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5"/>
  </p:notesMasterIdLst>
  <p:sldIdLst>
    <p:sldId id="256" r:id="rId5"/>
    <p:sldId id="265" r:id="rId6"/>
    <p:sldId id="257" r:id="rId7"/>
    <p:sldId id="266" r:id="rId8"/>
    <p:sldId id="259" r:id="rId9"/>
    <p:sldId id="260" r:id="rId10"/>
    <p:sldId id="262" r:id="rId11"/>
    <p:sldId id="263" r:id="rId12"/>
    <p:sldId id="264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63A92-041A-479C-8C3E-5CB54975AE4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866F5-2BCA-447E-B866-B597B638B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3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866F5-2BCA-447E-B866-B597B638BC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07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8FB3344-BE45-4E2C-9F95-25A0BEDCD1D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842D2A8-CC54-4225-A33A-BA5D9D85799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2" r="10552"/>
          <a:stretch>
            <a:fillRect/>
          </a:stretch>
        </p:blipFill>
        <p:spPr>
          <a:xfrm>
            <a:off x="3429000" y="1143000"/>
            <a:ext cx="5160975" cy="3127806"/>
          </a:xfrm>
        </p:spPr>
      </p:pic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>
          <a:xfrm>
            <a:off x="228600" y="1010486"/>
            <a:ext cx="4343401" cy="2163020"/>
          </a:xfrm>
        </p:spPr>
        <p:txBody>
          <a:bodyPr>
            <a:normAutofit/>
          </a:bodyPr>
          <a:lstStyle/>
          <a:p>
            <a:r>
              <a:rPr lang="en-US" sz="3600" dirty="0"/>
              <a:t>Case of Pakistan</a:t>
            </a:r>
          </a:p>
          <a:p>
            <a:r>
              <a:rPr lang="en-US" dirty="0"/>
              <a:t>Muhammad </a:t>
            </a:r>
            <a:r>
              <a:rPr lang="en-US" dirty="0" err="1"/>
              <a:t>Amad</a:t>
            </a:r>
            <a:endParaRPr lang="en-US" dirty="0"/>
          </a:p>
          <a:p>
            <a:r>
              <a:rPr lang="en-US" dirty="0"/>
              <a:t>Azmat Khan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464421"/>
            <a:ext cx="7924800" cy="1143000"/>
          </a:xfrm>
        </p:spPr>
        <p:txBody>
          <a:bodyPr/>
          <a:lstStyle/>
          <a:p>
            <a:r>
              <a:rPr lang="en-US" dirty="0"/>
              <a:t>Austrian EMN conference 2022</a:t>
            </a:r>
          </a:p>
        </p:txBody>
      </p:sp>
    </p:spTree>
    <p:extLst>
      <p:ext uri="{BB962C8B-B14F-4D97-AF65-F5344CB8AC3E}">
        <p14:creationId xmlns:p14="http://schemas.microsoft.com/office/powerpoint/2010/main" val="2724751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Refugees Info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Historically Pakistan had been hosting more than 4 Million Afghan refugees in addition to a significant number of undocumented Afghans</a:t>
            </a:r>
          </a:p>
          <a:p>
            <a:r>
              <a:rPr lang="en-US" dirty="0"/>
              <a:t>Registered Afghan Refugees in Pakistan </a:t>
            </a:r>
            <a:r>
              <a:rPr lang="en-US" b="1" dirty="0"/>
              <a:t>1,435,026.</a:t>
            </a:r>
          </a:p>
          <a:p>
            <a:r>
              <a:rPr lang="en-US" dirty="0"/>
              <a:t>Overall </a:t>
            </a:r>
            <a:r>
              <a:rPr lang="en-US" b="1" dirty="0"/>
              <a:t>4,382,019 </a:t>
            </a:r>
            <a:r>
              <a:rPr lang="en-US" dirty="0"/>
              <a:t>refugees have voluntarily repatriated to Afghanistan since 2002 to Afghanistan.</a:t>
            </a:r>
          </a:p>
          <a:p>
            <a:r>
              <a:rPr lang="en-US" dirty="0"/>
              <a:t>Majority of the refugees population living in hosting communities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45307"/>
            <a:ext cx="29718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753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the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Own Population</a:t>
            </a:r>
          </a:p>
          <a:p>
            <a:r>
              <a:rPr lang="en-US" dirty="0"/>
              <a:t>Dependence on Natural Resources</a:t>
            </a:r>
          </a:p>
          <a:p>
            <a:r>
              <a:rPr lang="en-US" dirty="0"/>
              <a:t>Low performing economy</a:t>
            </a:r>
          </a:p>
          <a:p>
            <a:r>
              <a:rPr lang="en-US" dirty="0"/>
              <a:t>Increasing rent of housing both for local population as well as refugees</a:t>
            </a:r>
          </a:p>
          <a:p>
            <a:r>
              <a:rPr lang="en-US" dirty="0"/>
              <a:t>Law &amp; Order situation</a:t>
            </a:r>
          </a:p>
          <a:p>
            <a:r>
              <a:rPr lang="en-US" dirty="0"/>
              <a:t>New influx of refugees after </a:t>
            </a:r>
            <a:r>
              <a:rPr lang="en-US" dirty="0" err="1"/>
              <a:t>taliban</a:t>
            </a:r>
            <a:r>
              <a:rPr lang="en-US" dirty="0"/>
              <a:t> take over of </a:t>
            </a:r>
            <a:r>
              <a:rPr lang="en-US" dirty="0" err="1"/>
              <a:t>afghanistan</a:t>
            </a:r>
            <a:r>
              <a:rPr lang="en-US" dirty="0"/>
              <a:t> 117,547 new refugees arrived till 7</a:t>
            </a:r>
            <a:r>
              <a:rPr lang="en-US" baseline="30000" dirty="0"/>
              <a:t>th</a:t>
            </a:r>
            <a:r>
              <a:rPr lang="en-US" dirty="0"/>
              <a:t> February 2022.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91000"/>
            <a:ext cx="3362325" cy="224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0931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the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Lack of funding for refugees from donors</a:t>
            </a:r>
          </a:p>
          <a:p>
            <a:r>
              <a:rPr lang="en-US" dirty="0"/>
              <a:t>The Funding requirement by UNHCR is  US$ 129 Million which is only 17% funded with a gap of 83%.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05075"/>
            <a:ext cx="3671888" cy="2750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800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Neighboring countries</a:t>
            </a:r>
          </a:p>
          <a:p>
            <a:r>
              <a:rPr lang="en-US" dirty="0"/>
              <a:t>Government.</a:t>
            </a:r>
          </a:p>
          <a:p>
            <a:r>
              <a:rPr lang="en-US" dirty="0"/>
              <a:t>Hosting communities</a:t>
            </a:r>
          </a:p>
          <a:p>
            <a:r>
              <a:rPr lang="en-US" dirty="0"/>
              <a:t>UNHCR</a:t>
            </a:r>
          </a:p>
          <a:p>
            <a:r>
              <a:rPr lang="en-US" dirty="0"/>
              <a:t>Donors</a:t>
            </a:r>
          </a:p>
          <a:p>
            <a:r>
              <a:rPr lang="en-US" dirty="0"/>
              <a:t>International community</a:t>
            </a:r>
          </a:p>
        </p:txBody>
      </p:sp>
    </p:spTree>
    <p:extLst>
      <p:ext uri="{BB962C8B-B14F-4D97-AF65-F5344CB8AC3E}">
        <p14:creationId xmlns:p14="http://schemas.microsoft.com/office/powerpoint/2010/main" val="4114863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Good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Same language of Refugees with Hosting communities in KP and </a:t>
            </a:r>
            <a:r>
              <a:rPr lang="en-US" dirty="0" err="1"/>
              <a:t>Balochistan</a:t>
            </a:r>
            <a:endParaRPr lang="en-US" dirty="0"/>
          </a:p>
          <a:p>
            <a:r>
              <a:rPr lang="en-US" dirty="0"/>
              <a:t>Social Acceptability and communal hospitality</a:t>
            </a:r>
          </a:p>
          <a:p>
            <a:r>
              <a:rPr lang="en-US" dirty="0"/>
              <a:t>Pakistani Government services provided to refugees without discrimination</a:t>
            </a:r>
          </a:p>
          <a:p>
            <a:r>
              <a:rPr lang="en-US" dirty="0"/>
              <a:t>Same culture/ Social Cohesion: Cross cultural acceptance, cross marriages</a:t>
            </a:r>
          </a:p>
          <a:p>
            <a:r>
              <a:rPr lang="en-US" dirty="0"/>
              <a:t>Entrepreneurial nature of Afghan Refugees</a:t>
            </a:r>
          </a:p>
          <a:p>
            <a:r>
              <a:rPr lang="en-US" dirty="0"/>
              <a:t>New businesses, New skills in Music, Carpet weaving,  new popular Dishes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98157"/>
            <a:ext cx="4148138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31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Good Practices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4763396" cy="214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Free mobility for refugees across the country</a:t>
            </a:r>
          </a:p>
          <a:p>
            <a:r>
              <a:rPr lang="en-US" dirty="0"/>
              <a:t>RAHA (refugees Affected Hosting area) Program, increasing the asylum space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317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Innovative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Free of cost Primary Education/ALP for out of school children </a:t>
            </a:r>
          </a:p>
          <a:p>
            <a:r>
              <a:rPr lang="en-US" dirty="0"/>
              <a:t>Scholarships like DAFI, for university graduates and their job placements</a:t>
            </a:r>
          </a:p>
          <a:p>
            <a:r>
              <a:rPr lang="en-US" dirty="0"/>
              <a:t>Livelihoods opportunities for refugees to reduce dependence on assistance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79110"/>
            <a:ext cx="3962400" cy="2636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6836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Access to global markets for Pakistani industry so that the economy can provide jobs to local communities and refugees</a:t>
            </a:r>
          </a:p>
          <a:p>
            <a:r>
              <a:rPr lang="en-US" dirty="0"/>
              <a:t> Investment in the economies of both country of origin and country of asylum</a:t>
            </a:r>
          </a:p>
          <a:p>
            <a:r>
              <a:rPr lang="en-US" dirty="0"/>
              <a:t>Investment in the skills set which is relevant to local, regional and global economies</a:t>
            </a:r>
          </a:p>
          <a:p>
            <a:r>
              <a:rPr lang="en-US" dirty="0"/>
              <a:t>Incentivizing the hosting arrangements through improved diplomatic support and market access</a:t>
            </a:r>
          </a:p>
        </p:txBody>
      </p:sp>
    </p:spTree>
    <p:extLst>
      <p:ext uri="{BB962C8B-B14F-4D97-AF65-F5344CB8AC3E}">
        <p14:creationId xmlns:p14="http://schemas.microsoft.com/office/powerpoint/2010/main" val="421212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Share your thoughts with us</a:t>
            </a:r>
          </a:p>
        </p:txBody>
      </p:sp>
    </p:spTree>
    <p:extLst>
      <p:ext uri="{BB962C8B-B14F-4D97-AF65-F5344CB8AC3E}">
        <p14:creationId xmlns:p14="http://schemas.microsoft.com/office/powerpoint/2010/main" val="424773240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C7DAA8D6C8B140A5F0E41F9D4E4A84" ma:contentTypeVersion="12" ma:contentTypeDescription="Create a new document." ma:contentTypeScope="" ma:versionID="48d0528b95111e39667300d25be75a9a">
  <xsd:schema xmlns:xsd="http://www.w3.org/2001/XMLSchema" xmlns:xs="http://www.w3.org/2001/XMLSchema" xmlns:p="http://schemas.microsoft.com/office/2006/metadata/properties" xmlns:ns2="8c78b66e-d385-4427-a872-98315d1cd071" xmlns:ns3="3202920d-3ca7-4b50-81e2-593a5f0de02a" targetNamespace="http://schemas.microsoft.com/office/2006/metadata/properties" ma:root="true" ma:fieldsID="6307e6069d2fea6b8252be689b8d663b" ns2:_="" ns3:_="">
    <xsd:import namespace="8c78b66e-d385-4427-a872-98315d1cd071"/>
    <xsd:import namespace="3202920d-3ca7-4b50-81e2-593a5f0de0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78b66e-d385-4427-a872-98315d1cd0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53f610b-9ee9-4302-9a9e-eaae0f0c7b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02920d-3ca7-4b50-81e2-593a5f0de02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035f5ad-1300-4450-9f99-49a76685a5fd}" ma:internalName="TaxCatchAll" ma:showField="CatchAllData" ma:web="3202920d-3ca7-4b50-81e2-593a5f0de0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c78b66e-d385-4427-a872-98315d1cd071">
      <Terms xmlns="http://schemas.microsoft.com/office/infopath/2007/PartnerControls"/>
    </lcf76f155ced4ddcb4097134ff3c332f>
    <TaxCatchAll xmlns="3202920d-3ca7-4b50-81e2-593a5f0de02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CF7D97-AD82-48D6-9A99-93D8A64A1A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78b66e-d385-4427-a872-98315d1cd071"/>
    <ds:schemaRef ds:uri="3202920d-3ca7-4b50-81e2-593a5f0de0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9D8198-97BB-4D8D-B9A8-914433E63EDF}">
  <ds:schemaRefs>
    <ds:schemaRef ds:uri="http://schemas.microsoft.com/office/2006/metadata/properties"/>
    <ds:schemaRef ds:uri="http://schemas.microsoft.com/office/infopath/2007/PartnerControls"/>
    <ds:schemaRef ds:uri="8c78b66e-d385-4427-a872-98315d1cd071"/>
    <ds:schemaRef ds:uri="3202920d-3ca7-4b50-81e2-593a5f0de02a"/>
  </ds:schemaRefs>
</ds:datastoreItem>
</file>

<file path=customXml/itemProps3.xml><?xml version="1.0" encoding="utf-8"?>
<ds:datastoreItem xmlns:ds="http://schemas.openxmlformats.org/officeDocument/2006/customXml" ds:itemID="{D24ADAAE-9FCB-4CE5-9D2B-A200986CA32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059aa38-f392-4105-be92-628035578272}" enabled="1" method="Standard" siteId="{1588262d-23fb-43b4-bd6e-bce49c8e618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95</TotalTime>
  <Words>334</Words>
  <Application>Microsoft Office PowerPoint</Application>
  <PresentationFormat>On-screen Show (4:3)</PresentationFormat>
  <Paragraphs>48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Slipstream</vt:lpstr>
      <vt:lpstr>Austrian EMN conference 2022</vt:lpstr>
      <vt:lpstr>Refugees Info </vt:lpstr>
      <vt:lpstr>Defining the challenges</vt:lpstr>
      <vt:lpstr>Defining the challenges</vt:lpstr>
      <vt:lpstr>Stakeholders Analysis</vt:lpstr>
      <vt:lpstr>Existing Good Practices</vt:lpstr>
      <vt:lpstr>Existing Good Practices</vt:lpstr>
      <vt:lpstr>Innovative approaches</vt:lpstr>
      <vt:lpstr>Way forward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Austrian EMN conference 2022</dc:title>
  <dc:creator>Azmat Khan</dc:creator>
  <cp:lastModifiedBy>Azmat Khan</cp:lastModifiedBy>
  <cp:revision>10</cp:revision>
  <dcterms:created xsi:type="dcterms:W3CDTF">2022-03-17T16:23:44Z</dcterms:created>
  <dcterms:modified xsi:type="dcterms:W3CDTF">2026-09-01T15:08:36Z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0x01010081C7DAA8D6C8B140A5F0E41F9D4E4A84</vt:lpwstr>
  </property>
</Properties>
</file>