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3">
  <p:sldMasterIdLst>
    <p:sldMasterId id="2147483648" r:id="rId4"/>
  </p:sldMasterIdLst>
  <p:notesMasterIdLst>
    <p:notesMasterId r:id="rId17"/>
  </p:notesMasterIdLst>
  <p:sldIdLst>
    <p:sldId id="265" r:id="rId5"/>
    <p:sldId id="386" r:id="rId6"/>
    <p:sldId id="378" r:id="rId7"/>
    <p:sldId id="384" r:id="rId8"/>
    <p:sldId id="288" r:id="rId9"/>
    <p:sldId id="387" r:id="rId10"/>
    <p:sldId id="388" r:id="rId11"/>
    <p:sldId id="282" r:id="rId12"/>
    <p:sldId id="277" r:id="rId13"/>
    <p:sldId id="380" r:id="rId14"/>
    <p:sldId id="385" r:id="rId15"/>
    <p:sldId id="379"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CA17DA0-8E01-4FF7-A9E7-AF15BB67A30B}">
          <p14:sldIdLst>
            <p14:sldId id="265"/>
            <p14:sldId id="386"/>
            <p14:sldId id="378"/>
            <p14:sldId id="384"/>
            <p14:sldId id="288"/>
            <p14:sldId id="387"/>
            <p14:sldId id="388"/>
            <p14:sldId id="282"/>
            <p14:sldId id="277"/>
            <p14:sldId id="380"/>
            <p14:sldId id="385"/>
            <p14:sldId id="3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36" autoAdjust="0"/>
    <p:restoredTop sz="53819" autoAdjust="0"/>
  </p:normalViewPr>
  <p:slideViewPr>
    <p:cSldViewPr snapToGrid="0">
      <p:cViewPr varScale="1">
        <p:scale>
          <a:sx n="36" d="100"/>
          <a:sy n="36" d="100"/>
        </p:scale>
        <p:origin x="1576" y="16"/>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6A73E2-259C-4B52-AE66-EA1EFFC22670}"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AE655390-ACEA-4B78-AAEB-67EFF814AB09}">
      <dgm:prSet phldrT="[Text]"/>
      <dgm:spPr/>
      <dgm:t>
        <a:bodyPr/>
        <a:lstStyle/>
        <a:p>
          <a:r>
            <a:rPr lang="en-US" dirty="0"/>
            <a:t>Action</a:t>
          </a:r>
          <a:endParaRPr lang="en-GB" dirty="0"/>
        </a:p>
      </dgm:t>
    </dgm:pt>
    <dgm:pt modelId="{482544EC-9E91-4F94-ADB8-B26674353010}" type="parTrans" cxnId="{ABBEAADE-C314-4E45-AE17-A0FFE5D1FCB9}">
      <dgm:prSet/>
      <dgm:spPr/>
      <dgm:t>
        <a:bodyPr/>
        <a:lstStyle/>
        <a:p>
          <a:endParaRPr lang="en-GB"/>
        </a:p>
      </dgm:t>
    </dgm:pt>
    <dgm:pt modelId="{8A36050A-DAAA-49B4-B579-A1CD117A5098}" type="sibTrans" cxnId="{ABBEAADE-C314-4E45-AE17-A0FFE5D1FCB9}">
      <dgm:prSet/>
      <dgm:spPr/>
      <dgm:t>
        <a:bodyPr/>
        <a:lstStyle/>
        <a:p>
          <a:endParaRPr lang="en-GB"/>
        </a:p>
      </dgm:t>
    </dgm:pt>
    <dgm:pt modelId="{665513A7-E36B-4186-B0E4-6FF758D5C033}">
      <dgm:prSet phldrT="[Text]"/>
      <dgm:spPr/>
      <dgm:t>
        <a:bodyPr/>
        <a:lstStyle/>
        <a:p>
          <a:pPr>
            <a:buNone/>
          </a:pPr>
          <a:r>
            <a:rPr lang="en-US" b="1" dirty="0"/>
            <a:t>Asset creation</a:t>
          </a:r>
          <a:endParaRPr lang="en-GB" b="1" dirty="0"/>
        </a:p>
      </dgm:t>
    </dgm:pt>
    <dgm:pt modelId="{D9D6CFF5-CD9B-4AD8-B27E-CB76E3F54A81}" type="parTrans" cxnId="{72602FB3-BFBA-450C-B5AD-0ECEDDB165C4}">
      <dgm:prSet/>
      <dgm:spPr/>
      <dgm:t>
        <a:bodyPr/>
        <a:lstStyle/>
        <a:p>
          <a:endParaRPr lang="en-GB"/>
        </a:p>
      </dgm:t>
    </dgm:pt>
    <dgm:pt modelId="{08B6966E-21D9-4490-8A30-227F7CF68CCC}" type="sibTrans" cxnId="{72602FB3-BFBA-450C-B5AD-0ECEDDB165C4}">
      <dgm:prSet/>
      <dgm:spPr/>
      <dgm:t>
        <a:bodyPr/>
        <a:lstStyle/>
        <a:p>
          <a:endParaRPr lang="en-GB"/>
        </a:p>
      </dgm:t>
    </dgm:pt>
    <dgm:pt modelId="{23B8A280-E776-4C56-910E-C33ABC100621}">
      <dgm:prSet phldrT="[Text]"/>
      <dgm:spPr/>
      <dgm:t>
        <a:bodyPr/>
        <a:lstStyle/>
        <a:p>
          <a:pPr>
            <a:buNone/>
          </a:pPr>
          <a:r>
            <a:rPr lang="en-US" dirty="0"/>
            <a:t>Sustainable Infrastructure and Green works</a:t>
          </a:r>
          <a:endParaRPr lang="en-GB" dirty="0"/>
        </a:p>
      </dgm:t>
    </dgm:pt>
    <dgm:pt modelId="{C10450ED-548D-4A8C-903A-CBF82867ABEB}" type="parTrans" cxnId="{CC4388AF-6460-4231-9F8F-EBC9D99686CD}">
      <dgm:prSet/>
      <dgm:spPr/>
      <dgm:t>
        <a:bodyPr/>
        <a:lstStyle/>
        <a:p>
          <a:endParaRPr lang="en-GB"/>
        </a:p>
      </dgm:t>
    </dgm:pt>
    <dgm:pt modelId="{C19BDAFD-140B-42A8-ACE2-955FEEE44344}" type="sibTrans" cxnId="{CC4388AF-6460-4231-9F8F-EBC9D99686CD}">
      <dgm:prSet/>
      <dgm:spPr/>
      <dgm:t>
        <a:bodyPr/>
        <a:lstStyle/>
        <a:p>
          <a:endParaRPr lang="en-GB"/>
        </a:p>
      </dgm:t>
    </dgm:pt>
    <dgm:pt modelId="{21CF9923-18D1-4097-8D12-1EE2149CC717}">
      <dgm:prSet phldrT="[Text]"/>
      <dgm:spPr/>
      <dgm:t>
        <a:bodyPr/>
        <a:lstStyle/>
        <a:p>
          <a:pPr>
            <a:buFont typeface="Arial" panose="020B0604020202020204" pitchFamily="34" charset="0"/>
            <a:buNone/>
          </a:pPr>
          <a:r>
            <a:rPr lang="en-US" dirty="0"/>
            <a:t>Generation of decent </a:t>
          </a:r>
          <a:r>
            <a:rPr lang="en-US" b="1" dirty="0"/>
            <a:t>short-term employment</a:t>
          </a:r>
          <a:endParaRPr lang="en-GB" b="1" dirty="0"/>
        </a:p>
      </dgm:t>
    </dgm:pt>
    <dgm:pt modelId="{78A3C194-2743-410F-8E02-3609B3FD8C30}" type="parTrans" cxnId="{D71E43FC-8D27-4A40-A584-CA9599FD306B}">
      <dgm:prSet/>
      <dgm:spPr/>
      <dgm:t>
        <a:bodyPr/>
        <a:lstStyle/>
        <a:p>
          <a:endParaRPr lang="en-GB"/>
        </a:p>
      </dgm:t>
    </dgm:pt>
    <dgm:pt modelId="{4A6692A6-966F-4A29-B144-DBA739775022}" type="sibTrans" cxnId="{D71E43FC-8D27-4A40-A584-CA9599FD306B}">
      <dgm:prSet/>
      <dgm:spPr/>
      <dgm:t>
        <a:bodyPr/>
        <a:lstStyle/>
        <a:p>
          <a:endParaRPr lang="en-GB"/>
        </a:p>
      </dgm:t>
    </dgm:pt>
    <dgm:pt modelId="{C90D9CF9-64F9-4889-8262-6510024D0554}">
      <dgm:prSet phldrT="[Text]"/>
      <dgm:spPr/>
      <dgm:t>
        <a:bodyPr/>
        <a:lstStyle/>
        <a:p>
          <a:pPr>
            <a:buNone/>
          </a:pPr>
          <a:r>
            <a:rPr lang="en-US" b="1" dirty="0"/>
            <a:t>Capacity building </a:t>
          </a:r>
          <a:r>
            <a:rPr lang="en-US" dirty="0"/>
            <a:t>and on the job training</a:t>
          </a:r>
          <a:endParaRPr lang="en-GB" dirty="0"/>
        </a:p>
      </dgm:t>
    </dgm:pt>
    <dgm:pt modelId="{13450E23-61DC-432A-A87D-005891D953AA}" type="parTrans" cxnId="{358B4893-CC06-4F58-9C6D-03083B37AA95}">
      <dgm:prSet/>
      <dgm:spPr/>
      <dgm:t>
        <a:bodyPr/>
        <a:lstStyle/>
        <a:p>
          <a:endParaRPr lang="en-GB"/>
        </a:p>
      </dgm:t>
    </dgm:pt>
    <dgm:pt modelId="{03B216F3-39E9-4B86-B9E2-768831E45490}" type="sibTrans" cxnId="{358B4893-CC06-4F58-9C6D-03083B37AA95}">
      <dgm:prSet/>
      <dgm:spPr/>
      <dgm:t>
        <a:bodyPr/>
        <a:lstStyle/>
        <a:p>
          <a:endParaRPr lang="en-GB"/>
        </a:p>
      </dgm:t>
    </dgm:pt>
    <dgm:pt modelId="{F05817BB-1697-4986-855D-F93332F6A8CD}">
      <dgm:prSet phldrT="[Text]"/>
      <dgm:spPr/>
      <dgm:t>
        <a:bodyPr/>
        <a:lstStyle/>
        <a:p>
          <a:r>
            <a:rPr lang="en-US" dirty="0"/>
            <a:t>Influence</a:t>
          </a:r>
          <a:endParaRPr lang="en-GB" dirty="0"/>
        </a:p>
      </dgm:t>
    </dgm:pt>
    <dgm:pt modelId="{AD40AB24-FE4D-41E5-9766-839CAB590D4F}" type="parTrans" cxnId="{A5CED01C-AA64-4EF3-A735-A54A9C705025}">
      <dgm:prSet/>
      <dgm:spPr/>
      <dgm:t>
        <a:bodyPr/>
        <a:lstStyle/>
        <a:p>
          <a:endParaRPr lang="en-GB"/>
        </a:p>
      </dgm:t>
    </dgm:pt>
    <dgm:pt modelId="{2C0A8EBC-B288-45F6-9DC2-236D4D2E7A1E}" type="sibTrans" cxnId="{A5CED01C-AA64-4EF3-A735-A54A9C705025}">
      <dgm:prSet/>
      <dgm:spPr/>
      <dgm:t>
        <a:bodyPr/>
        <a:lstStyle/>
        <a:p>
          <a:endParaRPr lang="en-GB"/>
        </a:p>
      </dgm:t>
    </dgm:pt>
    <dgm:pt modelId="{85060916-7DD2-4474-955B-855F001523A7}">
      <dgm:prSet phldrT="[Text]"/>
      <dgm:spPr/>
      <dgm:t>
        <a:bodyPr/>
        <a:lstStyle/>
        <a:p>
          <a:pPr>
            <a:buFontTx/>
            <a:buNone/>
          </a:pPr>
          <a:r>
            <a:rPr lang="en-US" b="1" dirty="0"/>
            <a:t>Beneficiaries/workers</a:t>
          </a:r>
          <a:endParaRPr lang="en-GB" b="1" dirty="0"/>
        </a:p>
      </dgm:t>
    </dgm:pt>
    <dgm:pt modelId="{6B8EEE3F-CA80-4D9D-9814-95503409C202}" type="parTrans" cxnId="{F6E4AD6C-94CD-4F79-AEAE-05CB740417C9}">
      <dgm:prSet/>
      <dgm:spPr/>
      <dgm:t>
        <a:bodyPr/>
        <a:lstStyle/>
        <a:p>
          <a:endParaRPr lang="en-GB"/>
        </a:p>
      </dgm:t>
    </dgm:pt>
    <dgm:pt modelId="{F03FA038-F5B6-4B0A-8B36-4C51C0053C52}" type="sibTrans" cxnId="{F6E4AD6C-94CD-4F79-AEAE-05CB740417C9}">
      <dgm:prSet/>
      <dgm:spPr/>
      <dgm:t>
        <a:bodyPr/>
        <a:lstStyle/>
        <a:p>
          <a:endParaRPr lang="en-GB"/>
        </a:p>
      </dgm:t>
    </dgm:pt>
    <dgm:pt modelId="{7C12145A-DA30-42A2-88D7-F69DFD40F8DD}">
      <dgm:prSet phldrT="[Text]"/>
      <dgm:spPr/>
      <dgm:t>
        <a:bodyPr/>
        <a:lstStyle/>
        <a:p>
          <a:pPr>
            <a:buFontTx/>
            <a:buNone/>
          </a:pPr>
          <a:r>
            <a:rPr lang="en-US" dirty="0"/>
            <a:t>Decent work</a:t>
          </a:r>
          <a:endParaRPr lang="en-GB" dirty="0"/>
        </a:p>
      </dgm:t>
    </dgm:pt>
    <dgm:pt modelId="{B29A4E40-4CD2-47D7-BBA8-73ADE3AA0BD8}" type="parTrans" cxnId="{0F654A5A-FE11-430A-AC15-A8BD95202205}">
      <dgm:prSet/>
      <dgm:spPr/>
      <dgm:t>
        <a:bodyPr/>
        <a:lstStyle/>
        <a:p>
          <a:endParaRPr lang="en-GB"/>
        </a:p>
      </dgm:t>
    </dgm:pt>
    <dgm:pt modelId="{A4EF9814-5EE1-4ABF-BC45-B19AED53DF12}" type="sibTrans" cxnId="{0F654A5A-FE11-430A-AC15-A8BD95202205}">
      <dgm:prSet/>
      <dgm:spPr/>
      <dgm:t>
        <a:bodyPr/>
        <a:lstStyle/>
        <a:p>
          <a:endParaRPr lang="en-GB"/>
        </a:p>
      </dgm:t>
    </dgm:pt>
    <dgm:pt modelId="{DA645A47-4062-4A44-9CA2-978DFF6A0FE2}">
      <dgm:prSet phldrT="[Text]"/>
      <dgm:spPr/>
      <dgm:t>
        <a:bodyPr/>
        <a:lstStyle/>
        <a:p>
          <a:pPr>
            <a:buFontTx/>
            <a:buNone/>
          </a:pPr>
          <a:r>
            <a:rPr lang="en-US" dirty="0"/>
            <a:t>Improved livelihoods and employability</a:t>
          </a:r>
          <a:endParaRPr lang="en-GB" dirty="0"/>
        </a:p>
      </dgm:t>
    </dgm:pt>
    <dgm:pt modelId="{BB2718CF-8E1B-4682-9E06-1032B6871EA2}" type="parTrans" cxnId="{CA27F9EF-DD17-4B31-A94B-809FB4D49141}">
      <dgm:prSet/>
      <dgm:spPr/>
      <dgm:t>
        <a:bodyPr/>
        <a:lstStyle/>
        <a:p>
          <a:endParaRPr lang="en-GB"/>
        </a:p>
      </dgm:t>
    </dgm:pt>
    <dgm:pt modelId="{A78A0BAA-32C4-4D8C-9E22-58F944825CDE}" type="sibTrans" cxnId="{CA27F9EF-DD17-4B31-A94B-809FB4D49141}">
      <dgm:prSet/>
      <dgm:spPr/>
      <dgm:t>
        <a:bodyPr/>
        <a:lstStyle/>
        <a:p>
          <a:endParaRPr lang="en-GB"/>
        </a:p>
      </dgm:t>
    </dgm:pt>
    <dgm:pt modelId="{EE64B4C1-89A1-47BE-8696-5760CCDBBD5C}">
      <dgm:prSet phldrT="[Text]"/>
      <dgm:spPr/>
      <dgm:t>
        <a:bodyPr/>
        <a:lstStyle/>
        <a:p>
          <a:pPr>
            <a:buFontTx/>
            <a:buNone/>
          </a:pPr>
          <a:r>
            <a:rPr lang="en-US" b="1" dirty="0"/>
            <a:t>Employers</a:t>
          </a:r>
          <a:endParaRPr lang="en-GB" b="1" dirty="0"/>
        </a:p>
      </dgm:t>
    </dgm:pt>
    <dgm:pt modelId="{2B85C0D7-4EDA-47F7-9510-E62AD81F9F7B}" type="parTrans" cxnId="{A6E0A17E-68D9-4921-9743-367D493005CC}">
      <dgm:prSet/>
      <dgm:spPr/>
      <dgm:t>
        <a:bodyPr/>
        <a:lstStyle/>
        <a:p>
          <a:endParaRPr lang="en-GB"/>
        </a:p>
      </dgm:t>
    </dgm:pt>
    <dgm:pt modelId="{6AE581FF-4E3E-45B8-9F63-549954ED1299}" type="sibTrans" cxnId="{A6E0A17E-68D9-4921-9743-367D493005CC}">
      <dgm:prSet/>
      <dgm:spPr/>
      <dgm:t>
        <a:bodyPr/>
        <a:lstStyle/>
        <a:p>
          <a:endParaRPr lang="en-GB"/>
        </a:p>
      </dgm:t>
    </dgm:pt>
    <dgm:pt modelId="{228ABDC7-65CA-4FE1-B464-A1106A658217}">
      <dgm:prSet phldrT="[Text]"/>
      <dgm:spPr/>
      <dgm:t>
        <a:bodyPr/>
        <a:lstStyle/>
        <a:p>
          <a:pPr>
            <a:buFontTx/>
            <a:buNone/>
          </a:pPr>
          <a:r>
            <a:rPr lang="en-US" dirty="0"/>
            <a:t>Private sector capacity enhancement </a:t>
          </a:r>
          <a:endParaRPr lang="en-GB" dirty="0"/>
        </a:p>
      </dgm:t>
    </dgm:pt>
    <dgm:pt modelId="{D92BAE9F-5542-4E37-BAE5-97E611209558}" type="parTrans" cxnId="{C4BEF080-60E2-4BE7-8C92-FC2D6141ACD2}">
      <dgm:prSet/>
      <dgm:spPr/>
      <dgm:t>
        <a:bodyPr/>
        <a:lstStyle/>
        <a:p>
          <a:endParaRPr lang="en-GB"/>
        </a:p>
      </dgm:t>
    </dgm:pt>
    <dgm:pt modelId="{2E42F536-3568-4FC7-942F-1FE597A35BC6}" type="sibTrans" cxnId="{C4BEF080-60E2-4BE7-8C92-FC2D6141ACD2}">
      <dgm:prSet/>
      <dgm:spPr/>
      <dgm:t>
        <a:bodyPr/>
        <a:lstStyle/>
        <a:p>
          <a:endParaRPr lang="en-GB"/>
        </a:p>
      </dgm:t>
    </dgm:pt>
    <dgm:pt modelId="{66177268-59C3-46BF-9AB4-DD49673B7CF4}">
      <dgm:prSet phldrT="[Text]"/>
      <dgm:spPr/>
      <dgm:t>
        <a:bodyPr/>
        <a:lstStyle/>
        <a:p>
          <a:pPr>
            <a:buFontTx/>
            <a:buNone/>
          </a:pPr>
          <a:r>
            <a:rPr lang="en-US" b="1" dirty="0"/>
            <a:t>Local and central government</a:t>
          </a:r>
          <a:endParaRPr lang="en-GB" b="1" dirty="0"/>
        </a:p>
      </dgm:t>
    </dgm:pt>
    <dgm:pt modelId="{26F6939D-3066-48C5-93EC-A62600036B24}" type="parTrans" cxnId="{B9139893-ADB9-4068-B041-26A1435D0053}">
      <dgm:prSet/>
      <dgm:spPr/>
      <dgm:t>
        <a:bodyPr/>
        <a:lstStyle/>
        <a:p>
          <a:endParaRPr lang="en-GB"/>
        </a:p>
      </dgm:t>
    </dgm:pt>
    <dgm:pt modelId="{6D92CBB7-BAE7-4E09-A218-6E1243719B4C}" type="sibTrans" cxnId="{B9139893-ADB9-4068-B041-26A1435D0053}">
      <dgm:prSet/>
      <dgm:spPr/>
      <dgm:t>
        <a:bodyPr/>
        <a:lstStyle/>
        <a:p>
          <a:endParaRPr lang="en-GB"/>
        </a:p>
      </dgm:t>
    </dgm:pt>
    <dgm:pt modelId="{0E3EDA4A-DCB0-486E-8431-C056B9F2F1E0}">
      <dgm:prSet phldrT="[Text]"/>
      <dgm:spPr/>
      <dgm:t>
        <a:bodyPr/>
        <a:lstStyle/>
        <a:p>
          <a:pPr>
            <a:buFontTx/>
            <a:buNone/>
          </a:pPr>
          <a:r>
            <a:rPr lang="en-US" dirty="0"/>
            <a:t>Enhanced capacity and advocacy on EIP and decent work practices</a:t>
          </a:r>
          <a:endParaRPr lang="en-GB" dirty="0"/>
        </a:p>
      </dgm:t>
    </dgm:pt>
    <dgm:pt modelId="{D43091D1-1CC5-4939-93AB-48B0861CE8E7}" type="parTrans" cxnId="{6C99ADF1-289E-4B29-A286-E455DC0732F0}">
      <dgm:prSet/>
      <dgm:spPr/>
      <dgm:t>
        <a:bodyPr/>
        <a:lstStyle/>
        <a:p>
          <a:endParaRPr lang="en-GB"/>
        </a:p>
      </dgm:t>
    </dgm:pt>
    <dgm:pt modelId="{AA9949DE-C7B2-4CA4-9138-282DCE75F821}" type="sibTrans" cxnId="{6C99ADF1-289E-4B29-A286-E455DC0732F0}">
      <dgm:prSet/>
      <dgm:spPr/>
      <dgm:t>
        <a:bodyPr/>
        <a:lstStyle/>
        <a:p>
          <a:endParaRPr lang="en-GB"/>
        </a:p>
      </dgm:t>
    </dgm:pt>
    <dgm:pt modelId="{B14D13C4-39EF-4ED6-9EF6-4382202DA7DF}">
      <dgm:prSet phldrT="[Text]"/>
      <dgm:spPr/>
      <dgm:t>
        <a:bodyPr/>
        <a:lstStyle/>
        <a:p>
          <a:r>
            <a:rPr lang="en-US" dirty="0"/>
            <a:t>Interest</a:t>
          </a:r>
          <a:endParaRPr lang="en-GB" dirty="0"/>
        </a:p>
      </dgm:t>
    </dgm:pt>
    <dgm:pt modelId="{B2A9DAAD-076A-496D-8B24-39193B950F93}" type="parTrans" cxnId="{DBB64583-D314-4E31-AF46-F0F60ADF1CC0}">
      <dgm:prSet/>
      <dgm:spPr/>
      <dgm:t>
        <a:bodyPr/>
        <a:lstStyle/>
        <a:p>
          <a:endParaRPr lang="en-GB"/>
        </a:p>
      </dgm:t>
    </dgm:pt>
    <dgm:pt modelId="{6DED7E20-2C62-40DE-B883-1BFC7EC1C521}" type="sibTrans" cxnId="{DBB64583-D314-4E31-AF46-F0F60ADF1CC0}">
      <dgm:prSet/>
      <dgm:spPr/>
      <dgm:t>
        <a:bodyPr/>
        <a:lstStyle/>
        <a:p>
          <a:endParaRPr lang="en-GB"/>
        </a:p>
      </dgm:t>
    </dgm:pt>
    <dgm:pt modelId="{30254566-7B2B-430D-AA51-CDF6B6CB52E7}">
      <dgm:prSet phldrT="[Text]"/>
      <dgm:spPr/>
      <dgm:t>
        <a:bodyPr vert="vert270"/>
        <a:lstStyle/>
        <a:p>
          <a:pPr>
            <a:buNone/>
          </a:pPr>
          <a:r>
            <a:rPr lang="en-US" dirty="0"/>
            <a:t>Trigger good local development, decent work and formal labor market practices</a:t>
          </a:r>
          <a:endParaRPr lang="en-GB" dirty="0"/>
        </a:p>
      </dgm:t>
    </dgm:pt>
    <dgm:pt modelId="{53B330CA-EE97-4FBD-B070-7C032C111E82}" type="parTrans" cxnId="{EAC3BAC8-E694-4093-9AFB-8F0DCE1637DD}">
      <dgm:prSet/>
      <dgm:spPr/>
      <dgm:t>
        <a:bodyPr/>
        <a:lstStyle/>
        <a:p>
          <a:endParaRPr lang="en-GB"/>
        </a:p>
      </dgm:t>
    </dgm:pt>
    <dgm:pt modelId="{8B0FDABB-D746-4551-8345-B97E61D7C65E}" type="sibTrans" cxnId="{EAC3BAC8-E694-4093-9AFB-8F0DCE1637DD}">
      <dgm:prSet/>
      <dgm:spPr/>
      <dgm:t>
        <a:bodyPr/>
        <a:lstStyle/>
        <a:p>
          <a:endParaRPr lang="en-GB"/>
        </a:p>
      </dgm:t>
    </dgm:pt>
    <dgm:pt modelId="{FD6DE8D5-9535-4243-9326-D9F81BA74518}">
      <dgm:prSet phldrT="[Text]"/>
      <dgm:spPr/>
      <dgm:t>
        <a:bodyPr/>
        <a:lstStyle/>
        <a:p>
          <a:pPr>
            <a:buNone/>
          </a:pPr>
          <a:endParaRPr lang="en-GB" dirty="0"/>
        </a:p>
      </dgm:t>
    </dgm:pt>
    <dgm:pt modelId="{DDC1B58C-631A-4701-9BE3-28B8F5DF3BBF}" type="parTrans" cxnId="{A7ACEB8D-DDFF-4120-95A1-B5A004EFBA0D}">
      <dgm:prSet/>
      <dgm:spPr/>
    </dgm:pt>
    <dgm:pt modelId="{91050EAC-FA3F-417B-AA41-BBEB44507018}" type="sibTrans" cxnId="{A7ACEB8D-DDFF-4120-95A1-B5A004EFBA0D}">
      <dgm:prSet/>
      <dgm:spPr/>
    </dgm:pt>
    <dgm:pt modelId="{9B3ACA6E-1ACA-4958-A8B8-517E27076E9B}">
      <dgm:prSet phldrT="[Text]"/>
      <dgm:spPr/>
      <dgm:t>
        <a:bodyPr/>
        <a:lstStyle/>
        <a:p>
          <a:pPr>
            <a:buFont typeface="Arial" panose="020B0604020202020204" pitchFamily="34" charset="0"/>
            <a:buNone/>
          </a:pPr>
          <a:endParaRPr lang="en-GB" dirty="0"/>
        </a:p>
      </dgm:t>
    </dgm:pt>
    <dgm:pt modelId="{076406FF-2F65-4670-8903-1E9810C40664}" type="parTrans" cxnId="{A03C5C32-D65A-4E6A-841F-F675AEB2462F}">
      <dgm:prSet/>
      <dgm:spPr/>
    </dgm:pt>
    <dgm:pt modelId="{9D54E5E2-B6EA-48A9-ACF5-11CF7B6F0598}" type="sibTrans" cxnId="{A03C5C32-D65A-4E6A-841F-F675AEB2462F}">
      <dgm:prSet/>
      <dgm:spPr/>
    </dgm:pt>
    <dgm:pt modelId="{477E9070-A94F-4F9A-8F17-903F31CDE64C}" type="pres">
      <dgm:prSet presAssocID="{6E6A73E2-259C-4B52-AE66-EA1EFFC22670}" presName="Name0" presStyleCnt="0">
        <dgm:presLayoutVars>
          <dgm:dir/>
          <dgm:animLvl val="lvl"/>
          <dgm:resizeHandles val="exact"/>
        </dgm:presLayoutVars>
      </dgm:prSet>
      <dgm:spPr/>
    </dgm:pt>
    <dgm:pt modelId="{A4A78AB4-B089-4ECF-878C-E8116C7A1CD3}" type="pres">
      <dgm:prSet presAssocID="{AE655390-ACEA-4B78-AAEB-67EFF814AB09}" presName="composite" presStyleCnt="0"/>
      <dgm:spPr/>
    </dgm:pt>
    <dgm:pt modelId="{15A0D1E6-089A-4FB9-ADC3-D07006C0F5DE}" type="pres">
      <dgm:prSet presAssocID="{AE655390-ACEA-4B78-AAEB-67EFF814AB09}" presName="parTx" presStyleLbl="alignNode1" presStyleIdx="0" presStyleCnt="3">
        <dgm:presLayoutVars>
          <dgm:chMax val="0"/>
          <dgm:chPref val="0"/>
          <dgm:bulletEnabled val="1"/>
        </dgm:presLayoutVars>
      </dgm:prSet>
      <dgm:spPr/>
    </dgm:pt>
    <dgm:pt modelId="{9DE918F1-152D-424D-AFF5-CD495ECABCE7}" type="pres">
      <dgm:prSet presAssocID="{AE655390-ACEA-4B78-AAEB-67EFF814AB09}" presName="desTx" presStyleLbl="alignAccFollowNode1" presStyleIdx="0" presStyleCnt="3">
        <dgm:presLayoutVars>
          <dgm:bulletEnabled val="1"/>
        </dgm:presLayoutVars>
      </dgm:prSet>
      <dgm:spPr/>
    </dgm:pt>
    <dgm:pt modelId="{D87CDD29-6C51-4EAF-9ECB-20AC6203CC02}" type="pres">
      <dgm:prSet presAssocID="{8A36050A-DAAA-49B4-B579-A1CD117A5098}" presName="space" presStyleCnt="0"/>
      <dgm:spPr/>
    </dgm:pt>
    <dgm:pt modelId="{7B36B20B-6EA2-4F31-8587-F976E0911C69}" type="pres">
      <dgm:prSet presAssocID="{F05817BB-1697-4986-855D-F93332F6A8CD}" presName="composite" presStyleCnt="0"/>
      <dgm:spPr/>
    </dgm:pt>
    <dgm:pt modelId="{71AB3505-ED87-473E-BCBB-51F3C58CD6D2}" type="pres">
      <dgm:prSet presAssocID="{F05817BB-1697-4986-855D-F93332F6A8CD}" presName="parTx" presStyleLbl="alignNode1" presStyleIdx="1" presStyleCnt="3">
        <dgm:presLayoutVars>
          <dgm:chMax val="0"/>
          <dgm:chPref val="0"/>
          <dgm:bulletEnabled val="1"/>
        </dgm:presLayoutVars>
      </dgm:prSet>
      <dgm:spPr/>
    </dgm:pt>
    <dgm:pt modelId="{D0CDF7E1-505C-4A72-B27C-378632E35CC3}" type="pres">
      <dgm:prSet presAssocID="{F05817BB-1697-4986-855D-F93332F6A8CD}" presName="desTx" presStyleLbl="alignAccFollowNode1" presStyleIdx="1" presStyleCnt="3">
        <dgm:presLayoutVars>
          <dgm:bulletEnabled val="1"/>
        </dgm:presLayoutVars>
      </dgm:prSet>
      <dgm:spPr/>
    </dgm:pt>
    <dgm:pt modelId="{A8BBAE2A-3D7E-41C8-85B5-23C4706DE4A2}" type="pres">
      <dgm:prSet presAssocID="{2C0A8EBC-B288-45F6-9DC2-236D4D2E7A1E}" presName="space" presStyleCnt="0"/>
      <dgm:spPr/>
    </dgm:pt>
    <dgm:pt modelId="{CE8D8B15-D9CA-42F4-978C-8075AF93E147}" type="pres">
      <dgm:prSet presAssocID="{B14D13C4-39EF-4ED6-9EF6-4382202DA7DF}" presName="composite" presStyleCnt="0"/>
      <dgm:spPr/>
    </dgm:pt>
    <dgm:pt modelId="{C17B53E3-BBF3-487D-9D2D-427E4FD09322}" type="pres">
      <dgm:prSet presAssocID="{B14D13C4-39EF-4ED6-9EF6-4382202DA7DF}" presName="parTx" presStyleLbl="alignNode1" presStyleIdx="2" presStyleCnt="3" custScaleX="48644" custScaleY="78968" custLinFactNeighborX="279" custLinFactNeighborY="-11333">
        <dgm:presLayoutVars>
          <dgm:chMax val="0"/>
          <dgm:chPref val="0"/>
          <dgm:bulletEnabled val="1"/>
        </dgm:presLayoutVars>
      </dgm:prSet>
      <dgm:spPr/>
    </dgm:pt>
    <dgm:pt modelId="{E5F676B4-6936-45CE-8318-F44ED56CE803}" type="pres">
      <dgm:prSet presAssocID="{B14D13C4-39EF-4ED6-9EF6-4382202DA7DF}" presName="desTx" presStyleLbl="alignAccFollowNode1" presStyleIdx="2" presStyleCnt="3" custFlipHor="1" custScaleX="49263">
        <dgm:presLayoutVars>
          <dgm:bulletEnabled val="1"/>
        </dgm:presLayoutVars>
      </dgm:prSet>
      <dgm:spPr/>
    </dgm:pt>
  </dgm:ptLst>
  <dgm:cxnLst>
    <dgm:cxn modelId="{23E23103-5056-4510-8FDA-1F4FD983BF16}" type="presOf" srcId="{DA645A47-4062-4A44-9CA2-978DFF6A0FE2}" destId="{D0CDF7E1-505C-4A72-B27C-378632E35CC3}" srcOrd="0" destOrd="2" presId="urn:microsoft.com/office/officeart/2005/8/layout/hList1"/>
    <dgm:cxn modelId="{A5CED01C-AA64-4EF3-A735-A54A9C705025}" srcId="{6E6A73E2-259C-4B52-AE66-EA1EFFC22670}" destId="{F05817BB-1697-4986-855D-F93332F6A8CD}" srcOrd="1" destOrd="0" parTransId="{AD40AB24-FE4D-41E5-9766-839CAB590D4F}" sibTransId="{2C0A8EBC-B288-45F6-9DC2-236D4D2E7A1E}"/>
    <dgm:cxn modelId="{A03C5C32-D65A-4E6A-841F-F675AEB2462F}" srcId="{AE655390-ACEA-4B78-AAEB-67EFF814AB09}" destId="{9B3ACA6E-1ACA-4958-A8B8-517E27076E9B}" srcOrd="4" destOrd="0" parTransId="{076406FF-2F65-4670-8903-1E9810C40664}" sibTransId="{9D54E5E2-B6EA-48A9-ACF5-11CF7B6F0598}"/>
    <dgm:cxn modelId="{3F60C85B-D019-4648-9F35-F27CEE847F63}" type="presOf" srcId="{EE64B4C1-89A1-47BE-8696-5760CCDBBD5C}" destId="{D0CDF7E1-505C-4A72-B27C-378632E35CC3}" srcOrd="0" destOrd="3" presId="urn:microsoft.com/office/officeart/2005/8/layout/hList1"/>
    <dgm:cxn modelId="{9D899964-561D-4205-BD08-8CECBAE8DD25}" type="presOf" srcId="{C90D9CF9-64F9-4889-8262-6510024D0554}" destId="{9DE918F1-152D-424D-AFF5-CD495ECABCE7}" srcOrd="0" destOrd="5" presId="urn:microsoft.com/office/officeart/2005/8/layout/hList1"/>
    <dgm:cxn modelId="{F6E4AD6C-94CD-4F79-AEAE-05CB740417C9}" srcId="{F05817BB-1697-4986-855D-F93332F6A8CD}" destId="{85060916-7DD2-4474-955B-855F001523A7}" srcOrd="0" destOrd="0" parTransId="{6B8EEE3F-CA80-4D9D-9814-95503409C202}" sibTransId="{F03FA038-F5B6-4B0A-8B36-4C51C0053C52}"/>
    <dgm:cxn modelId="{3BE6D851-9EB6-4373-9CE6-CE7E47E04D38}" type="presOf" srcId="{30254566-7B2B-430D-AA51-CDF6B6CB52E7}" destId="{E5F676B4-6936-45CE-8318-F44ED56CE803}" srcOrd="0" destOrd="0" presId="urn:microsoft.com/office/officeart/2005/8/layout/hList1"/>
    <dgm:cxn modelId="{9E4D0155-53D0-40FE-B6B7-457730126C1C}" type="presOf" srcId="{23B8A280-E776-4C56-910E-C33ABC100621}" destId="{9DE918F1-152D-424D-AFF5-CD495ECABCE7}" srcOrd="0" destOrd="1" presId="urn:microsoft.com/office/officeart/2005/8/layout/hList1"/>
    <dgm:cxn modelId="{41C9FB57-20C1-4B21-9BEC-B31E282091DB}" type="presOf" srcId="{21CF9923-18D1-4097-8D12-1EE2149CC717}" destId="{9DE918F1-152D-424D-AFF5-CD495ECABCE7}" srcOrd="0" destOrd="3" presId="urn:microsoft.com/office/officeart/2005/8/layout/hList1"/>
    <dgm:cxn modelId="{E317C179-D01D-4640-93DA-20380B7DEDDF}" type="presOf" srcId="{9B3ACA6E-1ACA-4958-A8B8-517E27076E9B}" destId="{9DE918F1-152D-424D-AFF5-CD495ECABCE7}" srcOrd="0" destOrd="4" presId="urn:microsoft.com/office/officeart/2005/8/layout/hList1"/>
    <dgm:cxn modelId="{0F654A5A-FE11-430A-AC15-A8BD95202205}" srcId="{85060916-7DD2-4474-955B-855F001523A7}" destId="{7C12145A-DA30-42A2-88D7-F69DFD40F8DD}" srcOrd="0" destOrd="0" parTransId="{B29A4E40-4CD2-47D7-BBA8-73ADE3AA0BD8}" sibTransId="{A4EF9814-5EE1-4ABF-BC45-B19AED53DF12}"/>
    <dgm:cxn modelId="{A6E0A17E-68D9-4921-9743-367D493005CC}" srcId="{F05817BB-1697-4986-855D-F93332F6A8CD}" destId="{EE64B4C1-89A1-47BE-8696-5760CCDBBD5C}" srcOrd="1" destOrd="0" parTransId="{2B85C0D7-4EDA-47F7-9510-E62AD81F9F7B}" sibTransId="{6AE581FF-4E3E-45B8-9F63-549954ED1299}"/>
    <dgm:cxn modelId="{C4BEF080-60E2-4BE7-8C92-FC2D6141ACD2}" srcId="{EE64B4C1-89A1-47BE-8696-5760CCDBBD5C}" destId="{228ABDC7-65CA-4FE1-B464-A1106A658217}" srcOrd="0" destOrd="0" parTransId="{D92BAE9F-5542-4E37-BAE5-97E611209558}" sibTransId="{2E42F536-3568-4FC7-942F-1FE597A35BC6}"/>
    <dgm:cxn modelId="{DBB64583-D314-4E31-AF46-F0F60ADF1CC0}" srcId="{6E6A73E2-259C-4B52-AE66-EA1EFFC22670}" destId="{B14D13C4-39EF-4ED6-9EF6-4382202DA7DF}" srcOrd="2" destOrd="0" parTransId="{B2A9DAAD-076A-496D-8B24-39193B950F93}" sibTransId="{6DED7E20-2C62-40DE-B883-1BFC7EC1C521}"/>
    <dgm:cxn modelId="{9655BC87-D8D3-4AD8-9AAC-CFBF97C93DF9}" type="presOf" srcId="{7C12145A-DA30-42A2-88D7-F69DFD40F8DD}" destId="{D0CDF7E1-505C-4A72-B27C-378632E35CC3}" srcOrd="0" destOrd="1" presId="urn:microsoft.com/office/officeart/2005/8/layout/hList1"/>
    <dgm:cxn modelId="{A7ACEB8D-DDFF-4120-95A1-B5A004EFBA0D}" srcId="{AE655390-ACEA-4B78-AAEB-67EFF814AB09}" destId="{FD6DE8D5-9535-4243-9326-D9F81BA74518}" srcOrd="2" destOrd="0" parTransId="{DDC1B58C-631A-4701-9BE3-28B8F5DF3BBF}" sibTransId="{91050EAC-FA3F-417B-AA41-BBEB44507018}"/>
    <dgm:cxn modelId="{358B4893-CC06-4F58-9C6D-03083B37AA95}" srcId="{AE655390-ACEA-4B78-AAEB-67EFF814AB09}" destId="{C90D9CF9-64F9-4889-8262-6510024D0554}" srcOrd="5" destOrd="0" parTransId="{13450E23-61DC-432A-A87D-005891D953AA}" sibTransId="{03B216F3-39E9-4B86-B9E2-768831E45490}"/>
    <dgm:cxn modelId="{B9139893-ADB9-4068-B041-26A1435D0053}" srcId="{F05817BB-1697-4986-855D-F93332F6A8CD}" destId="{66177268-59C3-46BF-9AB4-DD49673B7CF4}" srcOrd="2" destOrd="0" parTransId="{26F6939D-3066-48C5-93EC-A62600036B24}" sibTransId="{6D92CBB7-BAE7-4E09-A218-6E1243719B4C}"/>
    <dgm:cxn modelId="{54F140A0-8B33-467B-A041-780F3A0E5D23}" type="presOf" srcId="{AE655390-ACEA-4B78-AAEB-67EFF814AB09}" destId="{15A0D1E6-089A-4FB9-ADC3-D07006C0F5DE}" srcOrd="0" destOrd="0" presId="urn:microsoft.com/office/officeart/2005/8/layout/hList1"/>
    <dgm:cxn modelId="{CC4388AF-6460-4231-9F8F-EBC9D99686CD}" srcId="{AE655390-ACEA-4B78-AAEB-67EFF814AB09}" destId="{23B8A280-E776-4C56-910E-C33ABC100621}" srcOrd="1" destOrd="0" parTransId="{C10450ED-548D-4A8C-903A-CBF82867ABEB}" sibTransId="{C19BDAFD-140B-42A8-ACE2-955FEEE44344}"/>
    <dgm:cxn modelId="{72602FB3-BFBA-450C-B5AD-0ECEDDB165C4}" srcId="{AE655390-ACEA-4B78-AAEB-67EFF814AB09}" destId="{665513A7-E36B-4186-B0E4-6FF758D5C033}" srcOrd="0" destOrd="0" parTransId="{D9D6CFF5-CD9B-4AD8-B27E-CB76E3F54A81}" sibTransId="{08B6966E-21D9-4490-8A30-227F7CF68CCC}"/>
    <dgm:cxn modelId="{8AF250BC-A3D3-406A-86D8-18004F0CABCD}" type="presOf" srcId="{0E3EDA4A-DCB0-486E-8431-C056B9F2F1E0}" destId="{D0CDF7E1-505C-4A72-B27C-378632E35CC3}" srcOrd="0" destOrd="6" presId="urn:microsoft.com/office/officeart/2005/8/layout/hList1"/>
    <dgm:cxn modelId="{6EDBA7BC-11AE-4705-9D3B-868EE4AFB911}" type="presOf" srcId="{85060916-7DD2-4474-955B-855F001523A7}" destId="{D0CDF7E1-505C-4A72-B27C-378632E35CC3}" srcOrd="0" destOrd="0" presId="urn:microsoft.com/office/officeart/2005/8/layout/hList1"/>
    <dgm:cxn modelId="{EAC3BAC8-E694-4093-9AFB-8F0DCE1637DD}" srcId="{B14D13C4-39EF-4ED6-9EF6-4382202DA7DF}" destId="{30254566-7B2B-430D-AA51-CDF6B6CB52E7}" srcOrd="0" destOrd="0" parTransId="{53B330CA-EE97-4FBD-B070-7C032C111E82}" sibTransId="{8B0FDABB-D746-4551-8345-B97E61D7C65E}"/>
    <dgm:cxn modelId="{203C2CCF-6081-4519-840B-DFB2A7BC756F}" type="presOf" srcId="{66177268-59C3-46BF-9AB4-DD49673B7CF4}" destId="{D0CDF7E1-505C-4A72-B27C-378632E35CC3}" srcOrd="0" destOrd="5" presId="urn:microsoft.com/office/officeart/2005/8/layout/hList1"/>
    <dgm:cxn modelId="{ABBEAADE-C314-4E45-AE17-A0FFE5D1FCB9}" srcId="{6E6A73E2-259C-4B52-AE66-EA1EFFC22670}" destId="{AE655390-ACEA-4B78-AAEB-67EFF814AB09}" srcOrd="0" destOrd="0" parTransId="{482544EC-9E91-4F94-ADB8-B26674353010}" sibTransId="{8A36050A-DAAA-49B4-B579-A1CD117A5098}"/>
    <dgm:cxn modelId="{08CA42DF-9ED5-4747-A4D0-479DF1F5217E}" type="presOf" srcId="{6E6A73E2-259C-4B52-AE66-EA1EFFC22670}" destId="{477E9070-A94F-4F9A-8F17-903F31CDE64C}" srcOrd="0" destOrd="0" presId="urn:microsoft.com/office/officeart/2005/8/layout/hList1"/>
    <dgm:cxn modelId="{2DD5F9E0-5097-4119-8821-E00C675689CE}" type="presOf" srcId="{B14D13C4-39EF-4ED6-9EF6-4382202DA7DF}" destId="{C17B53E3-BBF3-487D-9D2D-427E4FD09322}" srcOrd="0" destOrd="0" presId="urn:microsoft.com/office/officeart/2005/8/layout/hList1"/>
    <dgm:cxn modelId="{F23E0CEC-5B94-4691-B781-ED3746DCE7DE}" type="presOf" srcId="{FD6DE8D5-9535-4243-9326-D9F81BA74518}" destId="{9DE918F1-152D-424D-AFF5-CD495ECABCE7}" srcOrd="0" destOrd="2" presId="urn:microsoft.com/office/officeart/2005/8/layout/hList1"/>
    <dgm:cxn modelId="{CA27F9EF-DD17-4B31-A94B-809FB4D49141}" srcId="{85060916-7DD2-4474-955B-855F001523A7}" destId="{DA645A47-4062-4A44-9CA2-978DFF6A0FE2}" srcOrd="1" destOrd="0" parTransId="{BB2718CF-8E1B-4682-9E06-1032B6871EA2}" sibTransId="{A78A0BAA-32C4-4D8C-9E22-58F944825CDE}"/>
    <dgm:cxn modelId="{6C99ADF1-289E-4B29-A286-E455DC0732F0}" srcId="{66177268-59C3-46BF-9AB4-DD49673B7CF4}" destId="{0E3EDA4A-DCB0-486E-8431-C056B9F2F1E0}" srcOrd="0" destOrd="0" parTransId="{D43091D1-1CC5-4939-93AB-48B0861CE8E7}" sibTransId="{AA9949DE-C7B2-4CA4-9138-282DCE75F821}"/>
    <dgm:cxn modelId="{2A5D03F6-66EF-4A68-97BA-018341D13085}" type="presOf" srcId="{665513A7-E36B-4186-B0E4-6FF758D5C033}" destId="{9DE918F1-152D-424D-AFF5-CD495ECABCE7}" srcOrd="0" destOrd="0" presId="urn:microsoft.com/office/officeart/2005/8/layout/hList1"/>
    <dgm:cxn modelId="{D435F2F7-3980-4BDA-A84D-CA9DA979E17C}" type="presOf" srcId="{F05817BB-1697-4986-855D-F93332F6A8CD}" destId="{71AB3505-ED87-473E-BCBB-51F3C58CD6D2}" srcOrd="0" destOrd="0" presId="urn:microsoft.com/office/officeart/2005/8/layout/hList1"/>
    <dgm:cxn modelId="{D71E43FC-8D27-4A40-A584-CA9599FD306B}" srcId="{AE655390-ACEA-4B78-AAEB-67EFF814AB09}" destId="{21CF9923-18D1-4097-8D12-1EE2149CC717}" srcOrd="3" destOrd="0" parTransId="{78A3C194-2743-410F-8E02-3609B3FD8C30}" sibTransId="{4A6692A6-966F-4A29-B144-DBA739775022}"/>
    <dgm:cxn modelId="{7AD971FD-16DD-42E1-9F6D-C1AD5FD3DB1C}" type="presOf" srcId="{228ABDC7-65CA-4FE1-B464-A1106A658217}" destId="{D0CDF7E1-505C-4A72-B27C-378632E35CC3}" srcOrd="0" destOrd="4" presId="urn:microsoft.com/office/officeart/2005/8/layout/hList1"/>
    <dgm:cxn modelId="{F788CEBC-2564-4DC5-AC03-1FB8723899EC}" type="presParOf" srcId="{477E9070-A94F-4F9A-8F17-903F31CDE64C}" destId="{A4A78AB4-B089-4ECF-878C-E8116C7A1CD3}" srcOrd="0" destOrd="0" presId="urn:microsoft.com/office/officeart/2005/8/layout/hList1"/>
    <dgm:cxn modelId="{A9F69CC2-E875-4581-86BA-BFF362DB427B}" type="presParOf" srcId="{A4A78AB4-B089-4ECF-878C-E8116C7A1CD3}" destId="{15A0D1E6-089A-4FB9-ADC3-D07006C0F5DE}" srcOrd="0" destOrd="0" presId="urn:microsoft.com/office/officeart/2005/8/layout/hList1"/>
    <dgm:cxn modelId="{18D062B0-D5E1-442F-AFF1-867EBDFC6DC3}" type="presParOf" srcId="{A4A78AB4-B089-4ECF-878C-E8116C7A1CD3}" destId="{9DE918F1-152D-424D-AFF5-CD495ECABCE7}" srcOrd="1" destOrd="0" presId="urn:microsoft.com/office/officeart/2005/8/layout/hList1"/>
    <dgm:cxn modelId="{2065E10C-1F84-4781-9A9C-50DE580260E7}" type="presParOf" srcId="{477E9070-A94F-4F9A-8F17-903F31CDE64C}" destId="{D87CDD29-6C51-4EAF-9ECB-20AC6203CC02}" srcOrd="1" destOrd="0" presId="urn:microsoft.com/office/officeart/2005/8/layout/hList1"/>
    <dgm:cxn modelId="{AC076058-F022-4373-A783-A0CDB7559CA4}" type="presParOf" srcId="{477E9070-A94F-4F9A-8F17-903F31CDE64C}" destId="{7B36B20B-6EA2-4F31-8587-F976E0911C69}" srcOrd="2" destOrd="0" presId="urn:microsoft.com/office/officeart/2005/8/layout/hList1"/>
    <dgm:cxn modelId="{EDAE7C42-BDE2-473F-9C22-38E81BF32E55}" type="presParOf" srcId="{7B36B20B-6EA2-4F31-8587-F976E0911C69}" destId="{71AB3505-ED87-473E-BCBB-51F3C58CD6D2}" srcOrd="0" destOrd="0" presId="urn:microsoft.com/office/officeart/2005/8/layout/hList1"/>
    <dgm:cxn modelId="{795A0921-3A27-45DB-8B33-D33DA7ECEDE4}" type="presParOf" srcId="{7B36B20B-6EA2-4F31-8587-F976E0911C69}" destId="{D0CDF7E1-505C-4A72-B27C-378632E35CC3}" srcOrd="1" destOrd="0" presId="urn:microsoft.com/office/officeart/2005/8/layout/hList1"/>
    <dgm:cxn modelId="{765E7A21-4A11-4ED8-990E-B96A19D88DE4}" type="presParOf" srcId="{477E9070-A94F-4F9A-8F17-903F31CDE64C}" destId="{A8BBAE2A-3D7E-41C8-85B5-23C4706DE4A2}" srcOrd="3" destOrd="0" presId="urn:microsoft.com/office/officeart/2005/8/layout/hList1"/>
    <dgm:cxn modelId="{C356726A-120E-4859-AA2D-9B699DA92158}" type="presParOf" srcId="{477E9070-A94F-4F9A-8F17-903F31CDE64C}" destId="{CE8D8B15-D9CA-42F4-978C-8075AF93E147}" srcOrd="4" destOrd="0" presId="urn:microsoft.com/office/officeart/2005/8/layout/hList1"/>
    <dgm:cxn modelId="{21D332B4-D2F2-42EC-ADF2-0D7763BA9308}" type="presParOf" srcId="{CE8D8B15-D9CA-42F4-978C-8075AF93E147}" destId="{C17B53E3-BBF3-487D-9D2D-427E4FD09322}" srcOrd="0" destOrd="0" presId="urn:microsoft.com/office/officeart/2005/8/layout/hList1"/>
    <dgm:cxn modelId="{1B843773-7176-403F-8326-3BDF11A1BFDA}" type="presParOf" srcId="{CE8D8B15-D9CA-42F4-978C-8075AF93E147}" destId="{E5F676B4-6936-45CE-8318-F44ED56CE80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FED728-DC05-42CC-B810-05D1CE3D5392}"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2E486E2-7EC7-48D4-A0DE-87A02D87C048}">
      <dgm:prSet phldrT="[Text]" custT="1">
        <dgm:style>
          <a:lnRef idx="0">
            <a:scrgbClr r="0" g="0" b="0"/>
          </a:lnRef>
          <a:fillRef idx="0">
            <a:scrgbClr r="0" g="0" b="0"/>
          </a:fillRef>
          <a:effectRef idx="0">
            <a:scrgbClr r="0" g="0" b="0"/>
          </a:effectRef>
          <a:fontRef idx="minor">
            <a:schemeClr val="lt1"/>
          </a:fontRef>
        </dgm:style>
      </dgm:prSet>
      <dgm:spPr>
        <a:solidFill>
          <a:schemeClr val="dk1"/>
        </a:solidFill>
        <a:ln>
          <a:noFill/>
        </a:ln>
      </dgm:spPr>
      <dgm:t>
        <a:bodyPr anchor="t"/>
        <a:lstStyle/>
        <a:p>
          <a:endParaRPr lang="en-US" sz="1800" dirty="0"/>
        </a:p>
        <a:p>
          <a:r>
            <a:rPr lang="en-US" sz="1800" dirty="0"/>
            <a:t>Road Maintenance</a:t>
          </a:r>
        </a:p>
        <a:p>
          <a:endParaRPr lang="en-US" sz="1800" dirty="0"/>
        </a:p>
        <a:p>
          <a:endParaRPr lang="en-US" sz="1800" dirty="0"/>
        </a:p>
        <a:p>
          <a:endParaRPr lang="en-US" sz="1800" dirty="0"/>
        </a:p>
        <a:p>
          <a:r>
            <a:rPr lang="en-US" sz="1800" dirty="0"/>
            <a:t>6 clusters</a:t>
          </a:r>
        </a:p>
        <a:p>
          <a:r>
            <a:rPr lang="en-US" sz="1800" dirty="0"/>
            <a:t>Across Lebanon</a:t>
          </a:r>
        </a:p>
        <a:p>
          <a:r>
            <a:rPr lang="en-US" sz="1800" dirty="0"/>
            <a:t>190 Km</a:t>
          </a:r>
        </a:p>
      </dgm:t>
    </dgm:pt>
    <dgm:pt modelId="{9B6937D6-3FF0-43F4-8545-3C1B5FF8E98A}" type="parTrans" cxnId="{28A75627-E857-4B66-A920-621D836F4D89}">
      <dgm:prSet/>
      <dgm:spPr/>
      <dgm:t>
        <a:bodyPr/>
        <a:lstStyle/>
        <a:p>
          <a:endParaRPr lang="en-US" sz="1800"/>
        </a:p>
      </dgm:t>
    </dgm:pt>
    <dgm:pt modelId="{CF831E44-5EC6-48A1-A337-87BC3F036EFE}" type="sibTrans" cxnId="{28A75627-E857-4B66-A920-621D836F4D89}">
      <dgm:prSet/>
      <dgm:spPr/>
      <dgm:t>
        <a:bodyPr/>
        <a:lstStyle/>
        <a:p>
          <a:endParaRPr lang="en-US" sz="1800"/>
        </a:p>
      </dgm:t>
    </dgm:pt>
    <dgm:pt modelId="{5EC20E10-8105-4BF9-B096-603D578E4926}">
      <dgm:prSet phldrT="[Text]" custT="1">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nchor="t"/>
        <a:lstStyle/>
        <a:p>
          <a:endParaRPr lang="en-US" sz="1800" dirty="0"/>
        </a:p>
        <a:p>
          <a:r>
            <a:rPr lang="en-US" sz="1800" dirty="0"/>
            <a:t>Beirut reconstruction</a:t>
          </a:r>
        </a:p>
        <a:p>
          <a:endParaRPr lang="en-US" sz="1800" dirty="0"/>
        </a:p>
        <a:p>
          <a:endParaRPr lang="en-US" sz="1800" dirty="0"/>
        </a:p>
        <a:p>
          <a:endParaRPr lang="en-US" sz="1800" dirty="0"/>
        </a:p>
        <a:p>
          <a:r>
            <a:rPr lang="en-US" sz="1800" dirty="0"/>
            <a:t>Public building &amp; infrastructure </a:t>
          </a:r>
        </a:p>
        <a:p>
          <a:endParaRPr lang="en-US" sz="1800" dirty="0"/>
        </a:p>
      </dgm:t>
    </dgm:pt>
    <dgm:pt modelId="{049AC715-2EF4-4BA2-9648-036753666301}" type="parTrans" cxnId="{FD14CF7F-D43B-4FCC-8BF6-4251FE3C0AF5}">
      <dgm:prSet/>
      <dgm:spPr/>
      <dgm:t>
        <a:bodyPr/>
        <a:lstStyle/>
        <a:p>
          <a:endParaRPr lang="en-US" sz="1800"/>
        </a:p>
      </dgm:t>
    </dgm:pt>
    <dgm:pt modelId="{1DD2B1B7-773E-4404-8741-6BDFD2CDDEE5}" type="sibTrans" cxnId="{FD14CF7F-D43B-4FCC-8BF6-4251FE3C0AF5}">
      <dgm:prSet/>
      <dgm:spPr/>
      <dgm:t>
        <a:bodyPr/>
        <a:lstStyle/>
        <a:p>
          <a:endParaRPr lang="en-US" sz="1800"/>
        </a:p>
      </dgm:t>
    </dgm:pt>
    <dgm:pt modelId="{9BADC8BF-7D46-410F-A97D-12C0F12C5AFC}">
      <dgm:prSet phldrT="[Text]" custT="1">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nchor="t"/>
        <a:lstStyle/>
        <a:p>
          <a:endParaRPr lang="en-US" sz="1800" dirty="0"/>
        </a:p>
        <a:p>
          <a:r>
            <a:rPr lang="en-US" sz="1800" dirty="0"/>
            <a:t>Agriculture</a:t>
          </a:r>
        </a:p>
        <a:p>
          <a:r>
            <a:rPr lang="en-US" sz="1800" dirty="0"/>
            <a:t>Farm infrastructure</a:t>
          </a:r>
        </a:p>
        <a:p>
          <a:endParaRPr lang="en-US" sz="1800" dirty="0"/>
        </a:p>
        <a:p>
          <a:endParaRPr lang="en-US" sz="1800" dirty="0"/>
        </a:p>
        <a:p>
          <a:r>
            <a:rPr lang="en-US" sz="1800" dirty="0"/>
            <a:t>800 farmers</a:t>
          </a:r>
        </a:p>
        <a:p>
          <a:r>
            <a:rPr lang="en-US" sz="1800" dirty="0"/>
            <a:t>Green Plan</a:t>
          </a:r>
        </a:p>
      </dgm:t>
    </dgm:pt>
    <dgm:pt modelId="{FA059290-6714-4A04-A6B4-E77562BAF5A1}" type="parTrans" cxnId="{99396D98-1907-4AC5-B9F4-65CA204758FB}">
      <dgm:prSet/>
      <dgm:spPr/>
      <dgm:t>
        <a:bodyPr/>
        <a:lstStyle/>
        <a:p>
          <a:endParaRPr lang="en-US" sz="1800"/>
        </a:p>
      </dgm:t>
    </dgm:pt>
    <dgm:pt modelId="{A9B5518F-BFF3-47AA-B578-E3F055A583D4}" type="sibTrans" cxnId="{99396D98-1907-4AC5-B9F4-65CA204758FB}">
      <dgm:prSet/>
      <dgm:spPr/>
      <dgm:t>
        <a:bodyPr/>
        <a:lstStyle/>
        <a:p>
          <a:endParaRPr lang="en-US" sz="1800"/>
        </a:p>
      </dgm:t>
    </dgm:pt>
    <dgm:pt modelId="{D1396068-22FF-43AE-B7DA-8841B7358383}">
      <dgm:prSet phldrT="[Text]" custT="1">
        <dgm:style>
          <a:lnRef idx="0">
            <a:scrgbClr r="0" g="0" b="0"/>
          </a:lnRef>
          <a:fillRef idx="0">
            <a:scrgbClr r="0" g="0" b="0"/>
          </a:fillRef>
          <a:effectRef idx="0">
            <a:scrgbClr r="0" g="0" b="0"/>
          </a:effectRef>
          <a:fontRef idx="minor">
            <a:schemeClr val="lt1"/>
          </a:fontRef>
        </dgm:style>
      </dgm:prSet>
      <dgm:spPr>
        <a:solidFill>
          <a:schemeClr val="accent3"/>
        </a:solidFill>
        <a:ln>
          <a:noFill/>
        </a:ln>
      </dgm:spPr>
      <dgm:t>
        <a:bodyPr anchor="t"/>
        <a:lstStyle/>
        <a:p>
          <a:endParaRPr lang="en-US" sz="1800" dirty="0"/>
        </a:p>
        <a:p>
          <a:r>
            <a:rPr lang="en-US" sz="1800" dirty="0"/>
            <a:t>Municipal projects + Trail</a:t>
          </a:r>
        </a:p>
        <a:p>
          <a:r>
            <a:rPr lang="en-US" sz="1800" dirty="0"/>
            <a:t>rehabilitation</a:t>
          </a:r>
        </a:p>
        <a:p>
          <a:endParaRPr lang="en-US" sz="1800" dirty="0"/>
        </a:p>
        <a:p>
          <a:endParaRPr lang="en-US" sz="1800" dirty="0"/>
        </a:p>
        <a:p>
          <a:r>
            <a:rPr lang="en-US" sz="1800" dirty="0"/>
            <a:t>Public infrastructure</a:t>
          </a:r>
        </a:p>
        <a:p>
          <a:r>
            <a:rPr lang="en-US" sz="1800" dirty="0"/>
            <a:t>7 Locations</a:t>
          </a:r>
        </a:p>
      </dgm:t>
    </dgm:pt>
    <dgm:pt modelId="{E30C2762-AEA5-414A-BB24-69195D849ED9}" type="parTrans" cxnId="{505E2E63-0BEF-40A1-95B9-53D68E476A9E}">
      <dgm:prSet/>
      <dgm:spPr/>
      <dgm:t>
        <a:bodyPr/>
        <a:lstStyle/>
        <a:p>
          <a:endParaRPr lang="en-US" sz="1800"/>
        </a:p>
      </dgm:t>
    </dgm:pt>
    <dgm:pt modelId="{63564FD4-432B-4C5A-82D5-4982E744BAFD}" type="sibTrans" cxnId="{505E2E63-0BEF-40A1-95B9-53D68E476A9E}">
      <dgm:prSet/>
      <dgm:spPr/>
      <dgm:t>
        <a:bodyPr/>
        <a:lstStyle/>
        <a:p>
          <a:endParaRPr lang="en-US" sz="1800"/>
        </a:p>
      </dgm:t>
    </dgm:pt>
    <dgm:pt modelId="{C2873BD8-6BA0-42E9-BA0C-E11AB15D76A8}">
      <dgm:prSet phldrT="[Text]" custT="1">
        <dgm:style>
          <a:lnRef idx="0">
            <a:scrgbClr r="0" g="0" b="0"/>
          </a:lnRef>
          <a:fillRef idx="0">
            <a:scrgbClr r="0" g="0" b="0"/>
          </a:fillRef>
          <a:effectRef idx="0">
            <a:scrgbClr r="0" g="0" b="0"/>
          </a:effectRef>
          <a:fontRef idx="minor">
            <a:schemeClr val="lt1"/>
          </a:fontRef>
        </dgm:style>
      </dgm:prSet>
      <dgm:spPr>
        <a:solidFill>
          <a:schemeClr val="accent4"/>
        </a:solidFill>
        <a:ln>
          <a:noFill/>
        </a:ln>
      </dgm:spPr>
      <dgm:t>
        <a:bodyPr anchor="t"/>
        <a:lstStyle/>
        <a:p>
          <a:endParaRPr lang="en-US" sz="1800" dirty="0"/>
        </a:p>
        <a:p>
          <a:r>
            <a:rPr lang="en-US" sz="1800" dirty="0"/>
            <a:t>PWD</a:t>
          </a:r>
        </a:p>
        <a:p>
          <a:r>
            <a:rPr lang="en-US" sz="1800" dirty="0"/>
            <a:t>accessibility</a:t>
          </a:r>
        </a:p>
        <a:p>
          <a:endParaRPr lang="en-US" sz="1800" dirty="0"/>
        </a:p>
        <a:p>
          <a:endParaRPr lang="en-US" sz="1800" dirty="0"/>
        </a:p>
        <a:p>
          <a:endParaRPr lang="en-US" sz="1800" dirty="0"/>
        </a:p>
        <a:p>
          <a:r>
            <a:rPr lang="en-US" sz="1800" dirty="0"/>
            <a:t>5 Social Development Centers</a:t>
          </a:r>
        </a:p>
      </dgm:t>
    </dgm:pt>
    <dgm:pt modelId="{14E72860-498A-4300-95E4-F8E734DC79CC}" type="parTrans" cxnId="{6EC9ADE7-88A2-4592-80DF-8BD3E1DEF0B3}">
      <dgm:prSet/>
      <dgm:spPr/>
      <dgm:t>
        <a:bodyPr/>
        <a:lstStyle/>
        <a:p>
          <a:endParaRPr lang="en-US" sz="1800"/>
        </a:p>
      </dgm:t>
    </dgm:pt>
    <dgm:pt modelId="{24582597-01CE-4B66-9DAF-9A20D830D374}" type="sibTrans" cxnId="{6EC9ADE7-88A2-4592-80DF-8BD3E1DEF0B3}">
      <dgm:prSet/>
      <dgm:spPr/>
      <dgm:t>
        <a:bodyPr/>
        <a:lstStyle/>
        <a:p>
          <a:endParaRPr lang="en-US" sz="1800"/>
        </a:p>
      </dgm:t>
    </dgm:pt>
    <dgm:pt modelId="{ECC3FC08-72B2-4EC9-8652-97B8242FBDAB}" type="pres">
      <dgm:prSet presAssocID="{B0FED728-DC05-42CC-B810-05D1CE3D5392}" presName="diagram" presStyleCnt="0">
        <dgm:presLayoutVars>
          <dgm:dir/>
          <dgm:resizeHandles val="exact"/>
        </dgm:presLayoutVars>
      </dgm:prSet>
      <dgm:spPr/>
    </dgm:pt>
    <dgm:pt modelId="{468DAE95-C7B8-47D6-9C7F-6368AE7D6A5B}" type="pres">
      <dgm:prSet presAssocID="{42E486E2-7EC7-48D4-A0DE-87A02D87C048}" presName="node" presStyleLbl="node1" presStyleIdx="0" presStyleCnt="5" custScaleY="340898">
        <dgm:presLayoutVars>
          <dgm:bulletEnabled val="1"/>
        </dgm:presLayoutVars>
      </dgm:prSet>
      <dgm:spPr/>
    </dgm:pt>
    <dgm:pt modelId="{39F3AF86-BFC2-4C18-80E6-E9B4929FC04F}" type="pres">
      <dgm:prSet presAssocID="{CF831E44-5EC6-48A1-A337-87BC3F036EFE}" presName="sibTrans" presStyleCnt="0"/>
      <dgm:spPr/>
    </dgm:pt>
    <dgm:pt modelId="{8344EE17-C3A8-46DE-BCE3-777980CF7058}" type="pres">
      <dgm:prSet presAssocID="{5EC20E10-8105-4BF9-B096-603D578E4926}" presName="node" presStyleLbl="node1" presStyleIdx="1" presStyleCnt="5" custScaleY="340898">
        <dgm:presLayoutVars>
          <dgm:bulletEnabled val="1"/>
        </dgm:presLayoutVars>
      </dgm:prSet>
      <dgm:spPr/>
    </dgm:pt>
    <dgm:pt modelId="{771C434B-6420-47D6-987D-A354F3E96CF3}" type="pres">
      <dgm:prSet presAssocID="{1DD2B1B7-773E-4404-8741-6BDFD2CDDEE5}" presName="sibTrans" presStyleCnt="0"/>
      <dgm:spPr/>
    </dgm:pt>
    <dgm:pt modelId="{2BE0DFE2-E87B-45A8-A2E5-FAF115FBB4C1}" type="pres">
      <dgm:prSet presAssocID="{9BADC8BF-7D46-410F-A97D-12C0F12C5AFC}" presName="node" presStyleLbl="node1" presStyleIdx="2" presStyleCnt="5" custScaleY="340898">
        <dgm:presLayoutVars>
          <dgm:bulletEnabled val="1"/>
        </dgm:presLayoutVars>
      </dgm:prSet>
      <dgm:spPr/>
    </dgm:pt>
    <dgm:pt modelId="{C902B0BB-E062-4653-9CB6-708366A82933}" type="pres">
      <dgm:prSet presAssocID="{A9B5518F-BFF3-47AA-B578-E3F055A583D4}" presName="sibTrans" presStyleCnt="0"/>
      <dgm:spPr/>
    </dgm:pt>
    <dgm:pt modelId="{DDA8530D-A4EE-47A2-AFF1-7D8FB20CFDC5}" type="pres">
      <dgm:prSet presAssocID="{D1396068-22FF-43AE-B7DA-8841B7358383}" presName="node" presStyleLbl="node1" presStyleIdx="3" presStyleCnt="5" custScaleY="340898">
        <dgm:presLayoutVars>
          <dgm:bulletEnabled val="1"/>
        </dgm:presLayoutVars>
      </dgm:prSet>
      <dgm:spPr/>
    </dgm:pt>
    <dgm:pt modelId="{8BE530A3-ECA5-41EB-8F14-9AF2128D1032}" type="pres">
      <dgm:prSet presAssocID="{63564FD4-432B-4C5A-82D5-4982E744BAFD}" presName="sibTrans" presStyleCnt="0"/>
      <dgm:spPr/>
    </dgm:pt>
    <dgm:pt modelId="{0F3C6D69-843A-41F8-BAE3-E71275BD4810}" type="pres">
      <dgm:prSet presAssocID="{C2873BD8-6BA0-42E9-BA0C-E11AB15D76A8}" presName="node" presStyleLbl="node1" presStyleIdx="4" presStyleCnt="5" custScaleY="340898">
        <dgm:presLayoutVars>
          <dgm:bulletEnabled val="1"/>
        </dgm:presLayoutVars>
      </dgm:prSet>
      <dgm:spPr/>
    </dgm:pt>
  </dgm:ptLst>
  <dgm:cxnLst>
    <dgm:cxn modelId="{7B244108-D10B-426A-B3EC-3B4E8CBFBA4B}" type="presOf" srcId="{D1396068-22FF-43AE-B7DA-8841B7358383}" destId="{DDA8530D-A4EE-47A2-AFF1-7D8FB20CFDC5}" srcOrd="0" destOrd="0" presId="urn:microsoft.com/office/officeart/2005/8/layout/default"/>
    <dgm:cxn modelId="{D7672C24-CB3A-4129-A0CA-12B7C8E26891}" type="presOf" srcId="{5EC20E10-8105-4BF9-B096-603D578E4926}" destId="{8344EE17-C3A8-46DE-BCE3-777980CF7058}" srcOrd="0" destOrd="0" presId="urn:microsoft.com/office/officeart/2005/8/layout/default"/>
    <dgm:cxn modelId="{28A75627-E857-4B66-A920-621D836F4D89}" srcId="{B0FED728-DC05-42CC-B810-05D1CE3D5392}" destId="{42E486E2-7EC7-48D4-A0DE-87A02D87C048}" srcOrd="0" destOrd="0" parTransId="{9B6937D6-3FF0-43F4-8545-3C1B5FF8E98A}" sibTransId="{CF831E44-5EC6-48A1-A337-87BC3F036EFE}"/>
    <dgm:cxn modelId="{505E2E63-0BEF-40A1-95B9-53D68E476A9E}" srcId="{B0FED728-DC05-42CC-B810-05D1CE3D5392}" destId="{D1396068-22FF-43AE-B7DA-8841B7358383}" srcOrd="3" destOrd="0" parTransId="{E30C2762-AEA5-414A-BB24-69195D849ED9}" sibTransId="{63564FD4-432B-4C5A-82D5-4982E744BAFD}"/>
    <dgm:cxn modelId="{24011C6F-E755-418A-8539-2237B9FA0C3D}" type="presOf" srcId="{42E486E2-7EC7-48D4-A0DE-87A02D87C048}" destId="{468DAE95-C7B8-47D6-9C7F-6368AE7D6A5B}" srcOrd="0" destOrd="0" presId="urn:microsoft.com/office/officeart/2005/8/layout/default"/>
    <dgm:cxn modelId="{FD14CF7F-D43B-4FCC-8BF6-4251FE3C0AF5}" srcId="{B0FED728-DC05-42CC-B810-05D1CE3D5392}" destId="{5EC20E10-8105-4BF9-B096-603D578E4926}" srcOrd="1" destOrd="0" parTransId="{049AC715-2EF4-4BA2-9648-036753666301}" sibTransId="{1DD2B1B7-773E-4404-8741-6BDFD2CDDEE5}"/>
    <dgm:cxn modelId="{99396D98-1907-4AC5-B9F4-65CA204758FB}" srcId="{B0FED728-DC05-42CC-B810-05D1CE3D5392}" destId="{9BADC8BF-7D46-410F-A97D-12C0F12C5AFC}" srcOrd="2" destOrd="0" parTransId="{FA059290-6714-4A04-A6B4-E77562BAF5A1}" sibTransId="{A9B5518F-BFF3-47AA-B578-E3F055A583D4}"/>
    <dgm:cxn modelId="{7EDB3BA9-F60C-496F-B9AC-3FC81BFC7626}" type="presOf" srcId="{B0FED728-DC05-42CC-B810-05D1CE3D5392}" destId="{ECC3FC08-72B2-4EC9-8652-97B8242FBDAB}" srcOrd="0" destOrd="0" presId="urn:microsoft.com/office/officeart/2005/8/layout/default"/>
    <dgm:cxn modelId="{1E147DC7-C217-425B-ABFD-63C85E360813}" type="presOf" srcId="{C2873BD8-6BA0-42E9-BA0C-E11AB15D76A8}" destId="{0F3C6D69-843A-41F8-BAE3-E71275BD4810}" srcOrd="0" destOrd="0" presId="urn:microsoft.com/office/officeart/2005/8/layout/default"/>
    <dgm:cxn modelId="{98B382CD-15A4-49E5-B43F-4AF8CCD0870E}" type="presOf" srcId="{9BADC8BF-7D46-410F-A97D-12C0F12C5AFC}" destId="{2BE0DFE2-E87B-45A8-A2E5-FAF115FBB4C1}" srcOrd="0" destOrd="0" presId="urn:microsoft.com/office/officeart/2005/8/layout/default"/>
    <dgm:cxn modelId="{6EC9ADE7-88A2-4592-80DF-8BD3E1DEF0B3}" srcId="{B0FED728-DC05-42CC-B810-05D1CE3D5392}" destId="{C2873BD8-6BA0-42E9-BA0C-E11AB15D76A8}" srcOrd="4" destOrd="0" parTransId="{14E72860-498A-4300-95E4-F8E734DC79CC}" sibTransId="{24582597-01CE-4B66-9DAF-9A20D830D374}"/>
    <dgm:cxn modelId="{35167304-4245-439D-B916-1E6DAF6CEB51}" type="presParOf" srcId="{ECC3FC08-72B2-4EC9-8652-97B8242FBDAB}" destId="{468DAE95-C7B8-47D6-9C7F-6368AE7D6A5B}" srcOrd="0" destOrd="0" presId="urn:microsoft.com/office/officeart/2005/8/layout/default"/>
    <dgm:cxn modelId="{F7D8C523-6523-4163-AB47-ABAA6934BBFA}" type="presParOf" srcId="{ECC3FC08-72B2-4EC9-8652-97B8242FBDAB}" destId="{39F3AF86-BFC2-4C18-80E6-E9B4929FC04F}" srcOrd="1" destOrd="0" presId="urn:microsoft.com/office/officeart/2005/8/layout/default"/>
    <dgm:cxn modelId="{B46461D1-E337-42C4-8B4E-FB4A11B18C77}" type="presParOf" srcId="{ECC3FC08-72B2-4EC9-8652-97B8242FBDAB}" destId="{8344EE17-C3A8-46DE-BCE3-777980CF7058}" srcOrd="2" destOrd="0" presId="urn:microsoft.com/office/officeart/2005/8/layout/default"/>
    <dgm:cxn modelId="{8D19D459-944B-4FB2-9490-620FF83D40F2}" type="presParOf" srcId="{ECC3FC08-72B2-4EC9-8652-97B8242FBDAB}" destId="{771C434B-6420-47D6-987D-A354F3E96CF3}" srcOrd="3" destOrd="0" presId="urn:microsoft.com/office/officeart/2005/8/layout/default"/>
    <dgm:cxn modelId="{E41DFE4B-99BE-48F6-BD4D-675FCD1DCD86}" type="presParOf" srcId="{ECC3FC08-72B2-4EC9-8652-97B8242FBDAB}" destId="{2BE0DFE2-E87B-45A8-A2E5-FAF115FBB4C1}" srcOrd="4" destOrd="0" presId="urn:microsoft.com/office/officeart/2005/8/layout/default"/>
    <dgm:cxn modelId="{64A4276B-7EF1-433C-8B38-9EAEA2AEF5C9}" type="presParOf" srcId="{ECC3FC08-72B2-4EC9-8652-97B8242FBDAB}" destId="{C902B0BB-E062-4653-9CB6-708366A82933}" srcOrd="5" destOrd="0" presId="urn:microsoft.com/office/officeart/2005/8/layout/default"/>
    <dgm:cxn modelId="{BDE65736-BBE0-424C-989B-A5004FADB9EB}" type="presParOf" srcId="{ECC3FC08-72B2-4EC9-8652-97B8242FBDAB}" destId="{DDA8530D-A4EE-47A2-AFF1-7D8FB20CFDC5}" srcOrd="6" destOrd="0" presId="urn:microsoft.com/office/officeart/2005/8/layout/default"/>
    <dgm:cxn modelId="{2837BAEC-3FE3-4682-818B-0E3146CCAEA5}" type="presParOf" srcId="{ECC3FC08-72B2-4EC9-8652-97B8242FBDAB}" destId="{8BE530A3-ECA5-41EB-8F14-9AF2128D1032}" srcOrd="7" destOrd="0" presId="urn:microsoft.com/office/officeart/2005/8/layout/default"/>
    <dgm:cxn modelId="{7843BC8A-E279-472A-BE20-BCAF8CA0DFC6}" type="presParOf" srcId="{ECC3FC08-72B2-4EC9-8652-97B8242FBDAB}" destId="{0F3C6D69-843A-41F8-BAE3-E71275BD481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FED728-DC05-42CC-B810-05D1CE3D5392}"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2E486E2-7EC7-48D4-A0DE-87A02D87C048}">
      <dgm:prSet phldrT="[Text]" custT="1">
        <dgm:style>
          <a:lnRef idx="0">
            <a:scrgbClr r="0" g="0" b="0"/>
          </a:lnRef>
          <a:fillRef idx="0">
            <a:scrgbClr r="0" g="0" b="0"/>
          </a:fillRef>
          <a:effectRef idx="0">
            <a:scrgbClr r="0" g="0" b="0"/>
          </a:effectRef>
          <a:fontRef idx="minor">
            <a:schemeClr val="lt1"/>
          </a:fontRef>
        </dgm:style>
      </dgm:prSet>
      <dgm:spPr>
        <a:solidFill>
          <a:schemeClr val="dk1"/>
        </a:solidFill>
        <a:ln>
          <a:noFill/>
        </a:ln>
      </dgm:spPr>
      <dgm:t>
        <a:bodyPr anchor="t"/>
        <a:lstStyle/>
        <a:p>
          <a:endParaRPr lang="en-US" sz="1800" dirty="0"/>
        </a:p>
        <a:p>
          <a:r>
            <a:rPr lang="en-US" sz="1800" dirty="0"/>
            <a:t>Outreach Approach</a:t>
          </a:r>
        </a:p>
        <a:p>
          <a:endParaRPr lang="en-US" sz="1800" dirty="0"/>
        </a:p>
        <a:p>
          <a:endParaRPr lang="en-US" sz="1800" dirty="0"/>
        </a:p>
        <a:p>
          <a:r>
            <a:rPr lang="en-US" sz="1800" dirty="0"/>
            <a:t>Outreach targets mainly Refugees, and vulnerable host communities</a:t>
          </a:r>
        </a:p>
      </dgm:t>
    </dgm:pt>
    <dgm:pt modelId="{9B6937D6-3FF0-43F4-8545-3C1B5FF8E98A}" type="parTrans" cxnId="{28A75627-E857-4B66-A920-621D836F4D89}">
      <dgm:prSet/>
      <dgm:spPr/>
      <dgm:t>
        <a:bodyPr/>
        <a:lstStyle/>
        <a:p>
          <a:endParaRPr lang="en-US" sz="1800"/>
        </a:p>
      </dgm:t>
    </dgm:pt>
    <dgm:pt modelId="{CF831E44-5EC6-48A1-A337-87BC3F036EFE}" type="sibTrans" cxnId="{28A75627-E857-4B66-A920-621D836F4D89}">
      <dgm:prSet/>
      <dgm:spPr/>
      <dgm:t>
        <a:bodyPr/>
        <a:lstStyle/>
        <a:p>
          <a:endParaRPr lang="en-US" sz="1800"/>
        </a:p>
      </dgm:t>
    </dgm:pt>
    <dgm:pt modelId="{5EC20E10-8105-4BF9-B096-603D578E4926}">
      <dgm:prSet phldrT="[Text]" custT="1">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nchor="t"/>
        <a:lstStyle/>
        <a:p>
          <a:endParaRPr lang="en-US" sz="1800" dirty="0"/>
        </a:p>
        <a:p>
          <a:r>
            <a:rPr lang="en-US" sz="1800" dirty="0"/>
            <a:t>Job Creation</a:t>
          </a:r>
        </a:p>
        <a:p>
          <a:endParaRPr lang="en-US" sz="1800" dirty="0"/>
        </a:p>
        <a:p>
          <a:endParaRPr lang="en-US" sz="1800" dirty="0"/>
        </a:p>
        <a:p>
          <a:endParaRPr lang="en-US" sz="1800" dirty="0"/>
        </a:p>
        <a:p>
          <a:r>
            <a:rPr lang="en-US" sz="1800" dirty="0"/>
            <a:t>Much needed job opportunities are created for financial sustainability</a:t>
          </a:r>
        </a:p>
      </dgm:t>
    </dgm:pt>
    <dgm:pt modelId="{049AC715-2EF4-4BA2-9648-036753666301}" type="parTrans" cxnId="{FD14CF7F-D43B-4FCC-8BF6-4251FE3C0AF5}">
      <dgm:prSet/>
      <dgm:spPr/>
      <dgm:t>
        <a:bodyPr/>
        <a:lstStyle/>
        <a:p>
          <a:endParaRPr lang="en-US" sz="1800"/>
        </a:p>
      </dgm:t>
    </dgm:pt>
    <dgm:pt modelId="{1DD2B1B7-773E-4404-8741-6BDFD2CDDEE5}" type="sibTrans" cxnId="{FD14CF7F-D43B-4FCC-8BF6-4251FE3C0AF5}">
      <dgm:prSet/>
      <dgm:spPr/>
      <dgm:t>
        <a:bodyPr/>
        <a:lstStyle/>
        <a:p>
          <a:endParaRPr lang="en-US" sz="1800"/>
        </a:p>
      </dgm:t>
    </dgm:pt>
    <dgm:pt modelId="{9BADC8BF-7D46-410F-A97D-12C0F12C5AFC}">
      <dgm:prSet phldrT="[Text]" custT="1">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nchor="t"/>
        <a:lstStyle/>
        <a:p>
          <a:endParaRPr lang="en-US" sz="1800" dirty="0"/>
        </a:p>
        <a:p>
          <a:r>
            <a:rPr lang="en-US" sz="1800" dirty="0"/>
            <a:t>Skills Development</a:t>
          </a:r>
        </a:p>
        <a:p>
          <a:endParaRPr lang="en-US" sz="1800" dirty="0"/>
        </a:p>
        <a:p>
          <a:endParaRPr lang="en-US" sz="1800" dirty="0"/>
        </a:p>
        <a:p>
          <a:r>
            <a:rPr lang="en-US" sz="1800" dirty="0"/>
            <a:t>Specifically in construction and agriculture.</a:t>
          </a:r>
        </a:p>
        <a:p>
          <a:endParaRPr lang="en-US" sz="1800" dirty="0"/>
        </a:p>
      </dgm:t>
    </dgm:pt>
    <dgm:pt modelId="{FA059290-6714-4A04-A6B4-E77562BAF5A1}" type="parTrans" cxnId="{99396D98-1907-4AC5-B9F4-65CA204758FB}">
      <dgm:prSet/>
      <dgm:spPr/>
      <dgm:t>
        <a:bodyPr/>
        <a:lstStyle/>
        <a:p>
          <a:endParaRPr lang="en-US" sz="1800"/>
        </a:p>
      </dgm:t>
    </dgm:pt>
    <dgm:pt modelId="{A9B5518F-BFF3-47AA-B578-E3F055A583D4}" type="sibTrans" cxnId="{99396D98-1907-4AC5-B9F4-65CA204758FB}">
      <dgm:prSet/>
      <dgm:spPr/>
      <dgm:t>
        <a:bodyPr/>
        <a:lstStyle/>
        <a:p>
          <a:endParaRPr lang="en-US" sz="1800"/>
        </a:p>
      </dgm:t>
    </dgm:pt>
    <dgm:pt modelId="{D1396068-22FF-43AE-B7DA-8841B7358383}">
      <dgm:prSet phldrT="[Text]" custT="1">
        <dgm:style>
          <a:lnRef idx="0">
            <a:scrgbClr r="0" g="0" b="0"/>
          </a:lnRef>
          <a:fillRef idx="0">
            <a:scrgbClr r="0" g="0" b="0"/>
          </a:fillRef>
          <a:effectRef idx="0">
            <a:scrgbClr r="0" g="0" b="0"/>
          </a:effectRef>
          <a:fontRef idx="minor">
            <a:schemeClr val="lt1"/>
          </a:fontRef>
        </dgm:style>
      </dgm:prSet>
      <dgm:spPr>
        <a:solidFill>
          <a:schemeClr val="accent3"/>
        </a:solidFill>
        <a:ln>
          <a:noFill/>
        </a:ln>
      </dgm:spPr>
      <dgm:t>
        <a:bodyPr anchor="t"/>
        <a:lstStyle/>
        <a:p>
          <a:endParaRPr lang="en-US" sz="1800" dirty="0"/>
        </a:p>
        <a:p>
          <a:r>
            <a:rPr lang="en-US" sz="1800" dirty="0"/>
            <a:t>Prioritization of Interventions</a:t>
          </a:r>
        </a:p>
        <a:p>
          <a:endParaRPr lang="en-US" sz="1800" dirty="0"/>
        </a:p>
        <a:p>
          <a:endParaRPr lang="en-US" sz="1800" dirty="0"/>
        </a:p>
        <a:p>
          <a:r>
            <a:rPr lang="en-US" sz="1800" dirty="0"/>
            <a:t>Projects to be prioritized based on local infrastructure needs of hosting communities</a:t>
          </a:r>
        </a:p>
      </dgm:t>
    </dgm:pt>
    <dgm:pt modelId="{E30C2762-AEA5-414A-BB24-69195D849ED9}" type="parTrans" cxnId="{505E2E63-0BEF-40A1-95B9-53D68E476A9E}">
      <dgm:prSet/>
      <dgm:spPr/>
      <dgm:t>
        <a:bodyPr/>
        <a:lstStyle/>
        <a:p>
          <a:endParaRPr lang="en-US" sz="1800"/>
        </a:p>
      </dgm:t>
    </dgm:pt>
    <dgm:pt modelId="{63564FD4-432B-4C5A-82D5-4982E744BAFD}" type="sibTrans" cxnId="{505E2E63-0BEF-40A1-95B9-53D68E476A9E}">
      <dgm:prSet/>
      <dgm:spPr/>
      <dgm:t>
        <a:bodyPr/>
        <a:lstStyle/>
        <a:p>
          <a:endParaRPr lang="en-US" sz="1800"/>
        </a:p>
      </dgm:t>
    </dgm:pt>
    <dgm:pt modelId="{C2873BD8-6BA0-42E9-BA0C-E11AB15D76A8}">
      <dgm:prSet phldrT="[Text]" custT="1">
        <dgm:style>
          <a:lnRef idx="0">
            <a:scrgbClr r="0" g="0" b="0"/>
          </a:lnRef>
          <a:fillRef idx="0">
            <a:scrgbClr r="0" g="0" b="0"/>
          </a:fillRef>
          <a:effectRef idx="0">
            <a:scrgbClr r="0" g="0" b="0"/>
          </a:effectRef>
          <a:fontRef idx="minor">
            <a:schemeClr val="lt1"/>
          </a:fontRef>
        </dgm:style>
      </dgm:prSet>
      <dgm:spPr>
        <a:solidFill>
          <a:schemeClr val="accent4"/>
        </a:solidFill>
        <a:ln>
          <a:noFill/>
        </a:ln>
      </dgm:spPr>
      <dgm:t>
        <a:bodyPr anchor="t"/>
        <a:lstStyle/>
        <a:p>
          <a:endParaRPr lang="en-US" sz="1800" dirty="0"/>
        </a:p>
        <a:p>
          <a:r>
            <a:rPr lang="en-US" sz="1800" dirty="0"/>
            <a:t>Positive Local Spill-over Effect</a:t>
          </a:r>
        </a:p>
        <a:p>
          <a:endParaRPr lang="en-US" sz="1800" dirty="0"/>
        </a:p>
        <a:p>
          <a:endParaRPr lang="en-US" sz="1800" dirty="0"/>
        </a:p>
        <a:p>
          <a:r>
            <a:rPr lang="en-US" sz="1800" dirty="0"/>
            <a:t>Through the LRBT, local development and trainings</a:t>
          </a:r>
        </a:p>
      </dgm:t>
    </dgm:pt>
    <dgm:pt modelId="{14E72860-498A-4300-95E4-F8E734DC79CC}" type="parTrans" cxnId="{6EC9ADE7-88A2-4592-80DF-8BD3E1DEF0B3}">
      <dgm:prSet/>
      <dgm:spPr/>
      <dgm:t>
        <a:bodyPr/>
        <a:lstStyle/>
        <a:p>
          <a:endParaRPr lang="en-US" sz="1800"/>
        </a:p>
      </dgm:t>
    </dgm:pt>
    <dgm:pt modelId="{24582597-01CE-4B66-9DAF-9A20D830D374}" type="sibTrans" cxnId="{6EC9ADE7-88A2-4592-80DF-8BD3E1DEF0B3}">
      <dgm:prSet/>
      <dgm:spPr/>
      <dgm:t>
        <a:bodyPr/>
        <a:lstStyle/>
        <a:p>
          <a:endParaRPr lang="en-US" sz="1800"/>
        </a:p>
      </dgm:t>
    </dgm:pt>
    <dgm:pt modelId="{ECC3FC08-72B2-4EC9-8652-97B8242FBDAB}" type="pres">
      <dgm:prSet presAssocID="{B0FED728-DC05-42CC-B810-05D1CE3D5392}" presName="diagram" presStyleCnt="0">
        <dgm:presLayoutVars>
          <dgm:dir/>
          <dgm:resizeHandles val="exact"/>
        </dgm:presLayoutVars>
      </dgm:prSet>
      <dgm:spPr/>
    </dgm:pt>
    <dgm:pt modelId="{468DAE95-C7B8-47D6-9C7F-6368AE7D6A5B}" type="pres">
      <dgm:prSet presAssocID="{42E486E2-7EC7-48D4-A0DE-87A02D87C048}" presName="node" presStyleLbl="node1" presStyleIdx="0" presStyleCnt="5" custScaleY="340898">
        <dgm:presLayoutVars>
          <dgm:bulletEnabled val="1"/>
        </dgm:presLayoutVars>
      </dgm:prSet>
      <dgm:spPr/>
    </dgm:pt>
    <dgm:pt modelId="{39F3AF86-BFC2-4C18-80E6-E9B4929FC04F}" type="pres">
      <dgm:prSet presAssocID="{CF831E44-5EC6-48A1-A337-87BC3F036EFE}" presName="sibTrans" presStyleCnt="0"/>
      <dgm:spPr/>
    </dgm:pt>
    <dgm:pt modelId="{8344EE17-C3A8-46DE-BCE3-777980CF7058}" type="pres">
      <dgm:prSet presAssocID="{5EC20E10-8105-4BF9-B096-603D578E4926}" presName="node" presStyleLbl="node1" presStyleIdx="1" presStyleCnt="5" custScaleY="340898">
        <dgm:presLayoutVars>
          <dgm:bulletEnabled val="1"/>
        </dgm:presLayoutVars>
      </dgm:prSet>
      <dgm:spPr/>
    </dgm:pt>
    <dgm:pt modelId="{771C434B-6420-47D6-987D-A354F3E96CF3}" type="pres">
      <dgm:prSet presAssocID="{1DD2B1B7-773E-4404-8741-6BDFD2CDDEE5}" presName="sibTrans" presStyleCnt="0"/>
      <dgm:spPr/>
    </dgm:pt>
    <dgm:pt modelId="{2BE0DFE2-E87B-45A8-A2E5-FAF115FBB4C1}" type="pres">
      <dgm:prSet presAssocID="{9BADC8BF-7D46-410F-A97D-12C0F12C5AFC}" presName="node" presStyleLbl="node1" presStyleIdx="2" presStyleCnt="5" custScaleY="340898">
        <dgm:presLayoutVars>
          <dgm:bulletEnabled val="1"/>
        </dgm:presLayoutVars>
      </dgm:prSet>
      <dgm:spPr/>
    </dgm:pt>
    <dgm:pt modelId="{C902B0BB-E062-4653-9CB6-708366A82933}" type="pres">
      <dgm:prSet presAssocID="{A9B5518F-BFF3-47AA-B578-E3F055A583D4}" presName="sibTrans" presStyleCnt="0"/>
      <dgm:spPr/>
    </dgm:pt>
    <dgm:pt modelId="{DDA8530D-A4EE-47A2-AFF1-7D8FB20CFDC5}" type="pres">
      <dgm:prSet presAssocID="{D1396068-22FF-43AE-B7DA-8841B7358383}" presName="node" presStyleLbl="node1" presStyleIdx="3" presStyleCnt="5" custScaleY="340898">
        <dgm:presLayoutVars>
          <dgm:bulletEnabled val="1"/>
        </dgm:presLayoutVars>
      </dgm:prSet>
      <dgm:spPr/>
    </dgm:pt>
    <dgm:pt modelId="{8BE530A3-ECA5-41EB-8F14-9AF2128D1032}" type="pres">
      <dgm:prSet presAssocID="{63564FD4-432B-4C5A-82D5-4982E744BAFD}" presName="sibTrans" presStyleCnt="0"/>
      <dgm:spPr/>
    </dgm:pt>
    <dgm:pt modelId="{0F3C6D69-843A-41F8-BAE3-E71275BD4810}" type="pres">
      <dgm:prSet presAssocID="{C2873BD8-6BA0-42E9-BA0C-E11AB15D76A8}" presName="node" presStyleLbl="node1" presStyleIdx="4" presStyleCnt="5" custScaleY="340898">
        <dgm:presLayoutVars>
          <dgm:bulletEnabled val="1"/>
        </dgm:presLayoutVars>
      </dgm:prSet>
      <dgm:spPr/>
    </dgm:pt>
  </dgm:ptLst>
  <dgm:cxnLst>
    <dgm:cxn modelId="{7B244108-D10B-426A-B3EC-3B4E8CBFBA4B}" type="presOf" srcId="{D1396068-22FF-43AE-B7DA-8841B7358383}" destId="{DDA8530D-A4EE-47A2-AFF1-7D8FB20CFDC5}" srcOrd="0" destOrd="0" presId="urn:microsoft.com/office/officeart/2005/8/layout/default"/>
    <dgm:cxn modelId="{D7672C24-CB3A-4129-A0CA-12B7C8E26891}" type="presOf" srcId="{5EC20E10-8105-4BF9-B096-603D578E4926}" destId="{8344EE17-C3A8-46DE-BCE3-777980CF7058}" srcOrd="0" destOrd="0" presId="urn:microsoft.com/office/officeart/2005/8/layout/default"/>
    <dgm:cxn modelId="{28A75627-E857-4B66-A920-621D836F4D89}" srcId="{B0FED728-DC05-42CC-B810-05D1CE3D5392}" destId="{42E486E2-7EC7-48D4-A0DE-87A02D87C048}" srcOrd="0" destOrd="0" parTransId="{9B6937D6-3FF0-43F4-8545-3C1B5FF8E98A}" sibTransId="{CF831E44-5EC6-48A1-A337-87BC3F036EFE}"/>
    <dgm:cxn modelId="{505E2E63-0BEF-40A1-95B9-53D68E476A9E}" srcId="{B0FED728-DC05-42CC-B810-05D1CE3D5392}" destId="{D1396068-22FF-43AE-B7DA-8841B7358383}" srcOrd="3" destOrd="0" parTransId="{E30C2762-AEA5-414A-BB24-69195D849ED9}" sibTransId="{63564FD4-432B-4C5A-82D5-4982E744BAFD}"/>
    <dgm:cxn modelId="{24011C6F-E755-418A-8539-2237B9FA0C3D}" type="presOf" srcId="{42E486E2-7EC7-48D4-A0DE-87A02D87C048}" destId="{468DAE95-C7B8-47D6-9C7F-6368AE7D6A5B}" srcOrd="0" destOrd="0" presId="urn:microsoft.com/office/officeart/2005/8/layout/default"/>
    <dgm:cxn modelId="{FD14CF7F-D43B-4FCC-8BF6-4251FE3C0AF5}" srcId="{B0FED728-DC05-42CC-B810-05D1CE3D5392}" destId="{5EC20E10-8105-4BF9-B096-603D578E4926}" srcOrd="1" destOrd="0" parTransId="{049AC715-2EF4-4BA2-9648-036753666301}" sibTransId="{1DD2B1B7-773E-4404-8741-6BDFD2CDDEE5}"/>
    <dgm:cxn modelId="{99396D98-1907-4AC5-B9F4-65CA204758FB}" srcId="{B0FED728-DC05-42CC-B810-05D1CE3D5392}" destId="{9BADC8BF-7D46-410F-A97D-12C0F12C5AFC}" srcOrd="2" destOrd="0" parTransId="{FA059290-6714-4A04-A6B4-E77562BAF5A1}" sibTransId="{A9B5518F-BFF3-47AA-B578-E3F055A583D4}"/>
    <dgm:cxn modelId="{7EDB3BA9-F60C-496F-B9AC-3FC81BFC7626}" type="presOf" srcId="{B0FED728-DC05-42CC-B810-05D1CE3D5392}" destId="{ECC3FC08-72B2-4EC9-8652-97B8242FBDAB}" srcOrd="0" destOrd="0" presId="urn:microsoft.com/office/officeart/2005/8/layout/default"/>
    <dgm:cxn modelId="{1E147DC7-C217-425B-ABFD-63C85E360813}" type="presOf" srcId="{C2873BD8-6BA0-42E9-BA0C-E11AB15D76A8}" destId="{0F3C6D69-843A-41F8-BAE3-E71275BD4810}" srcOrd="0" destOrd="0" presId="urn:microsoft.com/office/officeart/2005/8/layout/default"/>
    <dgm:cxn modelId="{98B382CD-15A4-49E5-B43F-4AF8CCD0870E}" type="presOf" srcId="{9BADC8BF-7D46-410F-A97D-12C0F12C5AFC}" destId="{2BE0DFE2-E87B-45A8-A2E5-FAF115FBB4C1}" srcOrd="0" destOrd="0" presId="urn:microsoft.com/office/officeart/2005/8/layout/default"/>
    <dgm:cxn modelId="{6EC9ADE7-88A2-4592-80DF-8BD3E1DEF0B3}" srcId="{B0FED728-DC05-42CC-B810-05D1CE3D5392}" destId="{C2873BD8-6BA0-42E9-BA0C-E11AB15D76A8}" srcOrd="4" destOrd="0" parTransId="{14E72860-498A-4300-95E4-F8E734DC79CC}" sibTransId="{24582597-01CE-4B66-9DAF-9A20D830D374}"/>
    <dgm:cxn modelId="{35167304-4245-439D-B916-1E6DAF6CEB51}" type="presParOf" srcId="{ECC3FC08-72B2-4EC9-8652-97B8242FBDAB}" destId="{468DAE95-C7B8-47D6-9C7F-6368AE7D6A5B}" srcOrd="0" destOrd="0" presId="urn:microsoft.com/office/officeart/2005/8/layout/default"/>
    <dgm:cxn modelId="{F7D8C523-6523-4163-AB47-ABAA6934BBFA}" type="presParOf" srcId="{ECC3FC08-72B2-4EC9-8652-97B8242FBDAB}" destId="{39F3AF86-BFC2-4C18-80E6-E9B4929FC04F}" srcOrd="1" destOrd="0" presId="urn:microsoft.com/office/officeart/2005/8/layout/default"/>
    <dgm:cxn modelId="{B46461D1-E337-42C4-8B4E-FB4A11B18C77}" type="presParOf" srcId="{ECC3FC08-72B2-4EC9-8652-97B8242FBDAB}" destId="{8344EE17-C3A8-46DE-BCE3-777980CF7058}" srcOrd="2" destOrd="0" presId="urn:microsoft.com/office/officeart/2005/8/layout/default"/>
    <dgm:cxn modelId="{8D19D459-944B-4FB2-9490-620FF83D40F2}" type="presParOf" srcId="{ECC3FC08-72B2-4EC9-8652-97B8242FBDAB}" destId="{771C434B-6420-47D6-987D-A354F3E96CF3}" srcOrd="3" destOrd="0" presId="urn:microsoft.com/office/officeart/2005/8/layout/default"/>
    <dgm:cxn modelId="{E41DFE4B-99BE-48F6-BD4D-675FCD1DCD86}" type="presParOf" srcId="{ECC3FC08-72B2-4EC9-8652-97B8242FBDAB}" destId="{2BE0DFE2-E87B-45A8-A2E5-FAF115FBB4C1}" srcOrd="4" destOrd="0" presId="urn:microsoft.com/office/officeart/2005/8/layout/default"/>
    <dgm:cxn modelId="{64A4276B-7EF1-433C-8B38-9EAEA2AEF5C9}" type="presParOf" srcId="{ECC3FC08-72B2-4EC9-8652-97B8242FBDAB}" destId="{C902B0BB-E062-4653-9CB6-708366A82933}" srcOrd="5" destOrd="0" presId="urn:microsoft.com/office/officeart/2005/8/layout/default"/>
    <dgm:cxn modelId="{BDE65736-BBE0-424C-989B-A5004FADB9EB}" type="presParOf" srcId="{ECC3FC08-72B2-4EC9-8652-97B8242FBDAB}" destId="{DDA8530D-A4EE-47A2-AFF1-7D8FB20CFDC5}" srcOrd="6" destOrd="0" presId="urn:microsoft.com/office/officeart/2005/8/layout/default"/>
    <dgm:cxn modelId="{2837BAEC-3FE3-4682-818B-0E3146CCAEA5}" type="presParOf" srcId="{ECC3FC08-72B2-4EC9-8652-97B8242FBDAB}" destId="{8BE530A3-ECA5-41EB-8F14-9AF2128D1032}" srcOrd="7" destOrd="0" presId="urn:microsoft.com/office/officeart/2005/8/layout/default"/>
    <dgm:cxn modelId="{7843BC8A-E279-472A-BE20-BCAF8CA0DFC6}" type="presParOf" srcId="{ECC3FC08-72B2-4EC9-8652-97B8242FBDAB}" destId="{0F3C6D69-843A-41F8-BAE3-E71275BD481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A0D1E6-089A-4FB9-ADC3-D07006C0F5DE}">
      <dsp:nvSpPr>
        <dsp:cNvPr id="0" name=""/>
        <dsp:cNvSpPr/>
      </dsp:nvSpPr>
      <dsp:spPr>
        <a:xfrm>
          <a:off x="4747" y="153447"/>
          <a:ext cx="3895234" cy="4896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Action</a:t>
          </a:r>
          <a:endParaRPr lang="en-GB" sz="1700" kern="1200" dirty="0"/>
        </a:p>
      </dsp:txBody>
      <dsp:txXfrm>
        <a:off x="4747" y="153447"/>
        <a:ext cx="3895234" cy="489600"/>
      </dsp:txXfrm>
    </dsp:sp>
    <dsp:sp modelId="{9DE918F1-152D-424D-AFF5-CD495ECABCE7}">
      <dsp:nvSpPr>
        <dsp:cNvPr id="0" name=""/>
        <dsp:cNvSpPr/>
      </dsp:nvSpPr>
      <dsp:spPr>
        <a:xfrm>
          <a:off x="4747" y="643047"/>
          <a:ext cx="3895234" cy="2834112"/>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None/>
          </a:pPr>
          <a:r>
            <a:rPr lang="en-US" sz="1700" b="1" kern="1200" dirty="0"/>
            <a:t>Asset creation</a:t>
          </a:r>
          <a:endParaRPr lang="en-GB" sz="1700" b="1" kern="1200" dirty="0"/>
        </a:p>
        <a:p>
          <a:pPr marL="171450" lvl="1" indent="-171450" algn="l" defTabSz="755650">
            <a:lnSpc>
              <a:spcPct val="90000"/>
            </a:lnSpc>
            <a:spcBef>
              <a:spcPct val="0"/>
            </a:spcBef>
            <a:spcAft>
              <a:spcPct val="15000"/>
            </a:spcAft>
            <a:buNone/>
          </a:pPr>
          <a:r>
            <a:rPr lang="en-US" sz="1700" kern="1200" dirty="0"/>
            <a:t>Sustainable Infrastructure and Green works</a:t>
          </a:r>
          <a:endParaRPr lang="en-GB" sz="1700" kern="1200" dirty="0"/>
        </a:p>
        <a:p>
          <a:pPr marL="171450" lvl="1" indent="-171450" algn="l" defTabSz="755650">
            <a:lnSpc>
              <a:spcPct val="90000"/>
            </a:lnSpc>
            <a:spcBef>
              <a:spcPct val="0"/>
            </a:spcBef>
            <a:spcAft>
              <a:spcPct val="15000"/>
            </a:spcAft>
            <a:buNone/>
          </a:pPr>
          <a:endParaRPr lang="en-GB" sz="1700" kern="1200" dirty="0"/>
        </a:p>
        <a:p>
          <a:pPr marL="171450" lvl="1" indent="-171450" algn="l" defTabSz="755650">
            <a:lnSpc>
              <a:spcPct val="90000"/>
            </a:lnSpc>
            <a:spcBef>
              <a:spcPct val="0"/>
            </a:spcBef>
            <a:spcAft>
              <a:spcPct val="15000"/>
            </a:spcAft>
            <a:buFont typeface="Arial" panose="020B0604020202020204" pitchFamily="34" charset="0"/>
            <a:buNone/>
          </a:pPr>
          <a:r>
            <a:rPr lang="en-US" sz="1700" kern="1200" dirty="0"/>
            <a:t>Generation of decent </a:t>
          </a:r>
          <a:r>
            <a:rPr lang="en-US" sz="1700" b="1" kern="1200" dirty="0"/>
            <a:t>short-term employment</a:t>
          </a:r>
          <a:endParaRPr lang="en-GB" sz="1700" b="1" kern="1200" dirty="0"/>
        </a:p>
        <a:p>
          <a:pPr marL="171450" lvl="1" indent="-171450" algn="l" defTabSz="755650">
            <a:lnSpc>
              <a:spcPct val="90000"/>
            </a:lnSpc>
            <a:spcBef>
              <a:spcPct val="0"/>
            </a:spcBef>
            <a:spcAft>
              <a:spcPct val="15000"/>
            </a:spcAft>
            <a:buFont typeface="Arial" panose="020B0604020202020204" pitchFamily="34" charset="0"/>
            <a:buNone/>
          </a:pPr>
          <a:endParaRPr lang="en-GB" sz="1700" kern="1200" dirty="0"/>
        </a:p>
        <a:p>
          <a:pPr marL="171450" lvl="1" indent="-171450" algn="l" defTabSz="755650">
            <a:lnSpc>
              <a:spcPct val="90000"/>
            </a:lnSpc>
            <a:spcBef>
              <a:spcPct val="0"/>
            </a:spcBef>
            <a:spcAft>
              <a:spcPct val="15000"/>
            </a:spcAft>
            <a:buNone/>
          </a:pPr>
          <a:r>
            <a:rPr lang="en-US" sz="1700" b="1" kern="1200" dirty="0"/>
            <a:t>Capacity building </a:t>
          </a:r>
          <a:r>
            <a:rPr lang="en-US" sz="1700" kern="1200" dirty="0"/>
            <a:t>and on the job training</a:t>
          </a:r>
          <a:endParaRPr lang="en-GB" sz="1700" kern="1200" dirty="0"/>
        </a:p>
      </dsp:txBody>
      <dsp:txXfrm>
        <a:off x="4747" y="643047"/>
        <a:ext cx="3895234" cy="2834112"/>
      </dsp:txXfrm>
    </dsp:sp>
    <dsp:sp modelId="{71AB3505-ED87-473E-BCBB-51F3C58CD6D2}">
      <dsp:nvSpPr>
        <dsp:cNvPr id="0" name=""/>
        <dsp:cNvSpPr/>
      </dsp:nvSpPr>
      <dsp:spPr>
        <a:xfrm>
          <a:off x="4445315" y="153447"/>
          <a:ext cx="3895234" cy="489600"/>
        </a:xfrm>
        <a:prstGeom prst="rect">
          <a:avLst/>
        </a:prstGeom>
        <a:solidFill>
          <a:schemeClr val="accent4">
            <a:hueOff val="-4435822"/>
            <a:satOff val="3930"/>
            <a:lumOff val="5391"/>
            <a:alphaOff val="0"/>
          </a:schemeClr>
        </a:solidFill>
        <a:ln w="12700" cap="flat" cmpd="sng" algn="ctr">
          <a:solidFill>
            <a:schemeClr val="accent4">
              <a:hueOff val="-4435822"/>
              <a:satOff val="3930"/>
              <a:lumOff val="53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Influence</a:t>
          </a:r>
          <a:endParaRPr lang="en-GB" sz="1700" kern="1200" dirty="0"/>
        </a:p>
      </dsp:txBody>
      <dsp:txXfrm>
        <a:off x="4445315" y="153447"/>
        <a:ext cx="3895234" cy="489600"/>
      </dsp:txXfrm>
    </dsp:sp>
    <dsp:sp modelId="{D0CDF7E1-505C-4A72-B27C-378632E35CC3}">
      <dsp:nvSpPr>
        <dsp:cNvPr id="0" name=""/>
        <dsp:cNvSpPr/>
      </dsp:nvSpPr>
      <dsp:spPr>
        <a:xfrm>
          <a:off x="4445315" y="643047"/>
          <a:ext cx="3895234" cy="2834112"/>
        </a:xfrm>
        <a:prstGeom prst="rect">
          <a:avLst/>
        </a:prstGeom>
        <a:solidFill>
          <a:schemeClr val="accent4">
            <a:tint val="40000"/>
            <a:alpha val="90000"/>
            <a:hueOff val="-4856397"/>
            <a:satOff val="15472"/>
            <a:lumOff val="1706"/>
            <a:alphaOff val="0"/>
          </a:schemeClr>
        </a:solidFill>
        <a:ln w="12700" cap="flat" cmpd="sng" algn="ctr">
          <a:solidFill>
            <a:schemeClr val="accent4">
              <a:tint val="40000"/>
              <a:alpha val="90000"/>
              <a:hueOff val="-4856397"/>
              <a:satOff val="15472"/>
              <a:lumOff val="1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FontTx/>
            <a:buNone/>
          </a:pPr>
          <a:r>
            <a:rPr lang="en-US" sz="1700" b="1" kern="1200" dirty="0"/>
            <a:t>Beneficiaries/workers</a:t>
          </a:r>
          <a:endParaRPr lang="en-GB" sz="1700" b="1" kern="1200" dirty="0"/>
        </a:p>
        <a:p>
          <a:pPr marL="342900" lvl="2" indent="-171450" algn="l" defTabSz="755650">
            <a:lnSpc>
              <a:spcPct val="90000"/>
            </a:lnSpc>
            <a:spcBef>
              <a:spcPct val="0"/>
            </a:spcBef>
            <a:spcAft>
              <a:spcPct val="15000"/>
            </a:spcAft>
            <a:buFontTx/>
            <a:buNone/>
          </a:pPr>
          <a:r>
            <a:rPr lang="en-US" sz="1700" kern="1200" dirty="0"/>
            <a:t>Decent work</a:t>
          </a:r>
          <a:endParaRPr lang="en-GB" sz="1700" kern="1200" dirty="0"/>
        </a:p>
        <a:p>
          <a:pPr marL="342900" lvl="2" indent="-171450" algn="l" defTabSz="755650">
            <a:lnSpc>
              <a:spcPct val="90000"/>
            </a:lnSpc>
            <a:spcBef>
              <a:spcPct val="0"/>
            </a:spcBef>
            <a:spcAft>
              <a:spcPct val="15000"/>
            </a:spcAft>
            <a:buFontTx/>
            <a:buNone/>
          </a:pPr>
          <a:r>
            <a:rPr lang="en-US" sz="1700" kern="1200" dirty="0"/>
            <a:t>Improved livelihoods and employability</a:t>
          </a:r>
          <a:endParaRPr lang="en-GB" sz="1700" kern="1200" dirty="0"/>
        </a:p>
        <a:p>
          <a:pPr marL="171450" lvl="1" indent="-171450" algn="l" defTabSz="755650">
            <a:lnSpc>
              <a:spcPct val="90000"/>
            </a:lnSpc>
            <a:spcBef>
              <a:spcPct val="0"/>
            </a:spcBef>
            <a:spcAft>
              <a:spcPct val="15000"/>
            </a:spcAft>
            <a:buFontTx/>
            <a:buNone/>
          </a:pPr>
          <a:r>
            <a:rPr lang="en-US" sz="1700" b="1" kern="1200" dirty="0"/>
            <a:t>Employers</a:t>
          </a:r>
          <a:endParaRPr lang="en-GB" sz="1700" b="1" kern="1200" dirty="0"/>
        </a:p>
        <a:p>
          <a:pPr marL="342900" lvl="2" indent="-171450" algn="l" defTabSz="755650">
            <a:lnSpc>
              <a:spcPct val="90000"/>
            </a:lnSpc>
            <a:spcBef>
              <a:spcPct val="0"/>
            </a:spcBef>
            <a:spcAft>
              <a:spcPct val="15000"/>
            </a:spcAft>
            <a:buFontTx/>
            <a:buNone/>
          </a:pPr>
          <a:r>
            <a:rPr lang="en-US" sz="1700" kern="1200" dirty="0"/>
            <a:t>Private sector capacity enhancement </a:t>
          </a:r>
          <a:endParaRPr lang="en-GB" sz="1700" kern="1200" dirty="0"/>
        </a:p>
        <a:p>
          <a:pPr marL="171450" lvl="1" indent="-171450" algn="l" defTabSz="755650">
            <a:lnSpc>
              <a:spcPct val="90000"/>
            </a:lnSpc>
            <a:spcBef>
              <a:spcPct val="0"/>
            </a:spcBef>
            <a:spcAft>
              <a:spcPct val="15000"/>
            </a:spcAft>
            <a:buFontTx/>
            <a:buNone/>
          </a:pPr>
          <a:r>
            <a:rPr lang="en-US" sz="1700" b="1" kern="1200" dirty="0"/>
            <a:t>Local and central government</a:t>
          </a:r>
          <a:endParaRPr lang="en-GB" sz="1700" b="1" kern="1200" dirty="0"/>
        </a:p>
        <a:p>
          <a:pPr marL="342900" lvl="2" indent="-171450" algn="l" defTabSz="755650">
            <a:lnSpc>
              <a:spcPct val="90000"/>
            </a:lnSpc>
            <a:spcBef>
              <a:spcPct val="0"/>
            </a:spcBef>
            <a:spcAft>
              <a:spcPct val="15000"/>
            </a:spcAft>
            <a:buFontTx/>
            <a:buNone/>
          </a:pPr>
          <a:r>
            <a:rPr lang="en-US" sz="1700" kern="1200" dirty="0"/>
            <a:t>Enhanced capacity and advocacy on EIP and decent work practices</a:t>
          </a:r>
          <a:endParaRPr lang="en-GB" sz="1700" kern="1200" dirty="0"/>
        </a:p>
      </dsp:txBody>
      <dsp:txXfrm>
        <a:off x="4445315" y="643047"/>
        <a:ext cx="3895234" cy="2834112"/>
      </dsp:txXfrm>
    </dsp:sp>
    <dsp:sp modelId="{C17B53E3-BBF3-487D-9D2D-427E4FD09322}">
      <dsp:nvSpPr>
        <dsp:cNvPr id="0" name=""/>
        <dsp:cNvSpPr/>
      </dsp:nvSpPr>
      <dsp:spPr>
        <a:xfrm>
          <a:off x="8908806" y="175190"/>
          <a:ext cx="1894797" cy="386627"/>
        </a:xfrm>
        <a:prstGeom prst="rect">
          <a:avLst/>
        </a:prstGeom>
        <a:solidFill>
          <a:schemeClr val="accent4">
            <a:hueOff val="-8871643"/>
            <a:satOff val="7860"/>
            <a:lumOff val="10782"/>
            <a:alphaOff val="0"/>
          </a:schemeClr>
        </a:solidFill>
        <a:ln w="12700" cap="flat" cmpd="sng" algn="ctr">
          <a:solidFill>
            <a:schemeClr val="accent4">
              <a:hueOff val="-8871643"/>
              <a:satOff val="7860"/>
              <a:lumOff val="107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Interest</a:t>
          </a:r>
          <a:endParaRPr lang="en-GB" sz="1700" kern="1200" dirty="0"/>
        </a:p>
      </dsp:txBody>
      <dsp:txXfrm>
        <a:off x="8908806" y="175190"/>
        <a:ext cx="1894797" cy="386627"/>
      </dsp:txXfrm>
    </dsp:sp>
    <dsp:sp modelId="{E5F676B4-6936-45CE-8318-F44ED56CE803}">
      <dsp:nvSpPr>
        <dsp:cNvPr id="0" name=""/>
        <dsp:cNvSpPr/>
      </dsp:nvSpPr>
      <dsp:spPr>
        <a:xfrm flipH="1">
          <a:off x="8885882" y="565818"/>
          <a:ext cx="1918909" cy="2834112"/>
        </a:xfrm>
        <a:prstGeom prst="rect">
          <a:avLst/>
        </a:prstGeom>
        <a:solidFill>
          <a:schemeClr val="accent4">
            <a:tint val="40000"/>
            <a:alpha val="90000"/>
            <a:hueOff val="-9712795"/>
            <a:satOff val="30944"/>
            <a:lumOff val="3411"/>
            <a:alphaOff val="0"/>
          </a:schemeClr>
        </a:solidFill>
        <a:ln w="12700" cap="flat" cmpd="sng" algn="ctr">
          <a:solidFill>
            <a:schemeClr val="accent4">
              <a:tint val="40000"/>
              <a:alpha val="90000"/>
              <a:hueOff val="-9712795"/>
              <a:satOff val="30944"/>
              <a:lumOff val="34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vert270" wrap="square" lIns="90678" tIns="90678" rIns="120904" bIns="136017" numCol="1" spcCol="1270" anchor="t" anchorCtr="0">
          <a:noAutofit/>
        </a:bodyPr>
        <a:lstStyle/>
        <a:p>
          <a:pPr marL="171450" lvl="1" indent="-171450" algn="l" defTabSz="755650">
            <a:lnSpc>
              <a:spcPct val="90000"/>
            </a:lnSpc>
            <a:spcBef>
              <a:spcPct val="0"/>
            </a:spcBef>
            <a:spcAft>
              <a:spcPct val="15000"/>
            </a:spcAft>
            <a:buNone/>
          </a:pPr>
          <a:r>
            <a:rPr lang="en-US" sz="1700" kern="1200" dirty="0"/>
            <a:t>Trigger good local development, decent work and formal labor market practices</a:t>
          </a:r>
          <a:endParaRPr lang="en-GB" sz="1700" kern="1200" dirty="0"/>
        </a:p>
      </dsp:txBody>
      <dsp:txXfrm>
        <a:off x="8885882" y="565818"/>
        <a:ext cx="1918909" cy="28341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DAE95-C7B8-47D6-9C7F-6368AE7D6A5B}">
      <dsp:nvSpPr>
        <dsp:cNvPr id="0" name=""/>
        <dsp:cNvSpPr/>
      </dsp:nvSpPr>
      <dsp:spPr>
        <a:xfrm>
          <a:off x="720663" y="1663"/>
          <a:ext cx="1809184" cy="3700484"/>
        </a:xfrm>
        <a:prstGeom prst="rect">
          <a:avLst/>
        </a:prstGeom>
        <a:solidFill>
          <a:schemeClr val="dk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Road Maintenance</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6 clusters</a:t>
          </a:r>
        </a:p>
        <a:p>
          <a:pPr marL="0" lvl="0" indent="0" algn="ctr" defTabSz="800100">
            <a:lnSpc>
              <a:spcPct val="90000"/>
            </a:lnSpc>
            <a:spcBef>
              <a:spcPct val="0"/>
            </a:spcBef>
            <a:spcAft>
              <a:spcPct val="35000"/>
            </a:spcAft>
            <a:buNone/>
          </a:pPr>
          <a:r>
            <a:rPr lang="en-US" sz="1800" kern="1200" dirty="0"/>
            <a:t>Across Lebanon</a:t>
          </a:r>
        </a:p>
        <a:p>
          <a:pPr marL="0" lvl="0" indent="0" algn="ctr" defTabSz="800100">
            <a:lnSpc>
              <a:spcPct val="90000"/>
            </a:lnSpc>
            <a:spcBef>
              <a:spcPct val="0"/>
            </a:spcBef>
            <a:spcAft>
              <a:spcPct val="35000"/>
            </a:spcAft>
            <a:buNone/>
          </a:pPr>
          <a:r>
            <a:rPr lang="en-US" sz="1800" kern="1200" dirty="0"/>
            <a:t>190 Km</a:t>
          </a:r>
        </a:p>
      </dsp:txBody>
      <dsp:txXfrm>
        <a:off x="720663" y="1663"/>
        <a:ext cx="1809184" cy="3700484"/>
      </dsp:txXfrm>
    </dsp:sp>
    <dsp:sp modelId="{8344EE17-C3A8-46DE-BCE3-777980CF7058}">
      <dsp:nvSpPr>
        <dsp:cNvPr id="0" name=""/>
        <dsp:cNvSpPr/>
      </dsp:nvSpPr>
      <dsp:spPr>
        <a:xfrm>
          <a:off x="2710766" y="1663"/>
          <a:ext cx="1809184" cy="3700484"/>
        </a:xfrm>
        <a:prstGeom prst="rect">
          <a:avLst/>
        </a:prstGeom>
        <a:solidFill>
          <a:schemeClr val="accent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Beirut reconstruction</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Public building &amp; infrastructure </a:t>
          </a:r>
        </a:p>
        <a:p>
          <a:pPr marL="0" lvl="0" indent="0" algn="ctr" defTabSz="800100">
            <a:lnSpc>
              <a:spcPct val="90000"/>
            </a:lnSpc>
            <a:spcBef>
              <a:spcPct val="0"/>
            </a:spcBef>
            <a:spcAft>
              <a:spcPct val="35000"/>
            </a:spcAft>
            <a:buNone/>
          </a:pPr>
          <a:endParaRPr lang="en-US" sz="1800" kern="1200" dirty="0"/>
        </a:p>
      </dsp:txBody>
      <dsp:txXfrm>
        <a:off x="2710766" y="1663"/>
        <a:ext cx="1809184" cy="3700484"/>
      </dsp:txXfrm>
    </dsp:sp>
    <dsp:sp modelId="{2BE0DFE2-E87B-45A8-A2E5-FAF115FBB4C1}">
      <dsp:nvSpPr>
        <dsp:cNvPr id="0" name=""/>
        <dsp:cNvSpPr/>
      </dsp:nvSpPr>
      <dsp:spPr>
        <a:xfrm>
          <a:off x="4700869" y="1663"/>
          <a:ext cx="1809184" cy="3700484"/>
        </a:xfrm>
        <a:prstGeom prst="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Agriculture</a:t>
          </a:r>
        </a:p>
        <a:p>
          <a:pPr marL="0" lvl="0" indent="0" algn="ctr" defTabSz="800100">
            <a:lnSpc>
              <a:spcPct val="90000"/>
            </a:lnSpc>
            <a:spcBef>
              <a:spcPct val="0"/>
            </a:spcBef>
            <a:spcAft>
              <a:spcPct val="35000"/>
            </a:spcAft>
            <a:buNone/>
          </a:pPr>
          <a:r>
            <a:rPr lang="en-US" sz="1800" kern="1200" dirty="0"/>
            <a:t>Farm infrastructure</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800 farmers</a:t>
          </a:r>
        </a:p>
        <a:p>
          <a:pPr marL="0" lvl="0" indent="0" algn="ctr" defTabSz="800100">
            <a:lnSpc>
              <a:spcPct val="90000"/>
            </a:lnSpc>
            <a:spcBef>
              <a:spcPct val="0"/>
            </a:spcBef>
            <a:spcAft>
              <a:spcPct val="35000"/>
            </a:spcAft>
            <a:buNone/>
          </a:pPr>
          <a:r>
            <a:rPr lang="en-US" sz="1800" kern="1200" dirty="0"/>
            <a:t>Green Plan</a:t>
          </a:r>
        </a:p>
      </dsp:txBody>
      <dsp:txXfrm>
        <a:off x="4700869" y="1663"/>
        <a:ext cx="1809184" cy="3700484"/>
      </dsp:txXfrm>
    </dsp:sp>
    <dsp:sp modelId="{DDA8530D-A4EE-47A2-AFF1-7D8FB20CFDC5}">
      <dsp:nvSpPr>
        <dsp:cNvPr id="0" name=""/>
        <dsp:cNvSpPr/>
      </dsp:nvSpPr>
      <dsp:spPr>
        <a:xfrm>
          <a:off x="6690972" y="1663"/>
          <a:ext cx="1809184" cy="3700484"/>
        </a:xfrm>
        <a:prstGeom prst="rect">
          <a:avLst/>
        </a:prstGeom>
        <a:solidFill>
          <a:schemeClr val="accent3"/>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Municipal projects + Trail</a:t>
          </a:r>
        </a:p>
        <a:p>
          <a:pPr marL="0" lvl="0" indent="0" algn="ctr" defTabSz="800100">
            <a:lnSpc>
              <a:spcPct val="90000"/>
            </a:lnSpc>
            <a:spcBef>
              <a:spcPct val="0"/>
            </a:spcBef>
            <a:spcAft>
              <a:spcPct val="35000"/>
            </a:spcAft>
            <a:buNone/>
          </a:pPr>
          <a:r>
            <a:rPr lang="en-US" sz="1800" kern="1200" dirty="0"/>
            <a:t>rehabilitation</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Public infrastructure</a:t>
          </a:r>
        </a:p>
        <a:p>
          <a:pPr marL="0" lvl="0" indent="0" algn="ctr" defTabSz="800100">
            <a:lnSpc>
              <a:spcPct val="90000"/>
            </a:lnSpc>
            <a:spcBef>
              <a:spcPct val="0"/>
            </a:spcBef>
            <a:spcAft>
              <a:spcPct val="35000"/>
            </a:spcAft>
            <a:buNone/>
          </a:pPr>
          <a:r>
            <a:rPr lang="en-US" sz="1800" kern="1200" dirty="0"/>
            <a:t>7 Locations</a:t>
          </a:r>
        </a:p>
      </dsp:txBody>
      <dsp:txXfrm>
        <a:off x="6690972" y="1663"/>
        <a:ext cx="1809184" cy="3700484"/>
      </dsp:txXfrm>
    </dsp:sp>
    <dsp:sp modelId="{0F3C6D69-843A-41F8-BAE3-E71275BD4810}">
      <dsp:nvSpPr>
        <dsp:cNvPr id="0" name=""/>
        <dsp:cNvSpPr/>
      </dsp:nvSpPr>
      <dsp:spPr>
        <a:xfrm>
          <a:off x="8681076" y="1663"/>
          <a:ext cx="1809184" cy="3700484"/>
        </a:xfrm>
        <a:prstGeom prst="rect">
          <a:avLst/>
        </a:prstGeom>
        <a:solidFill>
          <a:schemeClr val="accent4"/>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PWD</a:t>
          </a:r>
        </a:p>
        <a:p>
          <a:pPr marL="0" lvl="0" indent="0" algn="ctr" defTabSz="800100">
            <a:lnSpc>
              <a:spcPct val="90000"/>
            </a:lnSpc>
            <a:spcBef>
              <a:spcPct val="0"/>
            </a:spcBef>
            <a:spcAft>
              <a:spcPct val="35000"/>
            </a:spcAft>
            <a:buNone/>
          </a:pPr>
          <a:r>
            <a:rPr lang="en-US" sz="1800" kern="1200" dirty="0"/>
            <a:t>accessibility</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5 Social Development Centers</a:t>
          </a:r>
        </a:p>
      </dsp:txBody>
      <dsp:txXfrm>
        <a:off x="8681076" y="1663"/>
        <a:ext cx="1809184" cy="37004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DAE95-C7B8-47D6-9C7F-6368AE7D6A5B}">
      <dsp:nvSpPr>
        <dsp:cNvPr id="0" name=""/>
        <dsp:cNvSpPr/>
      </dsp:nvSpPr>
      <dsp:spPr>
        <a:xfrm>
          <a:off x="720663" y="1663"/>
          <a:ext cx="1809184" cy="3700484"/>
        </a:xfrm>
        <a:prstGeom prst="rect">
          <a:avLst/>
        </a:prstGeom>
        <a:solidFill>
          <a:schemeClr val="dk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Outreach Approach</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Outreach targets mainly Refugees, and vulnerable host communities</a:t>
          </a:r>
        </a:p>
      </dsp:txBody>
      <dsp:txXfrm>
        <a:off x="720663" y="1663"/>
        <a:ext cx="1809184" cy="3700484"/>
      </dsp:txXfrm>
    </dsp:sp>
    <dsp:sp modelId="{8344EE17-C3A8-46DE-BCE3-777980CF7058}">
      <dsp:nvSpPr>
        <dsp:cNvPr id="0" name=""/>
        <dsp:cNvSpPr/>
      </dsp:nvSpPr>
      <dsp:spPr>
        <a:xfrm>
          <a:off x="2710766" y="1663"/>
          <a:ext cx="1809184" cy="3700484"/>
        </a:xfrm>
        <a:prstGeom prst="rect">
          <a:avLst/>
        </a:prstGeom>
        <a:solidFill>
          <a:schemeClr val="accent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Job Creation</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Much needed job opportunities are created for financial sustainability</a:t>
          </a:r>
        </a:p>
      </dsp:txBody>
      <dsp:txXfrm>
        <a:off x="2710766" y="1663"/>
        <a:ext cx="1809184" cy="3700484"/>
      </dsp:txXfrm>
    </dsp:sp>
    <dsp:sp modelId="{2BE0DFE2-E87B-45A8-A2E5-FAF115FBB4C1}">
      <dsp:nvSpPr>
        <dsp:cNvPr id="0" name=""/>
        <dsp:cNvSpPr/>
      </dsp:nvSpPr>
      <dsp:spPr>
        <a:xfrm>
          <a:off x="4700869" y="1663"/>
          <a:ext cx="1809184" cy="3700484"/>
        </a:xfrm>
        <a:prstGeom prst="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Skills Development</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Specifically in construction and agriculture.</a:t>
          </a:r>
        </a:p>
        <a:p>
          <a:pPr marL="0" lvl="0" indent="0" algn="ctr" defTabSz="800100">
            <a:lnSpc>
              <a:spcPct val="90000"/>
            </a:lnSpc>
            <a:spcBef>
              <a:spcPct val="0"/>
            </a:spcBef>
            <a:spcAft>
              <a:spcPct val="35000"/>
            </a:spcAft>
            <a:buNone/>
          </a:pPr>
          <a:endParaRPr lang="en-US" sz="1800" kern="1200" dirty="0"/>
        </a:p>
      </dsp:txBody>
      <dsp:txXfrm>
        <a:off x="4700869" y="1663"/>
        <a:ext cx="1809184" cy="3700484"/>
      </dsp:txXfrm>
    </dsp:sp>
    <dsp:sp modelId="{DDA8530D-A4EE-47A2-AFF1-7D8FB20CFDC5}">
      <dsp:nvSpPr>
        <dsp:cNvPr id="0" name=""/>
        <dsp:cNvSpPr/>
      </dsp:nvSpPr>
      <dsp:spPr>
        <a:xfrm>
          <a:off x="6690972" y="1663"/>
          <a:ext cx="1809184" cy="3700484"/>
        </a:xfrm>
        <a:prstGeom prst="rect">
          <a:avLst/>
        </a:prstGeom>
        <a:solidFill>
          <a:schemeClr val="accent3"/>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Prioritization of Interventions</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Projects to be prioritized based on local infrastructure needs of hosting communities</a:t>
          </a:r>
        </a:p>
      </dsp:txBody>
      <dsp:txXfrm>
        <a:off x="6690972" y="1663"/>
        <a:ext cx="1809184" cy="3700484"/>
      </dsp:txXfrm>
    </dsp:sp>
    <dsp:sp modelId="{0F3C6D69-843A-41F8-BAE3-E71275BD4810}">
      <dsp:nvSpPr>
        <dsp:cNvPr id="0" name=""/>
        <dsp:cNvSpPr/>
      </dsp:nvSpPr>
      <dsp:spPr>
        <a:xfrm>
          <a:off x="8681076" y="1663"/>
          <a:ext cx="1809184" cy="3700484"/>
        </a:xfrm>
        <a:prstGeom prst="rect">
          <a:avLst/>
        </a:prstGeom>
        <a:solidFill>
          <a:schemeClr val="accent4"/>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Positive Local Spill-over Effect</a:t>
          </a:r>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Through the LRBT, local development and trainings</a:t>
          </a:r>
        </a:p>
      </dsp:txBody>
      <dsp:txXfrm>
        <a:off x="8681076" y="1663"/>
        <a:ext cx="1809184" cy="370048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0D068C6-7325-408C-921E-B389FF684A63}" type="datetimeFigureOut">
              <a:rPr lang="en-GB" smtClean="0"/>
              <a:t>01/09/2026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of the workshop today is to understand the needs of the displaced population by highlighting some of the success factors as well as lessons learnt from interventions where refugees are targeted.</a:t>
            </a:r>
          </a:p>
          <a:p>
            <a:r>
              <a:rPr lang="en-US" dirty="0"/>
              <a:t>Basically, we want to understand how to create sustainable perspectives for displaced populations in a country such as Lebanon. </a:t>
            </a:r>
          </a:p>
          <a:p>
            <a:r>
              <a:rPr lang="en-US" dirty="0"/>
              <a:t>Lebanon has been going through major national challenges as mentioned during the presentation yesterday, namely, political instability since the start of the civil war in the 70s, influx of Syrian refugees since 2011, the covid 19 pandemic, Beirut port explosion in August 2020 and the fiscal and economic crisis through the deterioration of the LBP exchange rate to the USD, the result of which has been hyperinflation, unemployment, higher poverty rates,. All of these have caused social tensions between Syrian refugees and Lebanese host communities.</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1661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Multiple Crisis in the country: COVID-19, Political instability, weak infrastructure, inflation, unemployment, etc.</a:t>
            </a:r>
          </a:p>
          <a:p>
            <a:r>
              <a:rPr lang="en-GB" dirty="0"/>
              <a:t>2- Cultural Challenges: Affecting mainly the participation of women in the construction sector, as well as the participation of persons with disabilities.</a:t>
            </a:r>
          </a:p>
          <a:p>
            <a:r>
              <a:rPr lang="en-GB" dirty="0"/>
              <a:t>3- Private Sector have very limited capacities and knowledge relevant to decent work conditions and the application of Local resource Based Technology. As a result, a lot of resources are being mobilized to enhance training, monitoring, coaching and follow-up on site to ensure proper implementation and adaptation.</a:t>
            </a:r>
          </a:p>
          <a:p>
            <a:r>
              <a:rPr lang="en-GB" dirty="0"/>
              <a:t>4- Local governments (municipalities in specific) have very limited resources (both financial and human resources) to sustain infrastructure assets and public goods/service,</a:t>
            </a:r>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31661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In response to the above challenges, the EIIP was first developed in Lebanon in 2017, The EIIP in Lebanon targets the most vulnerable from both Syrian refugees and Lebanese hosting communities (men, women and persons with disabilities), implementing its activities through local and national governments.</a:t>
            </a:r>
          </a:p>
          <a:p>
            <a:r>
              <a:rPr lang="en-US" sz="1800" dirty="0">
                <a:effectLst/>
                <a:latin typeface="Calibri" panose="020F0502020204030204" pitchFamily="34" charset="0"/>
              </a:rPr>
              <a:t>EIIP projects are focused on asset creation and development; such as road maintenance projects, rehabilitation of public buildings; generation of short-term jobs to Syrian refugees and Lebanese host communities and capacity building as well as skills development to beneficiaries/workers , private sector, and the local and central government.</a:t>
            </a: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880821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rtl="0">
              <a:lnSpc>
                <a:spcPct val="107000"/>
              </a:lnSpc>
              <a:spcBef>
                <a:spcPts val="600"/>
              </a:spcBef>
              <a:spcAft>
                <a:spcPts val="800"/>
              </a:spcAft>
              <a:buClr>
                <a:srgbClr val="0070C0"/>
              </a:buClr>
              <a:buFont typeface="Wingdings" panose="05000000000000000000" pitchFamily="2" charset="2"/>
              <a:buChar char=""/>
            </a:pPr>
            <a:r>
              <a:rPr lang="en-US" sz="1800" dirty="0">
                <a:effectLst/>
                <a:latin typeface="Calibri Light" panose="020F0302020204030204" pitchFamily="34" charset="0"/>
                <a:ea typeface="Calibri" panose="020F0502020204030204" pitchFamily="34" charset="0"/>
                <a:cs typeface="Arial" panose="020B0604020202020204" pitchFamily="34" charset="0"/>
              </a:rPr>
              <a:t>Road maintenance (</a:t>
            </a:r>
            <a:r>
              <a:rPr lang="en-US" sz="1800" dirty="0" err="1">
                <a:effectLst/>
                <a:latin typeface="Calibri Light" panose="020F0302020204030204" pitchFamily="34" charset="0"/>
                <a:ea typeface="Calibri" panose="020F0502020204030204" pitchFamily="34" charset="0"/>
                <a:cs typeface="Arial" panose="020B0604020202020204" pitchFamily="34" charset="0"/>
              </a:rPr>
              <a:t>MoPWT</a:t>
            </a:r>
            <a:r>
              <a:rPr lang="en-US" sz="1800" dirty="0">
                <a:effectLst/>
                <a:latin typeface="Calibri Light" panose="020F0302020204030204" pitchFamily="34" charset="0"/>
                <a:ea typeface="Calibri" panose="020F0502020204030204" pitchFamily="34" charset="0"/>
                <a:cs typeface="Arial" panose="020B0604020202020204" pitchFamily="34" charset="0"/>
              </a:rPr>
              <a:t>) 6 clusters around 190km</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600"/>
              </a:spcBef>
              <a:spcAft>
                <a:spcPts val="800"/>
              </a:spcAft>
              <a:buClr>
                <a:srgbClr val="0070C0"/>
              </a:buClr>
              <a:buFont typeface="Wingdings" panose="05000000000000000000" pitchFamily="2" charset="2"/>
              <a:buChar char=""/>
            </a:pPr>
            <a:r>
              <a:rPr lang="en-US" sz="1800" dirty="0">
                <a:effectLst/>
                <a:latin typeface="Calibri Light" panose="020F0302020204030204" pitchFamily="34" charset="0"/>
                <a:ea typeface="Calibri" panose="020F0502020204030204" pitchFamily="34" charset="0"/>
                <a:cs typeface="Arial" panose="020B0604020202020204" pitchFamily="34" charset="0"/>
              </a:rPr>
              <a:t>Beirut (</a:t>
            </a:r>
            <a:r>
              <a:rPr lang="en-US" sz="1800" dirty="0" err="1">
                <a:effectLst/>
                <a:latin typeface="Calibri Light" panose="020F0302020204030204" pitchFamily="34" charset="0"/>
                <a:ea typeface="Calibri" panose="020F0502020204030204" pitchFamily="34" charset="0"/>
                <a:cs typeface="Arial" panose="020B0604020202020204" pitchFamily="34" charset="0"/>
              </a:rPr>
              <a:t>MoPWT</a:t>
            </a:r>
            <a:r>
              <a:rPr lang="en-US" sz="1800" dirty="0">
                <a:effectLst/>
                <a:latin typeface="Calibri Light" panose="020F0302020204030204" pitchFamily="34" charset="0"/>
                <a:ea typeface="Calibri" panose="020F0502020204030204" pitchFamily="34" charset="0"/>
                <a:cs typeface="Arial" panose="020B0604020202020204" pitchFamily="34" charset="0"/>
              </a:rPr>
              <a:t> &amp; Beirut Municipality): police station started. Customs building and infrastructure in </a:t>
            </a:r>
            <a:r>
              <a:rPr lang="en-US" sz="1800" dirty="0" err="1">
                <a:effectLst/>
                <a:latin typeface="Calibri Light" panose="020F0302020204030204" pitchFamily="34" charset="0"/>
                <a:ea typeface="Calibri" panose="020F0502020204030204" pitchFamily="34" charset="0"/>
                <a:cs typeface="Arial" panose="020B0604020202020204" pitchFamily="34" charset="0"/>
              </a:rPr>
              <a:t>Karantina</a:t>
            </a:r>
            <a:r>
              <a:rPr lang="en-US" sz="1800" dirty="0">
                <a:effectLst/>
                <a:latin typeface="Calibri Light" panose="020F0302020204030204" pitchFamily="34" charset="0"/>
                <a:ea typeface="Calibri" panose="020F0502020204030204" pitchFamily="34" charset="0"/>
                <a:cs typeface="Arial" panose="020B0604020202020204" pitchFamily="34" charset="0"/>
              </a:rPr>
              <a:t> (procurement stage)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600"/>
              </a:spcBef>
              <a:spcAft>
                <a:spcPts val="800"/>
              </a:spcAft>
              <a:buClr>
                <a:srgbClr val="0070C0"/>
              </a:buClr>
              <a:buFont typeface="Wingdings" panose="05000000000000000000" pitchFamily="2" charset="2"/>
              <a:buChar char=""/>
            </a:pPr>
            <a:r>
              <a:rPr lang="en-US" sz="1800" dirty="0">
                <a:effectLst/>
                <a:latin typeface="Calibri Light" panose="020F0302020204030204" pitchFamily="34" charset="0"/>
                <a:ea typeface="Calibri" panose="020F0502020204030204" pitchFamily="34" charset="0"/>
                <a:cs typeface="Arial" panose="020B0604020202020204" pitchFamily="34" charset="0"/>
              </a:rPr>
              <a:t>Agriculture (</a:t>
            </a:r>
            <a:r>
              <a:rPr lang="en-US" sz="1800" dirty="0" err="1">
                <a:effectLst/>
                <a:latin typeface="Calibri Light" panose="020F0302020204030204" pitchFamily="34" charset="0"/>
                <a:ea typeface="Calibri" panose="020F0502020204030204" pitchFamily="34" charset="0"/>
                <a:cs typeface="Arial" panose="020B0604020202020204" pitchFamily="34" charset="0"/>
              </a:rPr>
              <a:t>MoA</a:t>
            </a:r>
            <a:r>
              <a:rPr lang="en-US" sz="1800" dirty="0">
                <a:effectLst/>
                <a:latin typeface="Calibri Light" panose="020F0302020204030204" pitchFamily="34" charset="0"/>
                <a:ea typeface="Calibri" panose="020F0502020204030204" pitchFamily="34" charset="0"/>
                <a:cs typeface="Arial" panose="020B0604020202020204" pitchFamily="34" charset="0"/>
              </a:rPr>
              <a:t>/Green Plan): private farm infrastructure (800 farmers)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600"/>
              </a:spcBef>
              <a:spcAft>
                <a:spcPts val="800"/>
              </a:spcAft>
              <a:buClr>
                <a:srgbClr val="0070C0"/>
              </a:buClr>
              <a:buFont typeface="Wingdings" panose="05000000000000000000" pitchFamily="2" charset="2"/>
              <a:buChar char=""/>
            </a:pPr>
            <a:r>
              <a:rPr lang="en-US" sz="1800" dirty="0">
                <a:effectLst/>
                <a:latin typeface="Calibri Light" panose="020F0302020204030204" pitchFamily="34" charset="0"/>
                <a:ea typeface="Calibri" panose="020F0502020204030204" pitchFamily="34" charset="0"/>
                <a:cs typeface="Arial" panose="020B0604020202020204" pitchFamily="34" charset="0"/>
              </a:rPr>
              <a:t>Municipal projects (Municipalities, </a:t>
            </a:r>
            <a:r>
              <a:rPr lang="en-US" sz="1800" dirty="0" err="1">
                <a:effectLst/>
                <a:latin typeface="Calibri Light" panose="020F0302020204030204" pitchFamily="34" charset="0"/>
                <a:ea typeface="Calibri" panose="020F0502020204030204" pitchFamily="34" charset="0"/>
                <a:cs typeface="Arial" panose="020B0604020202020204" pitchFamily="34" charset="0"/>
              </a:rPr>
              <a:t>MoSA</a:t>
            </a:r>
            <a:r>
              <a:rPr lang="en-US" sz="1800" dirty="0">
                <a:effectLst/>
                <a:latin typeface="Calibri Light" panose="020F0302020204030204" pitchFamily="34" charset="0"/>
                <a:ea typeface="Calibri" panose="020F0502020204030204" pitchFamily="34" charset="0"/>
                <a:cs typeface="Arial" panose="020B0604020202020204" pitchFamily="34" charset="0"/>
              </a:rPr>
              <a:t>, </a:t>
            </a:r>
            <a:r>
              <a:rPr lang="en-US" sz="1800" dirty="0" err="1">
                <a:effectLst/>
                <a:latin typeface="Calibri Light" panose="020F0302020204030204" pitchFamily="34" charset="0"/>
                <a:ea typeface="Calibri" panose="020F0502020204030204" pitchFamily="34" charset="0"/>
                <a:cs typeface="Arial" panose="020B0604020202020204" pitchFamily="34" charset="0"/>
              </a:rPr>
              <a:t>MoL</a:t>
            </a:r>
            <a:r>
              <a:rPr lang="en-US" sz="1800" dirty="0">
                <a:effectLst/>
                <a:latin typeface="Calibri Light" panose="020F0302020204030204" pitchFamily="34" charset="0"/>
                <a:ea typeface="Calibri" panose="020F0502020204030204" pitchFamily="34" charset="0"/>
                <a:cs typeface="Arial" panose="020B0604020202020204" pitchFamily="34" charset="0"/>
              </a:rPr>
              <a:t>): 8 infrastructure projects identified (component including maintenance activity along the whole of Lebanon Mountain Trail 590km)</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600"/>
              </a:spcBef>
              <a:spcAft>
                <a:spcPts val="800"/>
              </a:spcAft>
              <a:buClr>
                <a:srgbClr val="0070C0"/>
              </a:buClr>
              <a:buFont typeface="Wingdings" panose="05000000000000000000" pitchFamily="2" charset="2"/>
              <a:buChar char=""/>
            </a:pPr>
            <a:r>
              <a:rPr lang="en-US" sz="1800" dirty="0">
                <a:effectLst/>
                <a:latin typeface="Calibri Light" panose="020F0302020204030204" pitchFamily="34" charset="0"/>
                <a:ea typeface="Calibri" panose="020F0502020204030204" pitchFamily="34" charset="0"/>
                <a:cs typeface="Arial" panose="020B0604020202020204" pitchFamily="34" charset="0"/>
              </a:rPr>
              <a:t>Rehabilitation of 5 SDCs for </a:t>
            </a:r>
            <a:r>
              <a:rPr lang="en-US" sz="1800" dirty="0" err="1">
                <a:effectLst/>
                <a:latin typeface="Calibri Light" panose="020F0302020204030204" pitchFamily="34" charset="0"/>
                <a:ea typeface="Calibri" panose="020F0502020204030204" pitchFamily="34" charset="0"/>
                <a:cs typeface="Arial" panose="020B0604020202020204" pitchFamily="34" charset="0"/>
              </a:rPr>
              <a:t>MoSA</a:t>
            </a:r>
            <a:r>
              <a:rPr lang="en-US" sz="1800" dirty="0">
                <a:effectLst/>
                <a:latin typeface="Calibri Light" panose="020F0302020204030204" pitchFamily="34" charset="0"/>
                <a:ea typeface="Calibri" panose="020F0502020204030204" pitchFamily="34" charset="0"/>
                <a:cs typeface="Arial" panose="020B0604020202020204" pitchFamily="34" charset="0"/>
              </a:rPr>
              <a:t> (accessibility for People with disability)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lvl="0" indent="0">
              <a:spcBef>
                <a:spcPts val="1200"/>
              </a:spcBef>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2963849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effectLst/>
                <a:latin typeface="Noto Sans" panose="020B0502040504020204" pitchFamily="34" charset="0"/>
                <a:ea typeface="Calibri" panose="020F0502020204030204" pitchFamily="34" charset="0"/>
              </a:rPr>
              <a:t>Donor: Funded by the German Federal Ministry for Economic Cooperation and Development BMZ, through the KfW Development Bank</a:t>
            </a:r>
            <a:endParaRPr lang="en-US" dirty="0">
              <a:solidFill>
                <a:schemeClr val="bg1"/>
              </a:solidFill>
            </a:endParaRPr>
          </a:p>
          <a:p>
            <a:r>
              <a:rPr lang="en-GB" dirty="0"/>
              <a:t>ILO’s Social Partners: ILO’s comparative advantage is working through a tripartite approach engaging Worker and Employer Representatives (Association of Lebanese Industrialists – ALI, General Confederation of Trade Unions for Lebanon – CGTL)</a:t>
            </a:r>
          </a:p>
          <a:p>
            <a:r>
              <a:rPr lang="en-GB" dirty="0"/>
              <a:t>Linkages with partners in the field: LCRP, UN Agencies, I/NGOS, Livelihood Core Working Group</a:t>
            </a:r>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3459572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core strategies of EIIP Lebanon include: </a:t>
            </a:r>
          </a:p>
          <a:p>
            <a:r>
              <a:rPr lang="en-GB" dirty="0"/>
              <a:t>(</a:t>
            </a:r>
            <a:r>
              <a:rPr lang="en-GB" dirty="0" err="1"/>
              <a:t>i</a:t>
            </a:r>
            <a:r>
              <a:rPr lang="en-GB" dirty="0"/>
              <a:t>) Local Resource Based Technology (LRBT), i.e. work methods and technologies where the use of local resources, is favoured and optimised, without compromising the quality </a:t>
            </a:r>
          </a:p>
          <a:p>
            <a:r>
              <a:rPr lang="en-GB" dirty="0"/>
              <a:t>(ii) Decent Work Principles, i.e. labour contracts, child labour, OJT, working hours and conditions….etc</a:t>
            </a:r>
          </a:p>
          <a:p>
            <a:r>
              <a:rPr lang="en-GB" dirty="0"/>
              <a:t>(iii) Complemented by training for contractors and capacity building for public institutions, with gender and environmental concerns as cross cutting themes.</a:t>
            </a:r>
          </a:p>
          <a:p>
            <a:r>
              <a:rPr lang="en-US" dirty="0"/>
              <a:t>All put together within a social safeguard</a:t>
            </a:r>
            <a:r>
              <a:rPr lang="en-US" baseline="0" dirty="0"/>
              <a:t> framework</a:t>
            </a:r>
          </a:p>
          <a:p>
            <a:endParaRPr lang="en-US" baseline="0" dirty="0"/>
          </a:p>
          <a:p>
            <a:r>
              <a:rPr lang="en-GB" dirty="0"/>
              <a:t>The aim of EI</a:t>
            </a:r>
            <a:r>
              <a:rPr lang="en-GB" baseline="0" dirty="0"/>
              <a:t> methodology</a:t>
            </a:r>
            <a:r>
              <a:rPr lang="en-GB" dirty="0"/>
              <a:t> is providing short-term employment opportunities, While providing public infrastructure and services that support longer-term social, environmental and economic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Technically,</a:t>
            </a:r>
            <a:r>
              <a:rPr lang="en-US" baseline="0" dirty="0"/>
              <a:t> a lot of infrastructure project that are being implemented today can switch from the traditional way of works to adopt this method that promotes employment and sustainability.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Hence,</a:t>
            </a:r>
            <a:r>
              <a:rPr lang="en-GB" baseline="0" dirty="0"/>
              <a:t> </a:t>
            </a:r>
            <a:r>
              <a:rPr lang="en-GB" dirty="0"/>
              <a:t>it is at the heart of the humanitarian-development-peace nexus.</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502089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33333"/>
                </a:solidFill>
                <a:effectLst/>
                <a:latin typeface="Inter"/>
              </a:rPr>
              <a:t>At the centre of the EIIP is local resource based technology, which favours and optimises the use of local resources in delivering and maintaining infrastructure. Local labour and materials are used to the greatest possible extent, but without adversely affecting the costs or duration of the specified works. Appropriate (light) equipment is used for support activities for the sake of time or quality.</a:t>
            </a:r>
            <a:br>
              <a:rPr lang="en-GB" b="0" i="0" dirty="0">
                <a:solidFill>
                  <a:srgbClr val="333333"/>
                </a:solidFill>
                <a:effectLst/>
                <a:latin typeface="Inter"/>
              </a:rPr>
            </a:br>
            <a:br>
              <a:rPr lang="en-GB" b="0" i="0" dirty="0">
                <a:solidFill>
                  <a:srgbClr val="333333"/>
                </a:solidFill>
                <a:effectLst/>
                <a:latin typeface="Inter"/>
              </a:rPr>
            </a:br>
            <a:r>
              <a:rPr lang="en-GB" b="0" i="0" dirty="0">
                <a:solidFill>
                  <a:srgbClr val="333333"/>
                </a:solidFill>
                <a:effectLst/>
                <a:latin typeface="Inter"/>
              </a:rPr>
              <a:t>Labour on site is effectively organised, supervised and motivated, including fair and transparent recruitment and payment procedures. LRBT methods can if well organised be a cost-effective, viable and sustainable delivery means for infrastructure.</a:t>
            </a:r>
            <a:br>
              <a:rPr lang="en-GB" b="0" i="0" dirty="0">
                <a:solidFill>
                  <a:srgbClr val="333333"/>
                </a:solidFill>
                <a:effectLst/>
                <a:latin typeface="Inter"/>
              </a:rPr>
            </a:br>
            <a:br>
              <a:rPr lang="en-GB" b="0" i="0" dirty="0">
                <a:solidFill>
                  <a:srgbClr val="333333"/>
                </a:solidFill>
                <a:effectLst/>
                <a:latin typeface="Inter"/>
              </a:rPr>
            </a:br>
            <a:r>
              <a:rPr lang="en-GB" b="0" i="0" dirty="0">
                <a:solidFill>
                  <a:srgbClr val="333333"/>
                </a:solidFill>
                <a:effectLst/>
                <a:latin typeface="Inter"/>
              </a:rPr>
              <a:t>LRBT aims to optimize the employment content, meaning the labour content is usually lower than in the Cash-for-Work approach, but significantly higher than for conventional construction. The key differences between LRBT vs </a:t>
            </a:r>
            <a:r>
              <a:rPr lang="en-GB" b="0" i="0" dirty="0" err="1">
                <a:solidFill>
                  <a:srgbClr val="333333"/>
                </a:solidFill>
                <a:effectLst/>
                <a:latin typeface="Inter"/>
              </a:rPr>
              <a:t>CfW</a:t>
            </a:r>
            <a:r>
              <a:rPr lang="en-GB" b="0" i="0" dirty="0">
                <a:solidFill>
                  <a:srgbClr val="333333"/>
                </a:solidFill>
                <a:effectLst/>
                <a:latin typeface="Inter"/>
              </a:rPr>
              <a:t> are:</a:t>
            </a:r>
          </a:p>
          <a:p>
            <a:pPr algn="l"/>
            <a:endParaRPr lang="en-GB" b="0" i="0" dirty="0">
              <a:solidFill>
                <a:srgbClr val="333333"/>
              </a:solidFill>
              <a:effectLst/>
              <a:latin typeface="Inter"/>
            </a:endParaRPr>
          </a:p>
          <a:p>
            <a:pPr algn="l">
              <a:buFont typeface="Arial" panose="020B0604020202020204" pitchFamily="34" charset="0"/>
              <a:buNone/>
            </a:pPr>
            <a:r>
              <a:rPr lang="en-GB" b="1" i="0" dirty="0">
                <a:solidFill>
                  <a:srgbClr val="696969"/>
                </a:solidFill>
                <a:effectLst/>
                <a:latin typeface="Inter"/>
              </a:rPr>
              <a:t>- Optimise employment</a:t>
            </a:r>
            <a:r>
              <a:rPr lang="en-GB" b="0" i="0" dirty="0">
                <a:solidFill>
                  <a:srgbClr val="333333"/>
                </a:solidFill>
                <a:effectLst/>
                <a:latin typeface="Inter"/>
              </a:rPr>
              <a:t> rather than maximise to avoid non-productive labour</a:t>
            </a:r>
          </a:p>
          <a:p>
            <a:pPr algn="l">
              <a:buFont typeface="Arial" panose="020B0604020202020204" pitchFamily="34" charset="0"/>
              <a:buNone/>
            </a:pPr>
            <a:r>
              <a:rPr lang="en-GB" b="1" i="0" dirty="0">
                <a:solidFill>
                  <a:srgbClr val="696969"/>
                </a:solidFill>
                <a:effectLst/>
                <a:latin typeface="Inter"/>
              </a:rPr>
              <a:t>- Focus on Quality of construction</a:t>
            </a:r>
            <a:r>
              <a:rPr lang="en-GB" b="0" i="0" dirty="0">
                <a:solidFill>
                  <a:srgbClr val="333333"/>
                </a:solidFill>
                <a:effectLst/>
                <a:latin typeface="Inter"/>
              </a:rPr>
              <a:t> works and importance of assets, we want to have a more sustainable impact on public infrastructure</a:t>
            </a:r>
          </a:p>
          <a:p>
            <a:pPr algn="l">
              <a:buFont typeface="Arial" panose="020B0604020202020204" pitchFamily="34" charset="0"/>
              <a:buNone/>
            </a:pPr>
            <a:r>
              <a:rPr lang="en-GB" b="1" i="0" dirty="0">
                <a:solidFill>
                  <a:srgbClr val="696969"/>
                </a:solidFill>
                <a:effectLst/>
                <a:latin typeface="Inter"/>
              </a:rPr>
              <a:t>- Quality of work</a:t>
            </a:r>
            <a:r>
              <a:rPr lang="en-GB" b="0" i="0" dirty="0">
                <a:solidFill>
                  <a:srgbClr val="333333"/>
                </a:solidFill>
                <a:effectLst/>
                <a:latin typeface="Inter"/>
              </a:rPr>
              <a:t> (and duration), to avoid disturbing the neighbourhoods for example during road maintenance projects where there might be some reroutes during the works which might result in temporary congestion and traffic</a:t>
            </a:r>
          </a:p>
          <a:p>
            <a:pPr algn="l">
              <a:buFont typeface="Arial" panose="020B0604020202020204" pitchFamily="34" charset="0"/>
              <a:buNone/>
            </a:pPr>
            <a:r>
              <a:rPr lang="en-GB" b="1" i="0" dirty="0">
                <a:solidFill>
                  <a:srgbClr val="696969"/>
                </a:solidFill>
                <a:effectLst/>
                <a:latin typeface="Inter"/>
              </a:rPr>
              <a:t>- Productivity</a:t>
            </a:r>
            <a:r>
              <a:rPr lang="en-GB" b="0" i="0" dirty="0">
                <a:solidFill>
                  <a:srgbClr val="333333"/>
                </a:solidFill>
                <a:effectLst/>
                <a:latin typeface="Inter"/>
              </a:rPr>
              <a:t> and task rates and output based pay become more important in EIIP</a:t>
            </a:r>
          </a:p>
          <a:p>
            <a:pPr algn="l">
              <a:buFont typeface="Arial" panose="020B0604020202020204" pitchFamily="34" charset="0"/>
              <a:buNone/>
            </a:pPr>
            <a:r>
              <a:rPr lang="en-GB" b="1" i="0" dirty="0">
                <a:solidFill>
                  <a:srgbClr val="696969"/>
                </a:solidFill>
                <a:effectLst/>
                <a:latin typeface="Inter"/>
              </a:rPr>
              <a:t>- More technical inputs</a:t>
            </a:r>
            <a:r>
              <a:rPr lang="en-GB" b="0" i="0" dirty="0">
                <a:solidFill>
                  <a:srgbClr val="333333"/>
                </a:solidFill>
                <a:effectLst/>
                <a:latin typeface="Inter"/>
              </a:rPr>
              <a:t> are required in preparation and supervision (engineering)</a:t>
            </a:r>
          </a:p>
          <a:p>
            <a:pPr algn="l">
              <a:buFont typeface="Arial" panose="020B0604020202020204" pitchFamily="34" charset="0"/>
              <a:buNone/>
            </a:pPr>
            <a:r>
              <a:rPr lang="en-GB" b="1" i="0" dirty="0">
                <a:solidFill>
                  <a:srgbClr val="696969"/>
                </a:solidFill>
                <a:effectLst/>
                <a:latin typeface="Inter"/>
              </a:rPr>
              <a:t>- Skills development</a:t>
            </a:r>
            <a:r>
              <a:rPr lang="en-GB" b="0" i="0" dirty="0">
                <a:solidFill>
                  <a:srgbClr val="333333"/>
                </a:solidFill>
                <a:effectLst/>
                <a:latin typeface="Inter"/>
              </a:rPr>
              <a:t> and employability objectives </a:t>
            </a:r>
          </a:p>
          <a:p>
            <a:pPr algn="l">
              <a:buFont typeface="Arial" panose="020B0604020202020204" pitchFamily="34" charset="0"/>
              <a:buNone/>
            </a:pPr>
            <a:r>
              <a:rPr lang="en-GB" b="1" i="0" dirty="0">
                <a:solidFill>
                  <a:srgbClr val="696969"/>
                </a:solidFill>
                <a:effectLst/>
                <a:latin typeface="Inter"/>
              </a:rPr>
              <a:t>- Private sector</a:t>
            </a:r>
            <a:r>
              <a:rPr lang="en-GB" b="0" i="0" dirty="0">
                <a:solidFill>
                  <a:srgbClr val="333333"/>
                </a:solidFill>
                <a:effectLst/>
                <a:latin typeface="Inter"/>
              </a:rPr>
              <a:t> engagement through contracting the projects. </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242659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9</a:t>
            </a:fld>
            <a:endParaRPr lang="en-GB"/>
          </a:p>
        </p:txBody>
      </p:sp>
    </p:spTree>
    <p:extLst>
      <p:ext uri="{BB962C8B-B14F-4D97-AF65-F5344CB8AC3E}">
        <p14:creationId xmlns:p14="http://schemas.microsoft.com/office/powerpoint/2010/main" val="241645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1200"/>
              </a:spcBef>
              <a:buFont typeface="Arial" panose="020B0604020202020204" pitchFamily="34" charset="0"/>
              <a:buNone/>
            </a:pPr>
            <a:r>
              <a:rPr lang="en-GB" dirty="0"/>
              <a:t>1- Inclusive &amp; Comprehensive Outreach to include local governments, local NGOs/CBOs, Key actors, SDCs, Sister UN agencies working in the field.</a:t>
            </a:r>
          </a:p>
          <a:p>
            <a:pPr marL="0" lvl="0" indent="0">
              <a:spcBef>
                <a:spcPts val="1200"/>
              </a:spcBef>
              <a:buFont typeface="Arial" panose="020B0604020202020204" pitchFamily="34" charset="0"/>
              <a:buNone/>
            </a:pPr>
            <a:r>
              <a:rPr lang="en-GB" dirty="0"/>
              <a:t>2- Effective Inclusion of PWD: to Include inclusive engagement of work (depending on type of disability) and creating inclusive and accessible infrastructure</a:t>
            </a:r>
          </a:p>
          <a:p>
            <a:pPr marL="0" lvl="0" indent="0">
              <a:spcBef>
                <a:spcPts val="1200"/>
              </a:spcBef>
              <a:buFont typeface="Arial" panose="020B0604020202020204" pitchFamily="34" charset="0"/>
              <a:buNone/>
            </a:pPr>
            <a:r>
              <a:rPr lang="en-GB" dirty="0"/>
              <a:t>3- Breaking Cultural Barrier, </a:t>
            </a:r>
            <a:r>
              <a:rPr lang="en-GB" dirty="0" err="1"/>
              <a:t>ie</a:t>
            </a:r>
            <a:r>
              <a:rPr lang="en-GB" dirty="0"/>
              <a:t> changing mindset in terms of women’s participation in the construction sector and inclusion of Persons with Disabilities </a:t>
            </a:r>
          </a:p>
          <a:p>
            <a:pPr marL="0" lvl="0" indent="0">
              <a:spcBef>
                <a:spcPts val="1200"/>
              </a:spcBef>
              <a:buFont typeface="Arial" panose="020B0604020202020204" pitchFamily="34" charset="0"/>
              <a:buNone/>
            </a:pPr>
            <a:r>
              <a:rPr lang="en-GB" dirty="0"/>
              <a:t>4- Economic Reinvigoration utilising the LRBT approach to mobilize available local resources and re-inject money in the community.</a:t>
            </a:r>
          </a:p>
          <a:p>
            <a:pPr marL="0" lvl="0" indent="0">
              <a:spcBef>
                <a:spcPts val="1200"/>
              </a:spcBef>
              <a:buFont typeface="Arial" panose="020B0604020202020204" pitchFamily="34" charset="0"/>
              <a:buNone/>
            </a:pPr>
            <a:r>
              <a:rPr lang="en-GB" b="1" dirty="0"/>
              <a:t>Co-operations</a:t>
            </a:r>
          </a:p>
          <a:p>
            <a:pPr marL="0" lvl="0" indent="0">
              <a:spcBef>
                <a:spcPts val="1200"/>
              </a:spcBef>
              <a:buFont typeface="Arial" panose="020B0604020202020204" pitchFamily="34" charset="0"/>
              <a:buNone/>
            </a:pPr>
            <a:r>
              <a:rPr lang="en-GB" b="0" dirty="0"/>
              <a:t>1- National Government to support Local government in terms of resources to be able to manage the sustainability of the projects implemented</a:t>
            </a:r>
          </a:p>
          <a:p>
            <a:pPr marL="0" lvl="0" indent="0">
              <a:spcBef>
                <a:spcPts val="1200"/>
              </a:spcBef>
              <a:buFont typeface="Arial" panose="020B0604020202020204" pitchFamily="34" charset="0"/>
              <a:buNone/>
            </a:pPr>
            <a:r>
              <a:rPr lang="en-GB" b="0" dirty="0"/>
              <a:t>2- Local Governments: provide them with the needed technical expertise to manage sustainable and preserve the goods and assets produced by the EIIP. Additionally, provide them with needed technical expertise to mainstream the LRBT approach within their work and future implemented projects by other agencies.</a:t>
            </a:r>
          </a:p>
          <a:p>
            <a:pPr marL="0" lvl="0" indent="0">
              <a:spcBef>
                <a:spcPts val="1200"/>
              </a:spcBef>
              <a:buFont typeface="Arial" panose="020B0604020202020204" pitchFamily="34" charset="0"/>
              <a:buNone/>
            </a:pPr>
            <a:r>
              <a:rPr lang="en-GB" b="0" dirty="0"/>
              <a:t>3- Social Development Centres and Local NGOs: Provide them with needed capacity building to mainstream referrals for similar LRBT projects in the future. </a:t>
            </a:r>
            <a:r>
              <a:rPr lang="en-GB" b="0" dirty="0" err="1"/>
              <a:t>Ie</a:t>
            </a:r>
            <a:r>
              <a:rPr lang="en-GB" b="0" dirty="0"/>
              <a:t> Develop a local referral mechanism amongst each other for future interventions.</a:t>
            </a:r>
          </a:p>
        </p:txBody>
      </p:sp>
      <p:sp>
        <p:nvSpPr>
          <p:cNvPr id="4" name="Slide Number Placeholder 3"/>
          <p:cNvSpPr>
            <a:spLocks noGrp="1"/>
          </p:cNvSpPr>
          <p:nvPr>
            <p:ph type="sldNum" sz="quarter" idx="10"/>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3219528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Outreach: Targets both refugees and vulnerable host communities (including women and PWD from both communities) which would reduce social tensions, specifically in vulnerable areas where usually refugees are present.</a:t>
            </a:r>
          </a:p>
          <a:p>
            <a:r>
              <a:rPr lang="en-GB" dirty="0"/>
              <a:t>2- Job Creation: Ensures financial sustainability and also enhances social security (crimes, thefts, etc.) resulting from low access to money</a:t>
            </a:r>
          </a:p>
          <a:p>
            <a:r>
              <a:rPr lang="en-GB" dirty="0"/>
              <a:t>3- Skills Development through On the Job Training in construction and agriculture, allowing refugees to develop useful skills for post conflict activities </a:t>
            </a:r>
          </a:p>
          <a:p>
            <a:r>
              <a:rPr lang="en-GB" dirty="0"/>
              <a:t>4- Prioritization of Interventions based on local needs of host communities leads to local infrastructure development in areas that are much needed through EIIP projects, while reducing the pressure off local governments.</a:t>
            </a:r>
          </a:p>
          <a:p>
            <a:r>
              <a:rPr lang="en-GB" dirty="0"/>
              <a:t>5- EIIP through its Local Resource Based Technology and Labour Intensive approach is known to have a positive spill-over effect in local communities, where it encourages the use of local resources (from labour to raw material and services) leading to enhanced local economy, it optimizes the use of labour reducing the use of machinery that may have major destructive effects on the environment. EIIP invests a lot in trainings, providing workers and partners with sustainable skills that can be used in different contexts beyond the EIIP.</a:t>
            </a:r>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13093505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40" y="2873022"/>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40"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399" indent="0" algn="ctr">
              <a:buNone/>
              <a:defRPr sz="1800"/>
            </a:lvl3pPr>
            <a:lvl4pPr marL="1371598" indent="0" algn="ctr">
              <a:buNone/>
              <a:defRPr sz="1600"/>
            </a:lvl4pPr>
            <a:lvl5pPr marL="1828797" indent="0" algn="ctr">
              <a:buNone/>
              <a:defRPr sz="1600"/>
            </a:lvl5pPr>
            <a:lvl6pPr marL="2285996" indent="0" algn="ctr">
              <a:buNone/>
              <a:defRPr sz="1600"/>
            </a:lvl6pPr>
            <a:lvl7pPr marL="2743196" indent="0" algn="ctr">
              <a:buNone/>
              <a:defRPr sz="1600"/>
            </a:lvl7pPr>
            <a:lvl8pPr marL="3200395" indent="0" algn="ctr">
              <a:buNone/>
              <a:defRPr sz="1600"/>
            </a:lvl8pPr>
            <a:lvl9pPr marL="3657595"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40"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40"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9"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40" y="490538"/>
            <a:ext cx="1371600" cy="494482"/>
          </a:xfrm>
          <a:prstGeom prst="rect">
            <a:avLst/>
          </a:prstGeom>
        </p:spPr>
      </p:pic>
      <p:sp>
        <p:nvSpPr>
          <p:cNvPr id="11" name="Picture Placeholder 10"/>
          <p:cNvSpPr>
            <a:spLocks noGrp="1"/>
          </p:cNvSpPr>
          <p:nvPr>
            <p:ph type="pic" sz="quarter" idx="13" hasCustomPrompt="1"/>
          </p:nvPr>
        </p:nvSpPr>
        <p:spPr>
          <a:xfrm>
            <a:off x="2946402"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7"/>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9" y="3244438"/>
            <a:ext cx="7619999" cy="3623095"/>
          </a:xfrm>
          <a:prstGeom prst="rect">
            <a:avLst/>
          </a:prstGeom>
        </p:spPr>
      </p:pic>
      <p:sp>
        <p:nvSpPr>
          <p:cNvPr id="10" name="Text Placeholder 9"/>
          <p:cNvSpPr>
            <a:spLocks noGrp="1"/>
          </p:cNvSpPr>
          <p:nvPr>
            <p:ph type="body" sz="quarter" idx="13"/>
          </p:nvPr>
        </p:nvSpPr>
        <p:spPr>
          <a:xfrm>
            <a:off x="490539" y="4796733"/>
            <a:ext cx="3412800" cy="970829"/>
          </a:xfrm>
        </p:spPr>
        <p:txBody>
          <a:bodyPr tIns="108000">
            <a:spAutoFit/>
          </a:bodyPr>
          <a:lstStyle>
            <a:lvl1pPr marL="489600" indent="-489600">
              <a:buSzPct val="150000"/>
              <a:buFontTx/>
              <a:buBlip>
                <a:blip r:embed="rId3"/>
              </a:buBlip>
              <a:defRPr b="0">
                <a:solidFill>
                  <a:schemeClr val="tx1"/>
                </a:solidFill>
              </a:defRPr>
            </a:lvl1pPr>
            <a:lvl2pPr marL="669599"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3"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7"/>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7"/>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2"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9" y="5876925"/>
            <a:ext cx="3413126"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3" y="2393956"/>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9"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2" y="2393956"/>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4" y="2393956"/>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9"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2" y="2393956"/>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3" y="2393957"/>
            <a:ext cx="3412801" cy="3482975"/>
          </a:xfrm>
        </p:spPr>
        <p:txBody>
          <a:bodyPr tIns="54000"/>
          <a:lstStyle>
            <a:lvl1pPr marL="359999" indent="-359999">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59999"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599"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4"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40" y="2872808"/>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40" y="3481324"/>
            <a:ext cx="7200000" cy="1656000"/>
          </a:xfrm>
        </p:spPr>
        <p:txBody>
          <a:bodyPr>
            <a:noAutofit/>
          </a:bodyPr>
          <a:lstStyle>
            <a:lvl1pPr marL="0" indent="0">
              <a:lnSpc>
                <a:spcPct val="90000"/>
              </a:lnSpc>
              <a:buNone/>
              <a:defRPr sz="4000" b="0">
                <a:solidFill>
                  <a:schemeClr val="accent1"/>
                </a:solidFill>
              </a:defRPr>
            </a:lvl1pPr>
            <a:lvl2pPr marL="457199" indent="0">
              <a:buNone/>
              <a:defRPr sz="2000">
                <a:solidFill>
                  <a:schemeClr val="tx1">
                    <a:tint val="75000"/>
                  </a:schemeClr>
                </a:solidFill>
              </a:defRPr>
            </a:lvl2pPr>
            <a:lvl3pPr marL="914399" indent="0">
              <a:buNone/>
              <a:defRPr sz="1800">
                <a:solidFill>
                  <a:schemeClr val="tx1">
                    <a:tint val="75000"/>
                  </a:schemeClr>
                </a:solidFill>
              </a:defRPr>
            </a:lvl3pPr>
            <a:lvl4pPr marL="1371598" indent="0">
              <a:buNone/>
              <a:defRPr sz="1600">
                <a:solidFill>
                  <a:schemeClr val="tx1">
                    <a:tint val="75000"/>
                  </a:schemeClr>
                </a:solidFill>
              </a:defRPr>
            </a:lvl4pPr>
            <a:lvl5pPr marL="1828797" indent="0">
              <a:buNone/>
              <a:defRPr sz="1600">
                <a:solidFill>
                  <a:schemeClr val="tx1">
                    <a:tint val="75000"/>
                  </a:schemeClr>
                </a:solidFill>
              </a:defRPr>
            </a:lvl5pPr>
            <a:lvl6pPr marL="2285996" indent="0">
              <a:buNone/>
              <a:defRPr sz="1600">
                <a:solidFill>
                  <a:schemeClr val="tx1">
                    <a:tint val="75000"/>
                  </a:schemeClr>
                </a:solidFill>
              </a:defRPr>
            </a:lvl6pPr>
            <a:lvl7pPr marL="2743196" indent="0">
              <a:buNone/>
              <a:defRPr sz="1600">
                <a:solidFill>
                  <a:schemeClr val="tx1">
                    <a:tint val="75000"/>
                  </a:schemeClr>
                </a:solidFill>
              </a:defRPr>
            </a:lvl7pPr>
            <a:lvl8pPr marL="3200395" indent="0">
              <a:buNone/>
              <a:defRPr sz="1600">
                <a:solidFill>
                  <a:schemeClr val="tx1">
                    <a:tint val="75000"/>
                  </a:schemeClr>
                </a:solidFill>
              </a:defRPr>
            </a:lvl8pPr>
            <a:lvl9pPr marL="3657595"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90"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40" y="490538"/>
            <a:ext cx="1371600" cy="494482"/>
          </a:xfrm>
          <a:prstGeom prst="rect">
            <a:avLst/>
          </a:prstGeom>
        </p:spPr>
      </p:pic>
      <p:sp>
        <p:nvSpPr>
          <p:cNvPr id="8" name="Right Triangle 7"/>
          <p:cNvSpPr/>
          <p:nvPr userDrawn="1"/>
        </p:nvSpPr>
        <p:spPr>
          <a:xfrm flipH="1">
            <a:off x="5529262" y="3007526"/>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80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9"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40" y="2872808"/>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40" y="3481324"/>
            <a:ext cx="7200000" cy="1656000"/>
          </a:xfrm>
        </p:spPr>
        <p:txBody>
          <a:bodyPr>
            <a:noAutofit/>
          </a:bodyPr>
          <a:lstStyle>
            <a:lvl1pPr marL="0" indent="0">
              <a:lnSpc>
                <a:spcPct val="90000"/>
              </a:lnSpc>
              <a:buNone/>
              <a:defRPr sz="4000" b="0">
                <a:solidFill>
                  <a:schemeClr val="accent1"/>
                </a:solidFill>
              </a:defRPr>
            </a:lvl1pPr>
            <a:lvl2pPr marL="457199" indent="0">
              <a:buNone/>
              <a:defRPr sz="2000">
                <a:solidFill>
                  <a:schemeClr val="tx1">
                    <a:tint val="75000"/>
                  </a:schemeClr>
                </a:solidFill>
              </a:defRPr>
            </a:lvl2pPr>
            <a:lvl3pPr marL="914399" indent="0">
              <a:buNone/>
              <a:defRPr sz="1800">
                <a:solidFill>
                  <a:schemeClr val="tx1">
                    <a:tint val="75000"/>
                  </a:schemeClr>
                </a:solidFill>
              </a:defRPr>
            </a:lvl3pPr>
            <a:lvl4pPr marL="1371598" indent="0">
              <a:buNone/>
              <a:defRPr sz="1600">
                <a:solidFill>
                  <a:schemeClr val="tx1">
                    <a:tint val="75000"/>
                  </a:schemeClr>
                </a:solidFill>
              </a:defRPr>
            </a:lvl4pPr>
            <a:lvl5pPr marL="1828797" indent="0">
              <a:buNone/>
              <a:defRPr sz="1600">
                <a:solidFill>
                  <a:schemeClr val="tx1">
                    <a:tint val="75000"/>
                  </a:schemeClr>
                </a:solidFill>
              </a:defRPr>
            </a:lvl5pPr>
            <a:lvl6pPr marL="2285996" indent="0">
              <a:buNone/>
              <a:defRPr sz="1600">
                <a:solidFill>
                  <a:schemeClr val="tx1">
                    <a:tint val="75000"/>
                  </a:schemeClr>
                </a:solidFill>
              </a:defRPr>
            </a:lvl6pPr>
            <a:lvl7pPr marL="2743196" indent="0">
              <a:buNone/>
              <a:defRPr sz="1600">
                <a:solidFill>
                  <a:schemeClr val="tx1">
                    <a:tint val="75000"/>
                  </a:schemeClr>
                </a:solidFill>
              </a:defRPr>
            </a:lvl7pPr>
            <a:lvl8pPr marL="3200395" indent="0">
              <a:buNone/>
              <a:defRPr sz="1600">
                <a:solidFill>
                  <a:schemeClr val="tx1">
                    <a:tint val="75000"/>
                  </a:schemeClr>
                </a:solidFill>
              </a:defRPr>
            </a:lvl8pPr>
            <a:lvl9pPr marL="3657595"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41"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40" y="490538"/>
            <a:ext cx="1371600" cy="494482"/>
          </a:xfrm>
          <a:prstGeom prst="rect">
            <a:avLst/>
          </a:prstGeom>
        </p:spPr>
      </p:pic>
      <p:sp>
        <p:nvSpPr>
          <p:cNvPr id="8" name="Right Triangle 7"/>
          <p:cNvSpPr/>
          <p:nvPr userDrawn="1"/>
        </p:nvSpPr>
        <p:spPr>
          <a:xfrm flipH="1">
            <a:off x="8286753"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80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9" y="2988404"/>
            <a:ext cx="214312" cy="251584"/>
          </a:xfrm>
          <a:prstGeom prst="rect">
            <a:avLst/>
          </a:prstGeom>
        </p:spPr>
      </p:pic>
      <p:sp>
        <p:nvSpPr>
          <p:cNvPr id="10" name="Right Triangle 9"/>
          <p:cNvSpPr/>
          <p:nvPr userDrawn="1"/>
        </p:nvSpPr>
        <p:spPr>
          <a:xfrm rot="10800000">
            <a:off x="3191029"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800"/>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40" y="2872808"/>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40" y="3481324"/>
            <a:ext cx="7200000" cy="1656000"/>
          </a:xfrm>
        </p:spPr>
        <p:txBody>
          <a:bodyPr>
            <a:noAutofit/>
          </a:bodyPr>
          <a:lstStyle>
            <a:lvl1pPr marL="0" indent="0">
              <a:lnSpc>
                <a:spcPct val="90000"/>
              </a:lnSpc>
              <a:buNone/>
              <a:defRPr sz="4000" b="0">
                <a:solidFill>
                  <a:schemeClr val="accent1"/>
                </a:solidFill>
              </a:defRPr>
            </a:lvl1pPr>
            <a:lvl2pPr marL="457199" indent="0">
              <a:buNone/>
              <a:defRPr sz="2000">
                <a:solidFill>
                  <a:schemeClr val="tx1">
                    <a:tint val="75000"/>
                  </a:schemeClr>
                </a:solidFill>
              </a:defRPr>
            </a:lvl2pPr>
            <a:lvl3pPr marL="914399" indent="0">
              <a:buNone/>
              <a:defRPr sz="1800">
                <a:solidFill>
                  <a:schemeClr val="tx1">
                    <a:tint val="75000"/>
                  </a:schemeClr>
                </a:solidFill>
              </a:defRPr>
            </a:lvl3pPr>
            <a:lvl4pPr marL="1371598" indent="0">
              <a:buNone/>
              <a:defRPr sz="1600">
                <a:solidFill>
                  <a:schemeClr val="tx1">
                    <a:tint val="75000"/>
                  </a:schemeClr>
                </a:solidFill>
              </a:defRPr>
            </a:lvl4pPr>
            <a:lvl5pPr marL="1828797" indent="0">
              <a:buNone/>
              <a:defRPr sz="1600">
                <a:solidFill>
                  <a:schemeClr val="tx1">
                    <a:tint val="75000"/>
                  </a:schemeClr>
                </a:solidFill>
              </a:defRPr>
            </a:lvl5pPr>
            <a:lvl6pPr marL="2285996" indent="0">
              <a:buNone/>
              <a:defRPr sz="1600">
                <a:solidFill>
                  <a:schemeClr val="tx1">
                    <a:tint val="75000"/>
                  </a:schemeClr>
                </a:solidFill>
              </a:defRPr>
            </a:lvl6pPr>
            <a:lvl7pPr marL="2743196" indent="0">
              <a:buNone/>
              <a:defRPr sz="1600">
                <a:solidFill>
                  <a:schemeClr val="tx1">
                    <a:tint val="75000"/>
                  </a:schemeClr>
                </a:solidFill>
              </a:defRPr>
            </a:lvl7pPr>
            <a:lvl8pPr marL="3200395" indent="0">
              <a:buNone/>
              <a:defRPr sz="1600">
                <a:solidFill>
                  <a:schemeClr val="tx1">
                    <a:tint val="75000"/>
                  </a:schemeClr>
                </a:solidFill>
              </a:defRPr>
            </a:lvl8pPr>
            <a:lvl9pPr marL="3657595"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41"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40"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9"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800"/>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40" y="2872808"/>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40" y="3481324"/>
            <a:ext cx="7200000" cy="1656000"/>
          </a:xfrm>
        </p:spPr>
        <p:txBody>
          <a:bodyPr>
            <a:noAutofit/>
          </a:bodyPr>
          <a:lstStyle>
            <a:lvl1pPr marL="0" indent="0">
              <a:lnSpc>
                <a:spcPct val="90000"/>
              </a:lnSpc>
              <a:buNone/>
              <a:defRPr sz="4000" b="0">
                <a:solidFill>
                  <a:schemeClr val="bg1"/>
                </a:solidFill>
              </a:defRPr>
            </a:lvl1pPr>
            <a:lvl2pPr marL="457199" indent="0">
              <a:buNone/>
              <a:defRPr sz="2000">
                <a:solidFill>
                  <a:schemeClr val="tx1">
                    <a:tint val="75000"/>
                  </a:schemeClr>
                </a:solidFill>
              </a:defRPr>
            </a:lvl2pPr>
            <a:lvl3pPr marL="914399" indent="0">
              <a:buNone/>
              <a:defRPr sz="1800">
                <a:solidFill>
                  <a:schemeClr val="tx1">
                    <a:tint val="75000"/>
                  </a:schemeClr>
                </a:solidFill>
              </a:defRPr>
            </a:lvl3pPr>
            <a:lvl4pPr marL="1371598" indent="0">
              <a:buNone/>
              <a:defRPr sz="1600">
                <a:solidFill>
                  <a:schemeClr val="tx1">
                    <a:tint val="75000"/>
                  </a:schemeClr>
                </a:solidFill>
              </a:defRPr>
            </a:lvl4pPr>
            <a:lvl5pPr marL="1828797" indent="0">
              <a:buNone/>
              <a:defRPr sz="1600">
                <a:solidFill>
                  <a:schemeClr val="tx1">
                    <a:tint val="75000"/>
                  </a:schemeClr>
                </a:solidFill>
              </a:defRPr>
            </a:lvl5pPr>
            <a:lvl6pPr marL="2285996" indent="0">
              <a:buNone/>
              <a:defRPr sz="1600">
                <a:solidFill>
                  <a:schemeClr val="tx1">
                    <a:tint val="75000"/>
                  </a:schemeClr>
                </a:solidFill>
              </a:defRPr>
            </a:lvl6pPr>
            <a:lvl7pPr marL="2743196" indent="0">
              <a:buNone/>
              <a:defRPr sz="1600">
                <a:solidFill>
                  <a:schemeClr val="tx1">
                    <a:tint val="75000"/>
                  </a:schemeClr>
                </a:solidFill>
              </a:defRPr>
            </a:lvl7pPr>
            <a:lvl8pPr marL="3200395" indent="0">
              <a:buNone/>
              <a:defRPr sz="1600">
                <a:solidFill>
                  <a:schemeClr val="tx1">
                    <a:tint val="75000"/>
                  </a:schemeClr>
                </a:solidFill>
              </a:defRPr>
            </a:lvl8pPr>
            <a:lvl9pPr marL="3657595"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41"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5"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9"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1" y="1085569"/>
            <a:ext cx="13604217" cy="5784889"/>
          </a:xfrm>
          <a:prstGeom prst="rect">
            <a:avLst/>
          </a:prstGeom>
        </p:spPr>
      </p:pic>
      <p:sp>
        <p:nvSpPr>
          <p:cNvPr id="2" name="Title 1"/>
          <p:cNvSpPr>
            <a:spLocks noGrp="1"/>
          </p:cNvSpPr>
          <p:nvPr>
            <p:ph type="title"/>
          </p:nvPr>
        </p:nvSpPr>
        <p:spPr>
          <a:xfrm>
            <a:off x="490540" y="2872808"/>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9" y="3481324"/>
            <a:ext cx="5868000" cy="648000"/>
          </a:xfrm>
        </p:spPr>
        <p:txBody>
          <a:bodyPr>
            <a:noAutofit/>
          </a:bodyPr>
          <a:lstStyle>
            <a:lvl1pPr marL="0" indent="0">
              <a:lnSpc>
                <a:spcPct val="90000"/>
              </a:lnSpc>
              <a:buNone/>
              <a:defRPr sz="4000" b="0">
                <a:solidFill>
                  <a:schemeClr val="accent1"/>
                </a:solidFill>
              </a:defRPr>
            </a:lvl1pPr>
            <a:lvl2pPr marL="457199" indent="0">
              <a:buNone/>
              <a:defRPr sz="2000">
                <a:solidFill>
                  <a:schemeClr val="tx1">
                    <a:tint val="75000"/>
                  </a:schemeClr>
                </a:solidFill>
              </a:defRPr>
            </a:lvl2pPr>
            <a:lvl3pPr marL="914399" indent="0">
              <a:buNone/>
              <a:defRPr sz="1800">
                <a:solidFill>
                  <a:schemeClr val="tx1">
                    <a:tint val="75000"/>
                  </a:schemeClr>
                </a:solidFill>
              </a:defRPr>
            </a:lvl3pPr>
            <a:lvl4pPr marL="1371598" indent="0">
              <a:buNone/>
              <a:defRPr sz="1600">
                <a:solidFill>
                  <a:schemeClr val="tx1">
                    <a:tint val="75000"/>
                  </a:schemeClr>
                </a:solidFill>
              </a:defRPr>
            </a:lvl4pPr>
            <a:lvl5pPr marL="1828797" indent="0">
              <a:buNone/>
              <a:defRPr sz="1600">
                <a:solidFill>
                  <a:schemeClr val="tx1">
                    <a:tint val="75000"/>
                  </a:schemeClr>
                </a:solidFill>
              </a:defRPr>
            </a:lvl5pPr>
            <a:lvl6pPr marL="2285996" indent="0">
              <a:buNone/>
              <a:defRPr sz="1600">
                <a:solidFill>
                  <a:schemeClr val="tx1">
                    <a:tint val="75000"/>
                  </a:schemeClr>
                </a:solidFill>
              </a:defRPr>
            </a:lvl6pPr>
            <a:lvl7pPr marL="2743196" indent="0">
              <a:buNone/>
              <a:defRPr sz="1600">
                <a:solidFill>
                  <a:schemeClr val="tx1">
                    <a:tint val="75000"/>
                  </a:schemeClr>
                </a:solidFill>
              </a:defRPr>
            </a:lvl7pPr>
            <a:lvl8pPr marL="3200395" indent="0">
              <a:buNone/>
              <a:defRPr sz="1600">
                <a:solidFill>
                  <a:schemeClr val="tx1">
                    <a:tint val="75000"/>
                  </a:schemeClr>
                </a:solidFill>
              </a:defRPr>
            </a:lvl8pPr>
            <a:lvl9pPr marL="3657595"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6"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40"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9"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9"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9" y="2393957"/>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40"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40"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40"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79"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399"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399"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399"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399"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399"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399"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399"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399"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8995" indent="-228599"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94" indent="-228599"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99" rtl="0" eaLnBrk="1" latinLnBrk="0" hangingPunct="1">
        <a:defRPr sz="1800" kern="1200">
          <a:solidFill>
            <a:schemeClr val="tx1"/>
          </a:solidFill>
          <a:latin typeface="+mn-lt"/>
          <a:ea typeface="+mn-ea"/>
          <a:cs typeface="+mn-cs"/>
        </a:defRPr>
      </a:lvl1pPr>
      <a:lvl2pPr marL="457199" algn="l" defTabSz="914399" rtl="0" eaLnBrk="1" latinLnBrk="0" hangingPunct="1">
        <a:defRPr sz="1800" kern="1200">
          <a:solidFill>
            <a:schemeClr val="tx1"/>
          </a:solidFill>
          <a:latin typeface="+mn-lt"/>
          <a:ea typeface="+mn-ea"/>
          <a:cs typeface="+mn-cs"/>
        </a:defRPr>
      </a:lvl2pPr>
      <a:lvl3pPr marL="914399" algn="l" defTabSz="914399" rtl="0" eaLnBrk="1" latinLnBrk="0" hangingPunct="1">
        <a:defRPr sz="1800" kern="1200">
          <a:solidFill>
            <a:schemeClr val="tx1"/>
          </a:solidFill>
          <a:latin typeface="+mn-lt"/>
          <a:ea typeface="+mn-ea"/>
          <a:cs typeface="+mn-cs"/>
        </a:defRPr>
      </a:lvl3pPr>
      <a:lvl4pPr marL="1371598" algn="l" defTabSz="914399" rtl="0" eaLnBrk="1" latinLnBrk="0" hangingPunct="1">
        <a:defRPr sz="1800" kern="1200">
          <a:solidFill>
            <a:schemeClr val="tx1"/>
          </a:solidFill>
          <a:latin typeface="+mn-lt"/>
          <a:ea typeface="+mn-ea"/>
          <a:cs typeface="+mn-cs"/>
        </a:defRPr>
      </a:lvl4pPr>
      <a:lvl5pPr marL="1828797" algn="l" defTabSz="914399" rtl="0" eaLnBrk="1" latinLnBrk="0" hangingPunct="1">
        <a:defRPr sz="1800" kern="1200">
          <a:solidFill>
            <a:schemeClr val="tx1"/>
          </a:solidFill>
          <a:latin typeface="+mn-lt"/>
          <a:ea typeface="+mn-ea"/>
          <a:cs typeface="+mn-cs"/>
        </a:defRPr>
      </a:lvl5pPr>
      <a:lvl6pPr marL="2285996" algn="l" defTabSz="914399" rtl="0" eaLnBrk="1" latinLnBrk="0" hangingPunct="1">
        <a:defRPr sz="1800" kern="1200">
          <a:solidFill>
            <a:schemeClr val="tx1"/>
          </a:solidFill>
          <a:latin typeface="+mn-lt"/>
          <a:ea typeface="+mn-ea"/>
          <a:cs typeface="+mn-cs"/>
        </a:defRPr>
      </a:lvl6pPr>
      <a:lvl7pPr marL="2743196" algn="l" defTabSz="914399" rtl="0" eaLnBrk="1" latinLnBrk="0" hangingPunct="1">
        <a:defRPr sz="1800" kern="1200">
          <a:solidFill>
            <a:schemeClr val="tx1"/>
          </a:solidFill>
          <a:latin typeface="+mn-lt"/>
          <a:ea typeface="+mn-ea"/>
          <a:cs typeface="+mn-cs"/>
        </a:defRPr>
      </a:lvl7pPr>
      <a:lvl8pPr marL="3200395" algn="l" defTabSz="914399" rtl="0" eaLnBrk="1" latinLnBrk="0" hangingPunct="1">
        <a:defRPr sz="1800" kern="1200">
          <a:solidFill>
            <a:schemeClr val="tx1"/>
          </a:solidFill>
          <a:latin typeface="+mn-lt"/>
          <a:ea typeface="+mn-ea"/>
          <a:cs typeface="+mn-cs"/>
        </a:defRPr>
      </a:lvl8pPr>
      <a:lvl9pPr marL="3657595" algn="l" defTabSz="91439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5.sv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www.eiiplebanon.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3"/>
            <a:ext cx="8424862" cy="2448285"/>
          </a:xfrm>
        </p:spPr>
        <p:txBody>
          <a:bodyPr/>
          <a:lstStyle/>
          <a:p>
            <a:r>
              <a:rPr lang="en-GB" sz="2800" dirty="0"/>
              <a:t>Employment Intensive Infrastructure Program</a:t>
            </a:r>
            <a:br>
              <a:rPr lang="en-GB" sz="2800" dirty="0"/>
            </a:br>
            <a:r>
              <a:rPr lang="en-GB" sz="2800" dirty="0"/>
              <a:t>in Lebanon (EIIP) - Overview</a:t>
            </a:r>
            <a:br>
              <a:rPr lang="en-GB" sz="2800" dirty="0"/>
            </a:br>
            <a:br>
              <a:rPr lang="en-GB" sz="2800" dirty="0"/>
            </a:br>
            <a:br>
              <a:rPr lang="en-GB" sz="3200" dirty="0"/>
            </a:br>
            <a:r>
              <a:rPr lang="en-GB" sz="3200" dirty="0"/>
              <a:t> </a:t>
            </a:r>
            <a:r>
              <a:rPr lang="en-GB" sz="2400" dirty="0">
                <a:solidFill>
                  <a:schemeClr val="tx1"/>
                </a:solidFill>
              </a:rPr>
              <a:t>18</a:t>
            </a:r>
            <a:r>
              <a:rPr lang="en-GB" sz="3200" dirty="0"/>
              <a:t> </a:t>
            </a:r>
            <a:r>
              <a:rPr lang="en-GB" sz="2400" dirty="0">
                <a:solidFill>
                  <a:schemeClr val="tx1"/>
                </a:solidFill>
              </a:rPr>
              <a:t>March 2022</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grpSp>
        <p:nvGrpSpPr>
          <p:cNvPr id="14" name="Group 13"/>
          <p:cNvGrpSpPr/>
          <p:nvPr/>
        </p:nvGrpSpPr>
        <p:grpSpPr>
          <a:xfrm>
            <a:off x="3547918" y="5564936"/>
            <a:ext cx="5096163" cy="1049425"/>
            <a:chOff x="1149915" y="5841103"/>
            <a:chExt cx="3106625" cy="684848"/>
          </a:xfrm>
        </p:grpSpPr>
        <p:pic>
          <p:nvPicPr>
            <p:cNvPr id="13"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425" y="5841103"/>
              <a:ext cx="1559115" cy="684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stretch>
              <a:fillRect/>
            </a:stretch>
          </p:blipFill>
          <p:spPr>
            <a:xfrm>
              <a:off x="1149915" y="5848859"/>
              <a:ext cx="1465239" cy="669333"/>
            </a:xfrm>
            <a:prstGeom prst="rect">
              <a:avLst/>
            </a:prstGeom>
          </p:spPr>
        </p:pic>
      </p:grpSp>
      <p:pic>
        <p:nvPicPr>
          <p:cNvPr id="15" name="Picture Placeholder 9">
            <a:extLst>
              <a:ext uri="{FF2B5EF4-FFF2-40B4-BE49-F238E27FC236}">
                <a16:creationId xmlns:a16="http://schemas.microsoft.com/office/drawing/2014/main" id="{02BEE41C-F45E-4F76-9E0C-3C87F89D37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314" t="8302" r="6437" b="162"/>
          <a:stretch/>
        </p:blipFill>
        <p:spPr>
          <a:xfrm>
            <a:off x="3935895" y="0"/>
            <a:ext cx="8256105" cy="5406887"/>
          </a:xfrm>
        </p:spPr>
      </p:pic>
    </p:spTree>
    <p:extLst>
      <p:ext uri="{BB962C8B-B14F-4D97-AF65-F5344CB8AC3E}">
        <p14:creationId xmlns:p14="http://schemas.microsoft.com/office/powerpoint/2010/main" val="1080656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Challenges</a:t>
            </a:r>
            <a:endParaRPr lang="en-GB" dirty="0"/>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2</a:t>
            </a:fld>
            <a:endParaRPr lang="en-GB"/>
          </a:p>
        </p:txBody>
      </p:sp>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sp>
        <p:nvSpPr>
          <p:cNvPr id="7" name="Content Placeholder 2">
            <a:extLst>
              <a:ext uri="{FF2B5EF4-FFF2-40B4-BE49-F238E27FC236}">
                <a16:creationId xmlns:a16="http://schemas.microsoft.com/office/drawing/2014/main" id="{78BFC448-8DFF-4FCB-8327-ED3E6CFE5BB3}"/>
              </a:ext>
            </a:extLst>
          </p:cNvPr>
          <p:cNvSpPr txBox="1">
            <a:spLocks/>
          </p:cNvSpPr>
          <p:nvPr/>
        </p:nvSpPr>
        <p:spPr>
          <a:xfrm>
            <a:off x="490537" y="1783195"/>
            <a:ext cx="11291089" cy="7200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US" sz="1800" dirty="0">
                <a:effectLst/>
                <a:latin typeface="Calibri" panose="020F0502020204030204" pitchFamily="34" charset="0"/>
                <a:ea typeface="Times New Roman" panose="02020603050405020304" pitchFamily="18" charset="0"/>
                <a:cs typeface="Arial" panose="020B0604020202020204" pitchFamily="34" charset="0"/>
              </a:rPr>
              <a:t>Lebanon is facing a detrimental and multifaceted crisis</a:t>
            </a:r>
            <a:r>
              <a:rPr lang="en-GB" sz="2000" b="0" dirty="0">
                <a:solidFill>
                  <a:schemeClr val="accent1">
                    <a:lumMod val="50000"/>
                  </a:schemeClr>
                </a:solidFill>
                <a:latin typeface="Calibri" panose="020F0502020204030204" pitchFamily="34" charset="0"/>
              </a:rPr>
              <a:t> </a:t>
            </a:r>
            <a:endParaRPr lang="en-US" sz="2000" dirty="0">
              <a:solidFill>
                <a:schemeClr val="accent1">
                  <a:lumMod val="50000"/>
                </a:schemeClr>
              </a:solidFill>
            </a:endParaRPr>
          </a:p>
        </p:txBody>
      </p:sp>
      <p:grpSp>
        <p:nvGrpSpPr>
          <p:cNvPr id="8" name="Group 7">
            <a:extLst>
              <a:ext uri="{FF2B5EF4-FFF2-40B4-BE49-F238E27FC236}">
                <a16:creationId xmlns:a16="http://schemas.microsoft.com/office/drawing/2014/main" id="{7FEAC86A-9E4A-4E4C-861C-A7D52F7FA752}"/>
              </a:ext>
            </a:extLst>
          </p:cNvPr>
          <p:cNvGrpSpPr/>
          <p:nvPr/>
        </p:nvGrpSpPr>
        <p:grpSpPr>
          <a:xfrm>
            <a:off x="410372" y="2472157"/>
            <a:ext cx="2049525" cy="2123075"/>
            <a:chOff x="322648" y="2433351"/>
            <a:chExt cx="2049525" cy="2123075"/>
          </a:xfrm>
        </p:grpSpPr>
        <p:sp>
          <p:nvSpPr>
            <p:cNvPr id="9" name="Isosceles Triangle 8">
              <a:extLst>
                <a:ext uri="{FF2B5EF4-FFF2-40B4-BE49-F238E27FC236}">
                  <a16:creationId xmlns:a16="http://schemas.microsoft.com/office/drawing/2014/main" id="{4C3CAB22-72B4-4FD7-A2F5-55B4AD9F66B8}"/>
                </a:ext>
              </a:extLst>
            </p:cNvPr>
            <p:cNvSpPr/>
            <p:nvPr/>
          </p:nvSpPr>
          <p:spPr>
            <a:xfrm>
              <a:off x="832685" y="2433351"/>
              <a:ext cx="1029453" cy="887460"/>
            </a:xfrm>
            <a:prstGeom prst="triangle">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EE1844CE-CF33-4F74-A663-9571893BF2F4}"/>
                </a:ext>
              </a:extLst>
            </p:cNvPr>
            <p:cNvSpPr txBox="1">
              <a:spLocks/>
            </p:cNvSpPr>
            <p:nvPr/>
          </p:nvSpPr>
          <p:spPr>
            <a:xfrm>
              <a:off x="322648" y="3472633"/>
              <a:ext cx="2049525"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Influx of Syrian refugees since 2011</a:t>
              </a:r>
              <a:endParaRPr lang="en-GB" sz="2400" dirty="0"/>
            </a:p>
          </p:txBody>
        </p:sp>
      </p:grpSp>
      <p:grpSp>
        <p:nvGrpSpPr>
          <p:cNvPr id="11" name="Group 10">
            <a:extLst>
              <a:ext uri="{FF2B5EF4-FFF2-40B4-BE49-F238E27FC236}">
                <a16:creationId xmlns:a16="http://schemas.microsoft.com/office/drawing/2014/main" id="{7314628F-2764-4FAA-A317-CA53054F98DE}"/>
              </a:ext>
            </a:extLst>
          </p:cNvPr>
          <p:cNvGrpSpPr/>
          <p:nvPr/>
        </p:nvGrpSpPr>
        <p:grpSpPr>
          <a:xfrm>
            <a:off x="3281161" y="2472157"/>
            <a:ext cx="2807116" cy="1502743"/>
            <a:chOff x="3094199" y="2433351"/>
            <a:chExt cx="2807116" cy="1502743"/>
          </a:xfrm>
        </p:grpSpPr>
        <p:sp>
          <p:nvSpPr>
            <p:cNvPr id="12" name="Isosceles Triangle 11">
              <a:extLst>
                <a:ext uri="{FF2B5EF4-FFF2-40B4-BE49-F238E27FC236}">
                  <a16:creationId xmlns:a16="http://schemas.microsoft.com/office/drawing/2014/main" id="{ED3E5DDE-7D84-4AE4-9A3C-AD7DC0C9298F}"/>
                </a:ext>
              </a:extLst>
            </p:cNvPr>
            <p:cNvSpPr/>
            <p:nvPr/>
          </p:nvSpPr>
          <p:spPr>
            <a:xfrm>
              <a:off x="3932460" y="2433351"/>
              <a:ext cx="1029453" cy="887460"/>
            </a:xfrm>
            <a:prstGeom prst="triangl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b="1" dirty="0"/>
            </a:p>
          </p:txBody>
        </p:sp>
        <p:sp>
          <p:nvSpPr>
            <p:cNvPr id="14" name="Content Placeholder 2">
              <a:extLst>
                <a:ext uri="{FF2B5EF4-FFF2-40B4-BE49-F238E27FC236}">
                  <a16:creationId xmlns:a16="http://schemas.microsoft.com/office/drawing/2014/main" id="{DF5DE84D-4B42-49CD-84BD-0D75D277D601}"/>
                </a:ext>
              </a:extLst>
            </p:cNvPr>
            <p:cNvSpPr txBox="1">
              <a:spLocks/>
            </p:cNvSpPr>
            <p:nvPr/>
          </p:nvSpPr>
          <p:spPr>
            <a:xfrm>
              <a:off x="3094199" y="3472633"/>
              <a:ext cx="2807116" cy="46346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GB" sz="2400" dirty="0"/>
                <a:t>Political instability</a:t>
              </a:r>
            </a:p>
          </p:txBody>
        </p:sp>
      </p:grpSp>
      <p:grpSp>
        <p:nvGrpSpPr>
          <p:cNvPr id="15" name="Group 14">
            <a:extLst>
              <a:ext uri="{FF2B5EF4-FFF2-40B4-BE49-F238E27FC236}">
                <a16:creationId xmlns:a16="http://schemas.microsoft.com/office/drawing/2014/main" id="{306D0AAB-45DF-4335-8491-16E5E795DBBF}"/>
              </a:ext>
            </a:extLst>
          </p:cNvPr>
          <p:cNvGrpSpPr/>
          <p:nvPr/>
        </p:nvGrpSpPr>
        <p:grpSpPr>
          <a:xfrm>
            <a:off x="6909541" y="2472157"/>
            <a:ext cx="2292058" cy="1903205"/>
            <a:chOff x="6400932" y="2433351"/>
            <a:chExt cx="2292058" cy="1903205"/>
          </a:xfrm>
        </p:grpSpPr>
        <p:sp>
          <p:nvSpPr>
            <p:cNvPr id="16" name="Isosceles Triangle 15">
              <a:extLst>
                <a:ext uri="{FF2B5EF4-FFF2-40B4-BE49-F238E27FC236}">
                  <a16:creationId xmlns:a16="http://schemas.microsoft.com/office/drawing/2014/main" id="{A3FF89BE-6EAA-424A-B20B-0DE12BEF38DD}"/>
                </a:ext>
              </a:extLst>
            </p:cNvPr>
            <p:cNvSpPr/>
            <p:nvPr/>
          </p:nvSpPr>
          <p:spPr>
            <a:xfrm>
              <a:off x="7032235" y="2433351"/>
              <a:ext cx="1029453" cy="887460"/>
            </a:xfrm>
            <a:prstGeom prst="triangl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17" name="Content Placeholder 2">
              <a:extLst>
                <a:ext uri="{FF2B5EF4-FFF2-40B4-BE49-F238E27FC236}">
                  <a16:creationId xmlns:a16="http://schemas.microsoft.com/office/drawing/2014/main" id="{1643A727-C889-4FF5-9E87-A1A05B8C5579}"/>
                </a:ext>
              </a:extLst>
            </p:cNvPr>
            <p:cNvSpPr txBox="1">
              <a:spLocks/>
            </p:cNvSpPr>
            <p:nvPr/>
          </p:nvSpPr>
          <p:spPr>
            <a:xfrm>
              <a:off x="6400932" y="3472633"/>
              <a:ext cx="2292058" cy="86392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Covid-19 pandemic</a:t>
              </a:r>
            </a:p>
            <a:p>
              <a:pPr marL="342900" lvl="1" indent="-342900" algn="ctr">
                <a:buFont typeface="+mj-lt"/>
                <a:buAutoNum type="arabicPeriod"/>
              </a:pPr>
              <a:endParaRPr lang="en-GB" sz="2400" dirty="0"/>
            </a:p>
          </p:txBody>
        </p:sp>
      </p:grpSp>
      <p:grpSp>
        <p:nvGrpSpPr>
          <p:cNvPr id="18" name="Group 17">
            <a:extLst>
              <a:ext uri="{FF2B5EF4-FFF2-40B4-BE49-F238E27FC236}">
                <a16:creationId xmlns:a16="http://schemas.microsoft.com/office/drawing/2014/main" id="{69FBD10C-F039-4D95-B3ED-FD6BBD5D1F7C}"/>
              </a:ext>
            </a:extLst>
          </p:cNvPr>
          <p:cNvGrpSpPr/>
          <p:nvPr/>
        </p:nvGrpSpPr>
        <p:grpSpPr>
          <a:xfrm>
            <a:off x="10022862" y="2472157"/>
            <a:ext cx="2049525" cy="2123075"/>
            <a:chOff x="3171335" y="4075160"/>
            <a:chExt cx="2049525" cy="2123075"/>
          </a:xfrm>
        </p:grpSpPr>
        <p:sp>
          <p:nvSpPr>
            <p:cNvPr id="19" name="Isosceles Triangle 18">
              <a:extLst>
                <a:ext uri="{FF2B5EF4-FFF2-40B4-BE49-F238E27FC236}">
                  <a16:creationId xmlns:a16="http://schemas.microsoft.com/office/drawing/2014/main" id="{55A259D9-DD26-4F59-AF9E-247B3E61F140}"/>
                </a:ext>
              </a:extLst>
            </p:cNvPr>
            <p:cNvSpPr/>
            <p:nvPr/>
          </p:nvSpPr>
          <p:spPr>
            <a:xfrm>
              <a:off x="3681372" y="4075160"/>
              <a:ext cx="1029453" cy="887460"/>
            </a:xfrm>
            <a:prstGeom prs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20" name="Content Placeholder 2">
              <a:extLst>
                <a:ext uri="{FF2B5EF4-FFF2-40B4-BE49-F238E27FC236}">
                  <a16:creationId xmlns:a16="http://schemas.microsoft.com/office/drawing/2014/main" id="{B7D57B04-5791-4EEE-B0F6-5B73AA898CED}"/>
                </a:ext>
              </a:extLst>
            </p:cNvPr>
            <p:cNvSpPr txBox="1">
              <a:spLocks/>
            </p:cNvSpPr>
            <p:nvPr/>
          </p:nvSpPr>
          <p:spPr>
            <a:xfrm>
              <a:off x="3171335" y="5114442"/>
              <a:ext cx="2049525"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Beirut Port explosion 2020</a:t>
              </a:r>
            </a:p>
            <a:p>
              <a:pPr lvl="1" algn="ctr"/>
              <a:endParaRPr lang="en-US" sz="2400" dirty="0"/>
            </a:p>
            <a:p>
              <a:pPr marL="342900" lvl="1" indent="-342900" algn="ctr">
                <a:buFont typeface="+mj-lt"/>
                <a:buAutoNum type="arabicPeriod"/>
              </a:pPr>
              <a:endParaRPr lang="en-GB" sz="2400" dirty="0"/>
            </a:p>
          </p:txBody>
        </p:sp>
      </p:grpSp>
      <p:grpSp>
        <p:nvGrpSpPr>
          <p:cNvPr id="21" name="Group 20">
            <a:extLst>
              <a:ext uri="{FF2B5EF4-FFF2-40B4-BE49-F238E27FC236}">
                <a16:creationId xmlns:a16="http://schemas.microsoft.com/office/drawing/2014/main" id="{87C9D6A6-EE60-4E40-A976-48C59A267B25}"/>
              </a:ext>
            </a:extLst>
          </p:cNvPr>
          <p:cNvGrpSpPr/>
          <p:nvPr/>
        </p:nvGrpSpPr>
        <p:grpSpPr>
          <a:xfrm>
            <a:off x="6464974" y="4437049"/>
            <a:ext cx="3355362" cy="2120262"/>
            <a:chOff x="4329792" y="4518890"/>
            <a:chExt cx="3355362" cy="2120262"/>
          </a:xfrm>
        </p:grpSpPr>
        <p:sp>
          <p:nvSpPr>
            <p:cNvPr id="22" name="Isosceles Triangle 21">
              <a:extLst>
                <a:ext uri="{FF2B5EF4-FFF2-40B4-BE49-F238E27FC236}">
                  <a16:creationId xmlns:a16="http://schemas.microsoft.com/office/drawing/2014/main" id="{5DF39FE1-5D8C-4168-A8AA-1A756BE7F42C}"/>
                </a:ext>
              </a:extLst>
            </p:cNvPr>
            <p:cNvSpPr/>
            <p:nvPr/>
          </p:nvSpPr>
          <p:spPr>
            <a:xfrm>
              <a:off x="5492747" y="4518890"/>
              <a:ext cx="1029453" cy="887460"/>
            </a:xfrm>
            <a:prstGeom prst="triangl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GB"/>
            </a:p>
          </p:txBody>
        </p:sp>
        <p:sp>
          <p:nvSpPr>
            <p:cNvPr id="23" name="Content Placeholder 2">
              <a:extLst>
                <a:ext uri="{FF2B5EF4-FFF2-40B4-BE49-F238E27FC236}">
                  <a16:creationId xmlns:a16="http://schemas.microsoft.com/office/drawing/2014/main" id="{1DA4EBBD-B843-4337-9680-BD307A967BB6}"/>
                </a:ext>
              </a:extLst>
            </p:cNvPr>
            <p:cNvSpPr txBox="1">
              <a:spLocks/>
            </p:cNvSpPr>
            <p:nvPr/>
          </p:nvSpPr>
          <p:spPr>
            <a:xfrm>
              <a:off x="4329792" y="5555359"/>
              <a:ext cx="3355362"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Social tensions</a:t>
              </a:r>
            </a:p>
            <a:p>
              <a:pPr lvl="1" algn="ctr"/>
              <a:endParaRPr lang="en-US" sz="2400" dirty="0"/>
            </a:p>
            <a:p>
              <a:pPr marL="342900" lvl="1" indent="-342900" algn="ctr">
                <a:buFont typeface="+mj-lt"/>
                <a:buAutoNum type="arabicPeriod"/>
              </a:pPr>
              <a:endParaRPr lang="en-GB" sz="2400" dirty="0"/>
            </a:p>
          </p:txBody>
        </p:sp>
      </p:grpSp>
      <p:grpSp>
        <p:nvGrpSpPr>
          <p:cNvPr id="24" name="Group 23">
            <a:extLst>
              <a:ext uri="{FF2B5EF4-FFF2-40B4-BE49-F238E27FC236}">
                <a16:creationId xmlns:a16="http://schemas.microsoft.com/office/drawing/2014/main" id="{30554A5E-6B09-4267-ADA6-E213B47D3A32}"/>
              </a:ext>
            </a:extLst>
          </p:cNvPr>
          <p:cNvGrpSpPr/>
          <p:nvPr/>
        </p:nvGrpSpPr>
        <p:grpSpPr>
          <a:xfrm>
            <a:off x="3609385" y="4426162"/>
            <a:ext cx="2049525" cy="2123075"/>
            <a:chOff x="695610" y="4755899"/>
            <a:chExt cx="2049525" cy="2123075"/>
          </a:xfrm>
        </p:grpSpPr>
        <p:sp>
          <p:nvSpPr>
            <p:cNvPr id="25" name="Isosceles Triangle 24">
              <a:extLst>
                <a:ext uri="{FF2B5EF4-FFF2-40B4-BE49-F238E27FC236}">
                  <a16:creationId xmlns:a16="http://schemas.microsoft.com/office/drawing/2014/main" id="{C58E5393-EC21-451D-AE4A-7BAFEA557203}"/>
                </a:ext>
              </a:extLst>
            </p:cNvPr>
            <p:cNvSpPr/>
            <p:nvPr/>
          </p:nvSpPr>
          <p:spPr>
            <a:xfrm>
              <a:off x="1205647" y="4755899"/>
              <a:ext cx="1029453" cy="887460"/>
            </a:xfrm>
            <a:prstGeom prst="triangl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p>
          </p:txBody>
        </p:sp>
        <p:sp>
          <p:nvSpPr>
            <p:cNvPr id="26" name="Content Placeholder 2">
              <a:extLst>
                <a:ext uri="{FF2B5EF4-FFF2-40B4-BE49-F238E27FC236}">
                  <a16:creationId xmlns:a16="http://schemas.microsoft.com/office/drawing/2014/main" id="{1264CB79-AEB1-48EE-8819-F2133D379915}"/>
                </a:ext>
              </a:extLst>
            </p:cNvPr>
            <p:cNvSpPr txBox="1">
              <a:spLocks/>
            </p:cNvSpPr>
            <p:nvPr/>
          </p:nvSpPr>
          <p:spPr>
            <a:xfrm>
              <a:off x="695610" y="5795181"/>
              <a:ext cx="2049525"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Fiscal and economic crisis</a:t>
              </a:r>
            </a:p>
            <a:p>
              <a:pPr lvl="1" algn="ctr"/>
              <a:endParaRPr lang="en-US" sz="2400" dirty="0"/>
            </a:p>
            <a:p>
              <a:pPr marL="342900" lvl="1" indent="-342900" algn="ctr">
                <a:buFont typeface="+mj-lt"/>
                <a:buAutoNum type="arabicPeriod"/>
              </a:pPr>
              <a:endParaRPr lang="en-GB" sz="2400" dirty="0"/>
            </a:p>
          </p:txBody>
        </p:sp>
      </p:grpSp>
    </p:spTree>
    <p:extLst>
      <p:ext uri="{BB962C8B-B14F-4D97-AF65-F5344CB8AC3E}">
        <p14:creationId xmlns:p14="http://schemas.microsoft.com/office/powerpoint/2010/main" val="325127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Affecting the Program</a:t>
            </a:r>
            <a:endParaRPr lang="en-GB" dirty="0"/>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3</a:t>
            </a:fld>
            <a:endParaRPr lang="en-GB"/>
          </a:p>
        </p:txBody>
      </p:sp>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sp>
        <p:nvSpPr>
          <p:cNvPr id="7" name="Content Placeholder 2">
            <a:extLst>
              <a:ext uri="{FF2B5EF4-FFF2-40B4-BE49-F238E27FC236}">
                <a16:creationId xmlns:a16="http://schemas.microsoft.com/office/drawing/2014/main" id="{78BFC448-8DFF-4FCB-8327-ED3E6CFE5BB3}"/>
              </a:ext>
            </a:extLst>
          </p:cNvPr>
          <p:cNvSpPr txBox="1">
            <a:spLocks/>
          </p:cNvSpPr>
          <p:nvPr/>
        </p:nvSpPr>
        <p:spPr>
          <a:xfrm>
            <a:off x="490537" y="1783195"/>
            <a:ext cx="11291089" cy="7200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US" sz="1800" dirty="0">
                <a:effectLst/>
                <a:latin typeface="Calibri" panose="020F0502020204030204" pitchFamily="34" charset="0"/>
                <a:ea typeface="Times New Roman" panose="02020603050405020304" pitchFamily="18" charset="0"/>
                <a:cs typeface="Arial" panose="020B0604020202020204" pitchFamily="34" charset="0"/>
              </a:rPr>
              <a:t>EIIP in Lebanon faces several challenges resulting in some adaptation of the program</a:t>
            </a:r>
            <a:endParaRPr lang="en-US" sz="2000" dirty="0">
              <a:solidFill>
                <a:schemeClr val="accent1">
                  <a:lumMod val="50000"/>
                </a:schemeClr>
              </a:solidFill>
            </a:endParaRPr>
          </a:p>
        </p:txBody>
      </p:sp>
      <p:grpSp>
        <p:nvGrpSpPr>
          <p:cNvPr id="8" name="Group 7">
            <a:extLst>
              <a:ext uri="{FF2B5EF4-FFF2-40B4-BE49-F238E27FC236}">
                <a16:creationId xmlns:a16="http://schemas.microsoft.com/office/drawing/2014/main" id="{7FEAC86A-9E4A-4E4C-861C-A7D52F7FA752}"/>
              </a:ext>
            </a:extLst>
          </p:cNvPr>
          <p:cNvGrpSpPr/>
          <p:nvPr/>
        </p:nvGrpSpPr>
        <p:grpSpPr>
          <a:xfrm>
            <a:off x="410372" y="2472157"/>
            <a:ext cx="2049525" cy="2123075"/>
            <a:chOff x="322648" y="2433351"/>
            <a:chExt cx="2049525" cy="2123075"/>
          </a:xfrm>
        </p:grpSpPr>
        <p:sp>
          <p:nvSpPr>
            <p:cNvPr id="9" name="Isosceles Triangle 8">
              <a:extLst>
                <a:ext uri="{FF2B5EF4-FFF2-40B4-BE49-F238E27FC236}">
                  <a16:creationId xmlns:a16="http://schemas.microsoft.com/office/drawing/2014/main" id="{4C3CAB22-72B4-4FD7-A2F5-55B4AD9F66B8}"/>
                </a:ext>
              </a:extLst>
            </p:cNvPr>
            <p:cNvSpPr/>
            <p:nvPr/>
          </p:nvSpPr>
          <p:spPr>
            <a:xfrm>
              <a:off x="832685" y="2433351"/>
              <a:ext cx="1029453" cy="887460"/>
            </a:xfrm>
            <a:prstGeom prst="triangle">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EE1844CE-CF33-4F74-A663-9571893BF2F4}"/>
                </a:ext>
              </a:extLst>
            </p:cNvPr>
            <p:cNvSpPr txBox="1">
              <a:spLocks/>
            </p:cNvSpPr>
            <p:nvPr/>
          </p:nvSpPr>
          <p:spPr>
            <a:xfrm>
              <a:off x="322648" y="3472633"/>
              <a:ext cx="2049525"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Multiple crisis in the country</a:t>
              </a:r>
              <a:endParaRPr lang="en-GB" sz="2400" dirty="0"/>
            </a:p>
          </p:txBody>
        </p:sp>
      </p:grpSp>
      <p:grpSp>
        <p:nvGrpSpPr>
          <p:cNvPr id="11" name="Group 10">
            <a:extLst>
              <a:ext uri="{FF2B5EF4-FFF2-40B4-BE49-F238E27FC236}">
                <a16:creationId xmlns:a16="http://schemas.microsoft.com/office/drawing/2014/main" id="{7314628F-2764-4FAA-A317-CA53054F98DE}"/>
              </a:ext>
            </a:extLst>
          </p:cNvPr>
          <p:cNvGrpSpPr/>
          <p:nvPr/>
        </p:nvGrpSpPr>
        <p:grpSpPr>
          <a:xfrm>
            <a:off x="3281161" y="2472157"/>
            <a:ext cx="2807116" cy="1502743"/>
            <a:chOff x="3094199" y="2433351"/>
            <a:chExt cx="2807116" cy="1502743"/>
          </a:xfrm>
        </p:grpSpPr>
        <p:sp>
          <p:nvSpPr>
            <p:cNvPr id="12" name="Isosceles Triangle 11">
              <a:extLst>
                <a:ext uri="{FF2B5EF4-FFF2-40B4-BE49-F238E27FC236}">
                  <a16:creationId xmlns:a16="http://schemas.microsoft.com/office/drawing/2014/main" id="{ED3E5DDE-7D84-4AE4-9A3C-AD7DC0C9298F}"/>
                </a:ext>
              </a:extLst>
            </p:cNvPr>
            <p:cNvSpPr/>
            <p:nvPr/>
          </p:nvSpPr>
          <p:spPr>
            <a:xfrm>
              <a:off x="3932460" y="2433351"/>
              <a:ext cx="1029453" cy="887460"/>
            </a:xfrm>
            <a:prstGeom prst="triangl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b="1" dirty="0"/>
            </a:p>
          </p:txBody>
        </p:sp>
        <p:sp>
          <p:nvSpPr>
            <p:cNvPr id="14" name="Content Placeholder 2">
              <a:extLst>
                <a:ext uri="{FF2B5EF4-FFF2-40B4-BE49-F238E27FC236}">
                  <a16:creationId xmlns:a16="http://schemas.microsoft.com/office/drawing/2014/main" id="{DF5DE84D-4B42-49CD-84BD-0D75D277D601}"/>
                </a:ext>
              </a:extLst>
            </p:cNvPr>
            <p:cNvSpPr txBox="1">
              <a:spLocks/>
            </p:cNvSpPr>
            <p:nvPr/>
          </p:nvSpPr>
          <p:spPr>
            <a:xfrm>
              <a:off x="3094199" y="3472633"/>
              <a:ext cx="2807116" cy="46346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GB" sz="2400" dirty="0"/>
                <a:t>Inflation (Wages &amp; Raw Material)</a:t>
              </a:r>
            </a:p>
          </p:txBody>
        </p:sp>
      </p:grpSp>
      <p:grpSp>
        <p:nvGrpSpPr>
          <p:cNvPr id="15" name="Group 14">
            <a:extLst>
              <a:ext uri="{FF2B5EF4-FFF2-40B4-BE49-F238E27FC236}">
                <a16:creationId xmlns:a16="http://schemas.microsoft.com/office/drawing/2014/main" id="{306D0AAB-45DF-4335-8491-16E5E795DBBF}"/>
              </a:ext>
            </a:extLst>
          </p:cNvPr>
          <p:cNvGrpSpPr/>
          <p:nvPr/>
        </p:nvGrpSpPr>
        <p:grpSpPr>
          <a:xfrm>
            <a:off x="6909540" y="2472157"/>
            <a:ext cx="2478904" cy="1903206"/>
            <a:chOff x="6400931" y="2433351"/>
            <a:chExt cx="2478904" cy="1903206"/>
          </a:xfrm>
        </p:grpSpPr>
        <p:sp>
          <p:nvSpPr>
            <p:cNvPr id="16" name="Isosceles Triangle 15">
              <a:extLst>
                <a:ext uri="{FF2B5EF4-FFF2-40B4-BE49-F238E27FC236}">
                  <a16:creationId xmlns:a16="http://schemas.microsoft.com/office/drawing/2014/main" id="{A3FF89BE-6EAA-424A-B20B-0DE12BEF38DD}"/>
                </a:ext>
              </a:extLst>
            </p:cNvPr>
            <p:cNvSpPr/>
            <p:nvPr/>
          </p:nvSpPr>
          <p:spPr>
            <a:xfrm>
              <a:off x="7032235" y="2433351"/>
              <a:ext cx="1029453" cy="887460"/>
            </a:xfrm>
            <a:prstGeom prst="triangl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17" name="Content Placeholder 2">
              <a:extLst>
                <a:ext uri="{FF2B5EF4-FFF2-40B4-BE49-F238E27FC236}">
                  <a16:creationId xmlns:a16="http://schemas.microsoft.com/office/drawing/2014/main" id="{1643A727-C889-4FF5-9E87-A1A05B8C5579}"/>
                </a:ext>
              </a:extLst>
            </p:cNvPr>
            <p:cNvSpPr txBox="1">
              <a:spLocks/>
            </p:cNvSpPr>
            <p:nvPr/>
          </p:nvSpPr>
          <p:spPr>
            <a:xfrm>
              <a:off x="6400931" y="3390195"/>
              <a:ext cx="2478904" cy="94636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GB" sz="2000" dirty="0"/>
                <a:t>Pre-existing tension due to political history</a:t>
              </a:r>
            </a:p>
          </p:txBody>
        </p:sp>
      </p:grpSp>
      <p:grpSp>
        <p:nvGrpSpPr>
          <p:cNvPr id="18" name="Group 17">
            <a:extLst>
              <a:ext uri="{FF2B5EF4-FFF2-40B4-BE49-F238E27FC236}">
                <a16:creationId xmlns:a16="http://schemas.microsoft.com/office/drawing/2014/main" id="{69FBD10C-F039-4D95-B3ED-FD6BBD5D1F7C}"/>
              </a:ext>
            </a:extLst>
          </p:cNvPr>
          <p:cNvGrpSpPr/>
          <p:nvPr/>
        </p:nvGrpSpPr>
        <p:grpSpPr>
          <a:xfrm>
            <a:off x="10022862" y="2472157"/>
            <a:ext cx="2049525" cy="2123075"/>
            <a:chOff x="3171335" y="4075160"/>
            <a:chExt cx="2049525" cy="2123075"/>
          </a:xfrm>
        </p:grpSpPr>
        <p:sp>
          <p:nvSpPr>
            <p:cNvPr id="19" name="Isosceles Triangle 18">
              <a:extLst>
                <a:ext uri="{FF2B5EF4-FFF2-40B4-BE49-F238E27FC236}">
                  <a16:creationId xmlns:a16="http://schemas.microsoft.com/office/drawing/2014/main" id="{55A259D9-DD26-4F59-AF9E-247B3E61F140}"/>
                </a:ext>
              </a:extLst>
            </p:cNvPr>
            <p:cNvSpPr/>
            <p:nvPr/>
          </p:nvSpPr>
          <p:spPr>
            <a:xfrm>
              <a:off x="3681372" y="4075160"/>
              <a:ext cx="1029453" cy="887460"/>
            </a:xfrm>
            <a:prstGeom prst="triangl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20" name="Content Placeholder 2">
              <a:extLst>
                <a:ext uri="{FF2B5EF4-FFF2-40B4-BE49-F238E27FC236}">
                  <a16:creationId xmlns:a16="http://schemas.microsoft.com/office/drawing/2014/main" id="{B7D57B04-5791-4EEE-B0F6-5B73AA898CED}"/>
                </a:ext>
              </a:extLst>
            </p:cNvPr>
            <p:cNvSpPr txBox="1">
              <a:spLocks/>
            </p:cNvSpPr>
            <p:nvPr/>
          </p:nvSpPr>
          <p:spPr>
            <a:xfrm>
              <a:off x="3171335" y="5114442"/>
              <a:ext cx="2049525"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Cultural Challenges</a:t>
              </a:r>
            </a:p>
            <a:p>
              <a:pPr lvl="1" algn="ctr"/>
              <a:endParaRPr lang="en-US" sz="2400" dirty="0"/>
            </a:p>
            <a:p>
              <a:pPr marL="342900" lvl="1" indent="-342900" algn="ctr">
                <a:buFont typeface="+mj-lt"/>
                <a:buAutoNum type="arabicPeriod"/>
              </a:pPr>
              <a:endParaRPr lang="en-GB" sz="2400" dirty="0"/>
            </a:p>
          </p:txBody>
        </p:sp>
      </p:grpSp>
      <p:grpSp>
        <p:nvGrpSpPr>
          <p:cNvPr id="21" name="Group 20">
            <a:extLst>
              <a:ext uri="{FF2B5EF4-FFF2-40B4-BE49-F238E27FC236}">
                <a16:creationId xmlns:a16="http://schemas.microsoft.com/office/drawing/2014/main" id="{87C9D6A6-EE60-4E40-A976-48C59A267B25}"/>
              </a:ext>
            </a:extLst>
          </p:cNvPr>
          <p:cNvGrpSpPr/>
          <p:nvPr/>
        </p:nvGrpSpPr>
        <p:grpSpPr>
          <a:xfrm>
            <a:off x="6464974" y="4437049"/>
            <a:ext cx="3355362" cy="2120262"/>
            <a:chOff x="4329792" y="4518890"/>
            <a:chExt cx="3355362" cy="2120262"/>
          </a:xfrm>
        </p:grpSpPr>
        <p:sp>
          <p:nvSpPr>
            <p:cNvPr id="22" name="Isosceles Triangle 21">
              <a:extLst>
                <a:ext uri="{FF2B5EF4-FFF2-40B4-BE49-F238E27FC236}">
                  <a16:creationId xmlns:a16="http://schemas.microsoft.com/office/drawing/2014/main" id="{5DF39FE1-5D8C-4168-A8AA-1A756BE7F42C}"/>
                </a:ext>
              </a:extLst>
            </p:cNvPr>
            <p:cNvSpPr/>
            <p:nvPr/>
          </p:nvSpPr>
          <p:spPr>
            <a:xfrm>
              <a:off x="5492747" y="4518890"/>
              <a:ext cx="1029453" cy="887460"/>
            </a:xfrm>
            <a:prstGeom prst="triangl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GB"/>
            </a:p>
          </p:txBody>
        </p:sp>
        <p:sp>
          <p:nvSpPr>
            <p:cNvPr id="23" name="Content Placeholder 2">
              <a:extLst>
                <a:ext uri="{FF2B5EF4-FFF2-40B4-BE49-F238E27FC236}">
                  <a16:creationId xmlns:a16="http://schemas.microsoft.com/office/drawing/2014/main" id="{1DA4EBBD-B843-4337-9680-BD307A967BB6}"/>
                </a:ext>
              </a:extLst>
            </p:cNvPr>
            <p:cNvSpPr txBox="1">
              <a:spLocks/>
            </p:cNvSpPr>
            <p:nvPr/>
          </p:nvSpPr>
          <p:spPr>
            <a:xfrm>
              <a:off x="4329792" y="5555359"/>
              <a:ext cx="3355362"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Limited capacities of local governments to sustain interventions</a:t>
              </a:r>
            </a:p>
            <a:p>
              <a:pPr lvl="1" algn="ctr"/>
              <a:endParaRPr lang="en-US" sz="2400" dirty="0"/>
            </a:p>
            <a:p>
              <a:pPr marL="342900" lvl="1" indent="-342900" algn="ctr">
                <a:buFont typeface="+mj-lt"/>
                <a:buAutoNum type="arabicPeriod"/>
              </a:pPr>
              <a:endParaRPr lang="en-GB" sz="2400" dirty="0"/>
            </a:p>
          </p:txBody>
        </p:sp>
      </p:grpSp>
      <p:grpSp>
        <p:nvGrpSpPr>
          <p:cNvPr id="24" name="Group 23">
            <a:extLst>
              <a:ext uri="{FF2B5EF4-FFF2-40B4-BE49-F238E27FC236}">
                <a16:creationId xmlns:a16="http://schemas.microsoft.com/office/drawing/2014/main" id="{30554A5E-6B09-4267-ADA6-E213B47D3A32}"/>
              </a:ext>
            </a:extLst>
          </p:cNvPr>
          <p:cNvGrpSpPr/>
          <p:nvPr/>
        </p:nvGrpSpPr>
        <p:grpSpPr>
          <a:xfrm>
            <a:off x="3609385" y="4426162"/>
            <a:ext cx="2049525" cy="2123075"/>
            <a:chOff x="695610" y="4755899"/>
            <a:chExt cx="2049525" cy="2123075"/>
          </a:xfrm>
        </p:grpSpPr>
        <p:sp>
          <p:nvSpPr>
            <p:cNvPr id="25" name="Isosceles Triangle 24">
              <a:extLst>
                <a:ext uri="{FF2B5EF4-FFF2-40B4-BE49-F238E27FC236}">
                  <a16:creationId xmlns:a16="http://schemas.microsoft.com/office/drawing/2014/main" id="{C58E5393-EC21-451D-AE4A-7BAFEA557203}"/>
                </a:ext>
              </a:extLst>
            </p:cNvPr>
            <p:cNvSpPr/>
            <p:nvPr/>
          </p:nvSpPr>
          <p:spPr>
            <a:xfrm>
              <a:off x="1205647" y="4755899"/>
              <a:ext cx="1029453" cy="887460"/>
            </a:xfrm>
            <a:prstGeom prst="triangl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p>
          </p:txBody>
        </p:sp>
        <p:sp>
          <p:nvSpPr>
            <p:cNvPr id="26" name="Content Placeholder 2">
              <a:extLst>
                <a:ext uri="{FF2B5EF4-FFF2-40B4-BE49-F238E27FC236}">
                  <a16:creationId xmlns:a16="http://schemas.microsoft.com/office/drawing/2014/main" id="{1264CB79-AEB1-48EE-8819-F2133D379915}"/>
                </a:ext>
              </a:extLst>
            </p:cNvPr>
            <p:cNvSpPr txBox="1">
              <a:spLocks/>
            </p:cNvSpPr>
            <p:nvPr/>
          </p:nvSpPr>
          <p:spPr>
            <a:xfrm>
              <a:off x="695610" y="5795181"/>
              <a:ext cx="2049525" cy="10837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Private sector &amp; Decent work and LRBT </a:t>
              </a:r>
            </a:p>
            <a:p>
              <a:pPr lvl="1" algn="ctr"/>
              <a:endParaRPr lang="en-US" sz="2400" dirty="0"/>
            </a:p>
            <a:p>
              <a:pPr marL="342900" lvl="1" indent="-342900" algn="ctr">
                <a:buFont typeface="+mj-lt"/>
                <a:buAutoNum type="arabicPeriod"/>
              </a:pPr>
              <a:endParaRPr lang="en-GB" sz="2400" dirty="0"/>
            </a:p>
          </p:txBody>
        </p:sp>
      </p:grpSp>
    </p:spTree>
    <p:extLst>
      <p:ext uri="{BB962C8B-B14F-4D97-AF65-F5344CB8AC3E}">
        <p14:creationId xmlns:p14="http://schemas.microsoft.com/office/powerpoint/2010/main" val="3970511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8F5B-3620-42A2-847C-1B72AA9208F2}"/>
              </a:ext>
            </a:extLst>
          </p:cNvPr>
          <p:cNvSpPr>
            <a:spLocks noGrp="1"/>
          </p:cNvSpPr>
          <p:nvPr>
            <p:ph type="title"/>
          </p:nvPr>
        </p:nvSpPr>
        <p:spPr/>
        <p:txBody>
          <a:bodyPr/>
          <a:lstStyle/>
          <a:p>
            <a:r>
              <a:rPr lang="en-US" dirty="0"/>
              <a:t>Program Description</a:t>
            </a:r>
            <a:endParaRPr lang="en-GB" dirty="0"/>
          </a:p>
        </p:txBody>
      </p:sp>
      <p:sp>
        <p:nvSpPr>
          <p:cNvPr id="3" name="Content Placeholder 2">
            <a:extLst>
              <a:ext uri="{FF2B5EF4-FFF2-40B4-BE49-F238E27FC236}">
                <a16:creationId xmlns:a16="http://schemas.microsoft.com/office/drawing/2014/main" id="{36E393ED-6197-4A92-9E8E-25968ECBF651}"/>
              </a:ext>
            </a:extLst>
          </p:cNvPr>
          <p:cNvSpPr>
            <a:spLocks noGrp="1"/>
          </p:cNvSpPr>
          <p:nvPr>
            <p:ph idx="1"/>
          </p:nvPr>
        </p:nvSpPr>
        <p:spPr>
          <a:xfrm>
            <a:off x="490537" y="2040809"/>
            <a:ext cx="10670923" cy="102386"/>
          </a:xfrm>
        </p:spPr>
        <p:txBody>
          <a:bodyPr/>
          <a:lstStyle/>
          <a:p>
            <a:pPr>
              <a:spcBef>
                <a:spcPts val="1200"/>
              </a:spcBef>
            </a:pPr>
            <a:r>
              <a:rPr lang="en-GB" sz="1800" dirty="0">
                <a:solidFill>
                  <a:schemeClr val="accent1">
                    <a:lumMod val="50000"/>
                  </a:schemeClr>
                </a:solidFill>
                <a:latin typeface="Calibri" panose="020F0502020204030204" pitchFamily="34" charset="0"/>
              </a:rPr>
              <a:t>“strengthen resilience of local host communities by improving livelihoods for host community members and</a:t>
            </a:r>
          </a:p>
          <a:p>
            <a:pPr algn="r">
              <a:spcBef>
                <a:spcPts val="0"/>
              </a:spcBef>
              <a:spcAft>
                <a:spcPts val="0"/>
              </a:spcAft>
            </a:pPr>
            <a:r>
              <a:rPr lang="en-GB" sz="1800" dirty="0">
                <a:solidFill>
                  <a:schemeClr val="accent1">
                    <a:lumMod val="50000"/>
                  </a:schemeClr>
                </a:solidFill>
                <a:latin typeface="Calibri" panose="020F0502020204030204" pitchFamily="34" charset="0"/>
              </a:rPr>
              <a:t>Syrian refugees through job creation and infrastructure development” </a:t>
            </a:r>
            <a:endParaRPr lang="en-US" sz="1800" dirty="0">
              <a:solidFill>
                <a:schemeClr val="accent1">
                  <a:lumMod val="50000"/>
                </a:schemeClr>
              </a:solidFill>
            </a:endParaRPr>
          </a:p>
          <a:p>
            <a:endParaRPr lang="en-GB" dirty="0"/>
          </a:p>
        </p:txBody>
      </p:sp>
      <p:sp>
        <p:nvSpPr>
          <p:cNvPr id="4" name="Date Placeholder 3">
            <a:extLst>
              <a:ext uri="{FF2B5EF4-FFF2-40B4-BE49-F238E27FC236}">
                <a16:creationId xmlns:a16="http://schemas.microsoft.com/office/drawing/2014/main" id="{906A639A-FC49-40FD-B9C3-921276F20EDA}"/>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93C116B3-8AF1-4854-B688-91C18B1D1990}"/>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C39D8665-D75A-4137-8A5A-169DB3B261DD}"/>
              </a:ext>
            </a:extLst>
          </p:cNvPr>
          <p:cNvSpPr>
            <a:spLocks noGrp="1"/>
          </p:cNvSpPr>
          <p:nvPr>
            <p:ph type="sldNum" sz="quarter" idx="12"/>
          </p:nvPr>
        </p:nvSpPr>
        <p:spPr/>
        <p:txBody>
          <a:bodyPr/>
          <a:lstStyle/>
          <a:p>
            <a:fld id="{856227C0-AD57-4F9B-BAE3-EEFB0D0EE427}" type="slidenum">
              <a:rPr lang="en-GB" smtClean="0"/>
              <a:t>4</a:t>
            </a:fld>
            <a:endParaRPr lang="en-GB"/>
          </a:p>
        </p:txBody>
      </p:sp>
      <p:graphicFrame>
        <p:nvGraphicFramePr>
          <p:cNvPr id="14" name="Diagram 13">
            <a:extLst>
              <a:ext uri="{FF2B5EF4-FFF2-40B4-BE49-F238E27FC236}">
                <a16:creationId xmlns:a16="http://schemas.microsoft.com/office/drawing/2014/main" id="{6232D092-735E-4A99-8EF1-071210EA8721}"/>
              </a:ext>
            </a:extLst>
          </p:cNvPr>
          <p:cNvGraphicFramePr/>
          <p:nvPr/>
        </p:nvGraphicFramePr>
        <p:xfrm>
          <a:off x="761974" y="2574249"/>
          <a:ext cx="10809540" cy="3630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9195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Pillars of the program activity</a:t>
            </a:r>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5</a:t>
            </a:fld>
            <a:endParaRPr lang="en-GB"/>
          </a:p>
        </p:txBody>
      </p:sp>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graphicFrame>
        <p:nvGraphicFramePr>
          <p:cNvPr id="5" name="Diagram 4">
            <a:extLst>
              <a:ext uri="{FF2B5EF4-FFF2-40B4-BE49-F238E27FC236}">
                <a16:creationId xmlns:a16="http://schemas.microsoft.com/office/drawing/2014/main" id="{7E43B18C-DEC2-4A9C-A118-164A8CADBAD3}"/>
              </a:ext>
            </a:extLst>
          </p:cNvPr>
          <p:cNvGraphicFramePr/>
          <p:nvPr>
            <p:extLst>
              <p:ext uri="{D42A27DB-BD31-4B8C-83A1-F6EECF244321}">
                <p14:modId xmlns:p14="http://schemas.microsoft.com/office/powerpoint/2010/main" val="4015181015"/>
              </p:ext>
            </p:extLst>
          </p:nvPr>
        </p:nvGraphicFramePr>
        <p:xfrm>
          <a:off x="490538" y="2160595"/>
          <a:ext cx="11210924" cy="3703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841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511" y="1433850"/>
            <a:ext cx="11210924" cy="720000"/>
          </a:xfrm>
        </p:spPr>
        <p:txBody>
          <a:bodyPr/>
          <a:lstStyle/>
          <a:p>
            <a:r>
              <a:rPr lang="en-US" dirty="0"/>
              <a:t>EIIP Stakeholders</a:t>
            </a:r>
            <a:endParaRPr lang="en-GB" dirty="0"/>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6</a:t>
            </a:fld>
            <a:endParaRPr lang="en-GB"/>
          </a:p>
        </p:txBody>
      </p:sp>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sp>
        <p:nvSpPr>
          <p:cNvPr id="3" name="Rectangle 2">
            <a:extLst>
              <a:ext uri="{FF2B5EF4-FFF2-40B4-BE49-F238E27FC236}">
                <a16:creationId xmlns:a16="http://schemas.microsoft.com/office/drawing/2014/main" id="{E9C5C39D-48BF-4C19-8905-EF2518A77A94}"/>
              </a:ext>
            </a:extLst>
          </p:cNvPr>
          <p:cNvSpPr/>
          <p:nvPr/>
        </p:nvSpPr>
        <p:spPr>
          <a:xfrm>
            <a:off x="1183042" y="2051154"/>
            <a:ext cx="9579863" cy="6783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solidFill>
                  <a:schemeClr val="bg1"/>
                </a:solidFill>
                <a:effectLst/>
                <a:latin typeface="Noto Sans" panose="020B0502040504020204" pitchFamily="34" charset="0"/>
                <a:ea typeface="Calibri" panose="020F0502020204030204" pitchFamily="34" charset="0"/>
              </a:rPr>
              <a:t>German Federal Ministry for Economic Cooperation and Development BMZ, through KfW </a:t>
            </a:r>
            <a:endParaRPr lang="en-US" dirty="0">
              <a:solidFill>
                <a:schemeClr val="bg1"/>
              </a:solidFill>
            </a:endParaRPr>
          </a:p>
        </p:txBody>
      </p:sp>
      <p:grpSp>
        <p:nvGrpSpPr>
          <p:cNvPr id="52" name="Group 51">
            <a:extLst>
              <a:ext uri="{FF2B5EF4-FFF2-40B4-BE49-F238E27FC236}">
                <a16:creationId xmlns:a16="http://schemas.microsoft.com/office/drawing/2014/main" id="{E3B46C36-FDA7-40BC-BEA2-EDC0E9908436}"/>
              </a:ext>
            </a:extLst>
          </p:cNvPr>
          <p:cNvGrpSpPr/>
          <p:nvPr/>
        </p:nvGrpSpPr>
        <p:grpSpPr>
          <a:xfrm>
            <a:off x="490538" y="2969709"/>
            <a:ext cx="8155584" cy="2992996"/>
            <a:chOff x="540184" y="3049713"/>
            <a:chExt cx="8155584" cy="2992996"/>
          </a:xfrm>
        </p:grpSpPr>
        <p:sp>
          <p:nvSpPr>
            <p:cNvPr id="53" name="Freeform: Shape 52">
              <a:extLst>
                <a:ext uri="{FF2B5EF4-FFF2-40B4-BE49-F238E27FC236}">
                  <a16:creationId xmlns:a16="http://schemas.microsoft.com/office/drawing/2014/main" id="{19B194A8-F69F-4DC4-9BC3-48DAACE35DF5}"/>
                </a:ext>
              </a:extLst>
            </p:cNvPr>
            <p:cNvSpPr/>
            <p:nvPr/>
          </p:nvSpPr>
          <p:spPr>
            <a:xfrm rot="16200000">
              <a:off x="-504081" y="4608588"/>
              <a:ext cx="2478386" cy="389855"/>
            </a:xfrm>
            <a:custGeom>
              <a:avLst/>
              <a:gdLst>
                <a:gd name="connsiteX0" fmla="*/ 0 w 2478386"/>
                <a:gd name="connsiteY0" fmla="*/ 0 h 389855"/>
                <a:gd name="connsiteX1" fmla="*/ 2478386 w 2478386"/>
                <a:gd name="connsiteY1" fmla="*/ 0 h 389855"/>
                <a:gd name="connsiteX2" fmla="*/ 2478386 w 2478386"/>
                <a:gd name="connsiteY2" fmla="*/ 389855 h 389855"/>
                <a:gd name="connsiteX3" fmla="*/ 0 w 2478386"/>
                <a:gd name="connsiteY3" fmla="*/ 389855 h 389855"/>
                <a:gd name="connsiteX4" fmla="*/ 0 w 2478386"/>
                <a:gd name="connsiteY4" fmla="*/ 0 h 389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386" h="389855">
                  <a:moveTo>
                    <a:pt x="0" y="0"/>
                  </a:moveTo>
                  <a:lnTo>
                    <a:pt x="2478386" y="0"/>
                  </a:lnTo>
                  <a:lnTo>
                    <a:pt x="2478386" y="389855"/>
                  </a:lnTo>
                  <a:lnTo>
                    <a:pt x="0" y="3898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3831" bIns="0" numCol="1" spcCol="1270" anchor="t" anchorCtr="0">
              <a:noAutofit/>
            </a:bodyPr>
            <a:lstStyle/>
            <a:p>
              <a:pPr marL="0" lvl="0" indent="0" algn="r" defTabSz="1066800">
                <a:lnSpc>
                  <a:spcPct val="90000"/>
                </a:lnSpc>
                <a:spcBef>
                  <a:spcPct val="0"/>
                </a:spcBef>
                <a:spcAft>
                  <a:spcPct val="35000"/>
                </a:spcAft>
                <a:buNone/>
              </a:pPr>
              <a:endParaRPr lang="en-US" sz="2400" kern="1200" dirty="0"/>
            </a:p>
          </p:txBody>
        </p:sp>
        <p:sp>
          <p:nvSpPr>
            <p:cNvPr id="54" name="Freeform: Shape 53">
              <a:extLst>
                <a:ext uri="{FF2B5EF4-FFF2-40B4-BE49-F238E27FC236}">
                  <a16:creationId xmlns:a16="http://schemas.microsoft.com/office/drawing/2014/main" id="{D3322AC5-497F-4998-B823-D1F8123EB1C0}"/>
                </a:ext>
              </a:extLst>
            </p:cNvPr>
            <p:cNvSpPr/>
            <p:nvPr/>
          </p:nvSpPr>
          <p:spPr>
            <a:xfrm>
              <a:off x="930038" y="3564322"/>
              <a:ext cx="2068769" cy="2478386"/>
            </a:xfrm>
            <a:custGeom>
              <a:avLst/>
              <a:gdLst>
                <a:gd name="connsiteX0" fmla="*/ 0 w 1941892"/>
                <a:gd name="connsiteY0" fmla="*/ 0 h 2478386"/>
                <a:gd name="connsiteX1" fmla="*/ 1941892 w 1941892"/>
                <a:gd name="connsiteY1" fmla="*/ 0 h 2478386"/>
                <a:gd name="connsiteX2" fmla="*/ 1941892 w 1941892"/>
                <a:gd name="connsiteY2" fmla="*/ 2478386 h 2478386"/>
                <a:gd name="connsiteX3" fmla="*/ 0 w 1941892"/>
                <a:gd name="connsiteY3" fmla="*/ 2478386 h 2478386"/>
                <a:gd name="connsiteX4" fmla="*/ 0 w 1941892"/>
                <a:gd name="connsiteY4" fmla="*/ 0 h 2478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892" h="2478386">
                  <a:moveTo>
                    <a:pt x="0" y="0"/>
                  </a:moveTo>
                  <a:lnTo>
                    <a:pt x="1941892" y="0"/>
                  </a:lnTo>
                  <a:lnTo>
                    <a:pt x="1941892" y="2478386"/>
                  </a:lnTo>
                  <a:lnTo>
                    <a:pt x="0" y="2478386"/>
                  </a:lnTo>
                  <a:lnTo>
                    <a:pt x="0" y="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5816" tIns="343831" rIns="305816" bIns="305816" numCol="1" spcCol="1270" anchor="t" anchorCtr="0">
              <a:noAutofit/>
            </a:bodyPr>
            <a:lstStyle/>
            <a:p>
              <a:pPr marL="0" lvl="1" algn="ctr" defTabSz="1511300">
                <a:lnSpc>
                  <a:spcPct val="90000"/>
                </a:lnSpc>
                <a:spcBef>
                  <a:spcPct val="0"/>
                </a:spcBef>
                <a:spcAft>
                  <a:spcPct val="15000"/>
                </a:spcAft>
              </a:pPr>
              <a:r>
                <a:rPr lang="en-US" kern="1200" dirty="0"/>
                <a:t>Lebanese Government Partners</a:t>
              </a:r>
            </a:p>
            <a:p>
              <a:pPr marL="285750" lvl="1" indent="-285750" algn="ctr" defTabSz="1511300">
                <a:lnSpc>
                  <a:spcPct val="90000"/>
                </a:lnSpc>
                <a:spcBef>
                  <a:spcPct val="0"/>
                </a:spcBef>
                <a:spcAft>
                  <a:spcPct val="15000"/>
                </a:spcAft>
                <a:buChar char="•"/>
              </a:pPr>
              <a:endParaRPr lang="en-US" dirty="0"/>
            </a:p>
            <a:p>
              <a:pPr marL="0" lvl="1" algn="ctr" defTabSz="1511300">
                <a:lnSpc>
                  <a:spcPct val="90000"/>
                </a:lnSpc>
                <a:spcBef>
                  <a:spcPct val="0"/>
                </a:spcBef>
                <a:spcAft>
                  <a:spcPct val="15000"/>
                </a:spcAft>
              </a:pPr>
              <a:r>
                <a:rPr lang="en-US" kern="1200" dirty="0"/>
                <a:t>(MoSA &amp; MoL)</a:t>
              </a:r>
            </a:p>
          </p:txBody>
        </p:sp>
        <p:sp>
          <p:nvSpPr>
            <p:cNvPr id="55" name="Rectangle 54" descr="Bank with solid fill">
              <a:extLst>
                <a:ext uri="{FF2B5EF4-FFF2-40B4-BE49-F238E27FC236}">
                  <a16:creationId xmlns:a16="http://schemas.microsoft.com/office/drawing/2014/main" id="{C190A19D-A275-4BB6-94FA-4D0041628B1C}"/>
                </a:ext>
              </a:extLst>
            </p:cNvPr>
            <p:cNvSpPr/>
            <p:nvPr/>
          </p:nvSpPr>
          <p:spPr>
            <a:xfrm>
              <a:off x="540184" y="3049713"/>
              <a:ext cx="779710" cy="77971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6" name="Freeform: Shape 55">
              <a:extLst>
                <a:ext uri="{FF2B5EF4-FFF2-40B4-BE49-F238E27FC236}">
                  <a16:creationId xmlns:a16="http://schemas.microsoft.com/office/drawing/2014/main" id="{C6941A1A-630A-49F9-8C93-6280A66DFCF0}"/>
                </a:ext>
              </a:extLst>
            </p:cNvPr>
            <p:cNvSpPr/>
            <p:nvPr/>
          </p:nvSpPr>
          <p:spPr>
            <a:xfrm rot="16200000">
              <a:off x="2344398" y="4608588"/>
              <a:ext cx="2478386" cy="389855"/>
            </a:xfrm>
            <a:custGeom>
              <a:avLst/>
              <a:gdLst>
                <a:gd name="connsiteX0" fmla="*/ 0 w 2478386"/>
                <a:gd name="connsiteY0" fmla="*/ 0 h 389855"/>
                <a:gd name="connsiteX1" fmla="*/ 2478386 w 2478386"/>
                <a:gd name="connsiteY1" fmla="*/ 0 h 389855"/>
                <a:gd name="connsiteX2" fmla="*/ 2478386 w 2478386"/>
                <a:gd name="connsiteY2" fmla="*/ 389855 h 389855"/>
                <a:gd name="connsiteX3" fmla="*/ 0 w 2478386"/>
                <a:gd name="connsiteY3" fmla="*/ 389855 h 389855"/>
                <a:gd name="connsiteX4" fmla="*/ 0 w 2478386"/>
                <a:gd name="connsiteY4" fmla="*/ 0 h 389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386" h="389855">
                  <a:moveTo>
                    <a:pt x="0" y="0"/>
                  </a:moveTo>
                  <a:lnTo>
                    <a:pt x="2478386" y="0"/>
                  </a:lnTo>
                  <a:lnTo>
                    <a:pt x="2478386" y="389855"/>
                  </a:lnTo>
                  <a:lnTo>
                    <a:pt x="0" y="3898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3831" bIns="0" numCol="1" spcCol="1270" anchor="t" anchorCtr="0">
              <a:noAutofit/>
            </a:bodyPr>
            <a:lstStyle/>
            <a:p>
              <a:pPr marL="0" lvl="0" indent="0" algn="r" defTabSz="1066800">
                <a:lnSpc>
                  <a:spcPct val="90000"/>
                </a:lnSpc>
                <a:spcBef>
                  <a:spcPct val="0"/>
                </a:spcBef>
                <a:spcAft>
                  <a:spcPct val="35000"/>
                </a:spcAft>
                <a:buNone/>
              </a:pPr>
              <a:endParaRPr lang="en-US" sz="2400" kern="1200" dirty="0"/>
            </a:p>
          </p:txBody>
        </p:sp>
        <p:sp>
          <p:nvSpPr>
            <p:cNvPr id="57" name="Freeform: Shape 56">
              <a:extLst>
                <a:ext uri="{FF2B5EF4-FFF2-40B4-BE49-F238E27FC236}">
                  <a16:creationId xmlns:a16="http://schemas.microsoft.com/office/drawing/2014/main" id="{D01E47E8-312F-4370-9932-671691119DF2}"/>
                </a:ext>
              </a:extLst>
            </p:cNvPr>
            <p:cNvSpPr/>
            <p:nvPr/>
          </p:nvSpPr>
          <p:spPr>
            <a:xfrm>
              <a:off x="3778519" y="3564322"/>
              <a:ext cx="2068768" cy="2478386"/>
            </a:xfrm>
            <a:custGeom>
              <a:avLst/>
              <a:gdLst>
                <a:gd name="connsiteX0" fmla="*/ 0 w 1941892"/>
                <a:gd name="connsiteY0" fmla="*/ 0 h 2478386"/>
                <a:gd name="connsiteX1" fmla="*/ 1941892 w 1941892"/>
                <a:gd name="connsiteY1" fmla="*/ 0 h 2478386"/>
                <a:gd name="connsiteX2" fmla="*/ 1941892 w 1941892"/>
                <a:gd name="connsiteY2" fmla="*/ 2478386 h 2478386"/>
                <a:gd name="connsiteX3" fmla="*/ 0 w 1941892"/>
                <a:gd name="connsiteY3" fmla="*/ 2478386 h 2478386"/>
                <a:gd name="connsiteX4" fmla="*/ 0 w 1941892"/>
                <a:gd name="connsiteY4" fmla="*/ 0 h 2478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892" h="2478386">
                  <a:moveTo>
                    <a:pt x="0" y="0"/>
                  </a:moveTo>
                  <a:lnTo>
                    <a:pt x="1941892" y="0"/>
                  </a:lnTo>
                  <a:lnTo>
                    <a:pt x="1941892" y="2478386"/>
                  </a:lnTo>
                  <a:lnTo>
                    <a:pt x="0" y="2478386"/>
                  </a:lnTo>
                  <a:lnTo>
                    <a:pt x="0" y="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5816" tIns="343831" rIns="305816" bIns="305816" numCol="1" spcCol="1270" anchor="t" anchorCtr="0">
              <a:noAutofit/>
            </a:bodyPr>
            <a:lstStyle/>
            <a:p>
              <a:pPr marL="0" lvl="1" algn="ctr" defTabSz="1511300">
                <a:lnSpc>
                  <a:spcPct val="90000"/>
                </a:lnSpc>
                <a:spcBef>
                  <a:spcPct val="0"/>
                </a:spcBef>
                <a:spcAft>
                  <a:spcPct val="15000"/>
                </a:spcAft>
              </a:pPr>
              <a:r>
                <a:rPr lang="en-US" kern="1200" dirty="0"/>
                <a:t>Technical Line Ministries</a:t>
              </a:r>
            </a:p>
            <a:p>
              <a:pPr marL="0" lvl="1" algn="ctr" defTabSz="1511300">
                <a:lnSpc>
                  <a:spcPct val="90000"/>
                </a:lnSpc>
                <a:spcBef>
                  <a:spcPct val="0"/>
                </a:spcBef>
                <a:spcAft>
                  <a:spcPct val="15000"/>
                </a:spcAft>
              </a:pPr>
              <a:endParaRPr lang="en-US" dirty="0"/>
            </a:p>
            <a:p>
              <a:pPr marL="0" lvl="1" algn="ctr" defTabSz="1511300">
                <a:lnSpc>
                  <a:spcPct val="90000"/>
                </a:lnSpc>
                <a:spcBef>
                  <a:spcPct val="0"/>
                </a:spcBef>
                <a:spcAft>
                  <a:spcPct val="15000"/>
                </a:spcAft>
              </a:pPr>
              <a:r>
                <a:rPr lang="en-US" kern="1200" dirty="0"/>
                <a:t>(MoA &amp; MoPWT)</a:t>
              </a:r>
            </a:p>
          </p:txBody>
        </p:sp>
        <p:sp>
          <p:nvSpPr>
            <p:cNvPr id="58" name="Rectangle 57" descr="Blueprint with solid fill">
              <a:extLst>
                <a:ext uri="{FF2B5EF4-FFF2-40B4-BE49-F238E27FC236}">
                  <a16:creationId xmlns:a16="http://schemas.microsoft.com/office/drawing/2014/main" id="{FF2263A1-3194-42F5-83D7-DD1CB876BC2F}"/>
                </a:ext>
              </a:extLst>
            </p:cNvPr>
            <p:cNvSpPr/>
            <p:nvPr/>
          </p:nvSpPr>
          <p:spPr>
            <a:xfrm>
              <a:off x="3388663" y="3049713"/>
              <a:ext cx="779710" cy="77971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Freeform: Shape 58">
              <a:extLst>
                <a:ext uri="{FF2B5EF4-FFF2-40B4-BE49-F238E27FC236}">
                  <a16:creationId xmlns:a16="http://schemas.microsoft.com/office/drawing/2014/main" id="{2F6090E7-47B6-41CD-825F-3B5AA6A3E09B}"/>
                </a:ext>
              </a:extLst>
            </p:cNvPr>
            <p:cNvSpPr/>
            <p:nvPr/>
          </p:nvSpPr>
          <p:spPr>
            <a:xfrm rot="16200000">
              <a:off x="5192877" y="4608588"/>
              <a:ext cx="2478386" cy="389855"/>
            </a:xfrm>
            <a:custGeom>
              <a:avLst/>
              <a:gdLst>
                <a:gd name="connsiteX0" fmla="*/ 0 w 2478386"/>
                <a:gd name="connsiteY0" fmla="*/ 0 h 389855"/>
                <a:gd name="connsiteX1" fmla="*/ 2478386 w 2478386"/>
                <a:gd name="connsiteY1" fmla="*/ 0 h 389855"/>
                <a:gd name="connsiteX2" fmla="*/ 2478386 w 2478386"/>
                <a:gd name="connsiteY2" fmla="*/ 389855 h 389855"/>
                <a:gd name="connsiteX3" fmla="*/ 0 w 2478386"/>
                <a:gd name="connsiteY3" fmla="*/ 389855 h 389855"/>
                <a:gd name="connsiteX4" fmla="*/ 0 w 2478386"/>
                <a:gd name="connsiteY4" fmla="*/ 0 h 389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386" h="389855">
                  <a:moveTo>
                    <a:pt x="0" y="0"/>
                  </a:moveTo>
                  <a:lnTo>
                    <a:pt x="2478386" y="0"/>
                  </a:lnTo>
                  <a:lnTo>
                    <a:pt x="2478386" y="389855"/>
                  </a:lnTo>
                  <a:lnTo>
                    <a:pt x="0" y="3898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3831" bIns="0" numCol="1" spcCol="1270" anchor="t" anchorCtr="0">
              <a:noAutofit/>
            </a:bodyPr>
            <a:lstStyle/>
            <a:p>
              <a:pPr marL="0" lvl="0" indent="0" algn="r" defTabSz="1066800">
                <a:lnSpc>
                  <a:spcPct val="90000"/>
                </a:lnSpc>
                <a:spcBef>
                  <a:spcPct val="0"/>
                </a:spcBef>
                <a:spcAft>
                  <a:spcPct val="35000"/>
                </a:spcAft>
                <a:buNone/>
              </a:pPr>
              <a:endParaRPr lang="en-US" sz="2400" kern="1200" dirty="0"/>
            </a:p>
          </p:txBody>
        </p:sp>
        <p:sp>
          <p:nvSpPr>
            <p:cNvPr id="60" name="Freeform: Shape 59">
              <a:extLst>
                <a:ext uri="{FF2B5EF4-FFF2-40B4-BE49-F238E27FC236}">
                  <a16:creationId xmlns:a16="http://schemas.microsoft.com/office/drawing/2014/main" id="{C699E6AE-72C4-49FD-A88A-EEEB2307FB64}"/>
                </a:ext>
              </a:extLst>
            </p:cNvPr>
            <p:cNvSpPr/>
            <p:nvPr/>
          </p:nvSpPr>
          <p:spPr>
            <a:xfrm>
              <a:off x="6626998" y="3564322"/>
              <a:ext cx="2068770" cy="2478386"/>
            </a:xfrm>
            <a:custGeom>
              <a:avLst/>
              <a:gdLst>
                <a:gd name="connsiteX0" fmla="*/ 0 w 1941892"/>
                <a:gd name="connsiteY0" fmla="*/ 0 h 2478386"/>
                <a:gd name="connsiteX1" fmla="*/ 1941892 w 1941892"/>
                <a:gd name="connsiteY1" fmla="*/ 0 h 2478386"/>
                <a:gd name="connsiteX2" fmla="*/ 1941892 w 1941892"/>
                <a:gd name="connsiteY2" fmla="*/ 2478386 h 2478386"/>
                <a:gd name="connsiteX3" fmla="*/ 0 w 1941892"/>
                <a:gd name="connsiteY3" fmla="*/ 2478386 h 2478386"/>
                <a:gd name="connsiteX4" fmla="*/ 0 w 1941892"/>
                <a:gd name="connsiteY4" fmla="*/ 0 h 2478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892" h="2478386">
                  <a:moveTo>
                    <a:pt x="0" y="0"/>
                  </a:moveTo>
                  <a:lnTo>
                    <a:pt x="1941892" y="0"/>
                  </a:lnTo>
                  <a:lnTo>
                    <a:pt x="1941892" y="2478386"/>
                  </a:lnTo>
                  <a:lnTo>
                    <a:pt x="0" y="2478386"/>
                  </a:lnTo>
                  <a:lnTo>
                    <a:pt x="0" y="0"/>
                  </a:lnTo>
                  <a:close/>
                </a:path>
              </a:pathLst>
            </a:cu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5816" tIns="343831" rIns="305816" bIns="305816" numCol="1" spcCol="1270" anchor="t" anchorCtr="0">
              <a:noAutofit/>
            </a:bodyPr>
            <a:lstStyle/>
            <a:p>
              <a:pPr marL="285750" lvl="1" indent="-285750" algn="l" defTabSz="1511300">
                <a:lnSpc>
                  <a:spcPct val="90000"/>
                </a:lnSpc>
                <a:spcBef>
                  <a:spcPct val="0"/>
                </a:spcBef>
                <a:spcAft>
                  <a:spcPct val="15000"/>
                </a:spcAft>
                <a:buChar char="•"/>
              </a:pPr>
              <a:endParaRPr lang="en-US" kern="1200" dirty="0"/>
            </a:p>
            <a:p>
              <a:pPr marL="0" lvl="1" algn="ctr" defTabSz="1511300">
                <a:lnSpc>
                  <a:spcPct val="90000"/>
                </a:lnSpc>
                <a:spcBef>
                  <a:spcPct val="0"/>
                </a:spcBef>
                <a:spcAft>
                  <a:spcPct val="15000"/>
                </a:spcAft>
              </a:pPr>
              <a:r>
                <a:rPr lang="en-US" dirty="0"/>
                <a:t>Local Level Partners</a:t>
              </a:r>
            </a:p>
            <a:p>
              <a:pPr marL="0" lvl="1" algn="ctr" defTabSz="1511300">
                <a:lnSpc>
                  <a:spcPct val="90000"/>
                </a:lnSpc>
                <a:spcBef>
                  <a:spcPct val="0"/>
                </a:spcBef>
                <a:spcAft>
                  <a:spcPct val="15000"/>
                </a:spcAft>
              </a:pPr>
              <a:endParaRPr lang="en-US" kern="1200" dirty="0"/>
            </a:p>
            <a:p>
              <a:pPr marL="0" lvl="1" algn="ctr" defTabSz="1511300">
                <a:lnSpc>
                  <a:spcPct val="90000"/>
                </a:lnSpc>
                <a:spcBef>
                  <a:spcPct val="0"/>
                </a:spcBef>
                <a:spcAft>
                  <a:spcPct val="15000"/>
                </a:spcAft>
              </a:pPr>
              <a:r>
                <a:rPr lang="en-US" dirty="0"/>
                <a:t>(Municipalities &amp; Local Authorities</a:t>
              </a:r>
              <a:endParaRPr lang="en-US" kern="1200" dirty="0"/>
            </a:p>
          </p:txBody>
        </p:sp>
        <p:sp>
          <p:nvSpPr>
            <p:cNvPr id="61" name="Rectangle 60" descr="Neighborhood with solid fill">
              <a:extLst>
                <a:ext uri="{FF2B5EF4-FFF2-40B4-BE49-F238E27FC236}">
                  <a16:creationId xmlns:a16="http://schemas.microsoft.com/office/drawing/2014/main" id="{E3896254-BF58-435B-9761-41A8F1238B9C}"/>
                </a:ext>
              </a:extLst>
            </p:cNvPr>
            <p:cNvSpPr/>
            <p:nvPr/>
          </p:nvSpPr>
          <p:spPr>
            <a:xfrm>
              <a:off x="6237143" y="3049713"/>
              <a:ext cx="779710" cy="77971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62" name="Rectangle 61">
            <a:extLst>
              <a:ext uri="{FF2B5EF4-FFF2-40B4-BE49-F238E27FC236}">
                <a16:creationId xmlns:a16="http://schemas.microsoft.com/office/drawing/2014/main" id="{186BF96C-FF3F-4D35-AAB5-F5941A8DBF46}"/>
              </a:ext>
            </a:extLst>
          </p:cNvPr>
          <p:cNvSpPr/>
          <p:nvPr/>
        </p:nvSpPr>
        <p:spPr>
          <a:xfrm>
            <a:off x="9470568" y="3484318"/>
            <a:ext cx="2230891" cy="89675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Tripartite Approach</a:t>
            </a:r>
          </a:p>
        </p:txBody>
      </p:sp>
      <p:sp>
        <p:nvSpPr>
          <p:cNvPr id="63" name="Rectangle 62">
            <a:extLst>
              <a:ext uri="{FF2B5EF4-FFF2-40B4-BE49-F238E27FC236}">
                <a16:creationId xmlns:a16="http://schemas.microsoft.com/office/drawing/2014/main" id="{2922F087-4156-44DC-AE1F-6ACBB05540E9}"/>
              </a:ext>
            </a:extLst>
          </p:cNvPr>
          <p:cNvSpPr/>
          <p:nvPr/>
        </p:nvSpPr>
        <p:spPr>
          <a:xfrm>
            <a:off x="9470569" y="4800853"/>
            <a:ext cx="2230891" cy="1161851"/>
          </a:xfrm>
          <a:prstGeom prst="rect">
            <a:avLst/>
          </a:prstGeom>
          <a:solidFill>
            <a:schemeClr val="tx1">
              <a:lumMod val="90000"/>
              <a:lumOff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Linkages with partners in the field</a:t>
            </a:r>
          </a:p>
        </p:txBody>
      </p:sp>
    </p:spTree>
    <p:extLst>
      <p:ext uri="{BB962C8B-B14F-4D97-AF65-F5344CB8AC3E}">
        <p14:creationId xmlns:p14="http://schemas.microsoft.com/office/powerpoint/2010/main" val="1292303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8289131" y="1010674"/>
            <a:ext cx="3902869" cy="5876925"/>
          </a:xfrm>
        </p:spPr>
      </p:sp>
      <p:sp>
        <p:nvSpPr>
          <p:cNvPr id="2" name="Title 1"/>
          <p:cNvSpPr>
            <a:spLocks noGrp="1"/>
          </p:cNvSpPr>
          <p:nvPr>
            <p:ph type="title"/>
          </p:nvPr>
        </p:nvSpPr>
        <p:spPr/>
        <p:txBody>
          <a:bodyPr/>
          <a:lstStyle/>
          <a:p>
            <a:r>
              <a:rPr lang="en-US" dirty="0"/>
              <a:t>Good Practices and Innovative Approach </a:t>
            </a:r>
            <a:endParaRPr lang="en-GB" dirty="0"/>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7</a:t>
            </a:fld>
            <a:endParaRPr lang="en-GB"/>
          </a:p>
        </p:txBody>
      </p:sp>
      <p:sp>
        <p:nvSpPr>
          <p:cNvPr id="8" name="Text Placeholder 7"/>
          <p:cNvSpPr>
            <a:spLocks noGrp="1"/>
          </p:cNvSpPr>
          <p:nvPr>
            <p:ph type="body" sz="quarter" idx="14"/>
          </p:nvPr>
        </p:nvSpPr>
        <p:spPr>
          <a:xfrm>
            <a:off x="8288337" y="5754210"/>
            <a:ext cx="3413125" cy="467916"/>
          </a:xfrm>
        </p:spPr>
        <p:txBody>
          <a:bodyPr/>
          <a:lstStyle/>
          <a:p>
            <a:r>
              <a:rPr lang="en-GB" sz="1400" dirty="0"/>
              <a:t>ILO EIIP –Well organised and    productive work</a:t>
            </a:r>
            <a:r>
              <a:rPr lang="en-GB" dirty="0"/>
              <a: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grpSp>
        <p:nvGrpSpPr>
          <p:cNvPr id="27" name="Group 26"/>
          <p:cNvGrpSpPr/>
          <p:nvPr/>
        </p:nvGrpSpPr>
        <p:grpSpPr>
          <a:xfrm>
            <a:off x="429732" y="2058942"/>
            <a:ext cx="3358611" cy="798400"/>
            <a:chOff x="460136" y="2013242"/>
            <a:chExt cx="3358611" cy="798400"/>
          </a:xfrm>
        </p:grpSpPr>
        <p:sp>
          <p:nvSpPr>
            <p:cNvPr id="11" name="Isosceles Triangle 10"/>
            <p:cNvSpPr/>
            <p:nvPr/>
          </p:nvSpPr>
          <p:spPr>
            <a:xfrm>
              <a:off x="460136" y="2093382"/>
              <a:ext cx="680620" cy="586742"/>
            </a:xfrm>
            <a:prstGeom prst="triangl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p>
          </p:txBody>
        </p:sp>
        <p:sp>
          <p:nvSpPr>
            <p:cNvPr id="15" name="Content Placeholder 2"/>
            <p:cNvSpPr txBox="1">
              <a:spLocks/>
            </p:cNvSpPr>
            <p:nvPr/>
          </p:nvSpPr>
          <p:spPr>
            <a:xfrm>
              <a:off x="1271988" y="2013242"/>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Local Resource</a:t>
              </a:r>
              <a:br>
                <a:rPr lang="en-US" sz="2400" dirty="0"/>
              </a:br>
              <a:r>
                <a:rPr lang="en-US" sz="2400" dirty="0"/>
                <a:t>Based Technology</a:t>
              </a:r>
            </a:p>
          </p:txBody>
        </p:sp>
      </p:grpSp>
      <p:grpSp>
        <p:nvGrpSpPr>
          <p:cNvPr id="28" name="Group 27"/>
          <p:cNvGrpSpPr/>
          <p:nvPr/>
        </p:nvGrpSpPr>
        <p:grpSpPr>
          <a:xfrm>
            <a:off x="429732" y="3545322"/>
            <a:ext cx="3358611" cy="798400"/>
            <a:chOff x="460136" y="2013242"/>
            <a:chExt cx="3358611" cy="798400"/>
          </a:xfrm>
        </p:grpSpPr>
        <p:sp>
          <p:nvSpPr>
            <p:cNvPr id="29" name="Isosceles Triangle 28"/>
            <p:cNvSpPr/>
            <p:nvPr/>
          </p:nvSpPr>
          <p:spPr>
            <a:xfrm>
              <a:off x="460136" y="2093382"/>
              <a:ext cx="680620" cy="586742"/>
            </a:xfrm>
            <a:prstGeom prst="triangl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b="1" dirty="0"/>
            </a:p>
          </p:txBody>
        </p:sp>
        <p:sp>
          <p:nvSpPr>
            <p:cNvPr id="30" name="Content Placeholder 2"/>
            <p:cNvSpPr txBox="1">
              <a:spLocks/>
            </p:cNvSpPr>
            <p:nvPr/>
          </p:nvSpPr>
          <p:spPr>
            <a:xfrm>
              <a:off x="1271988" y="2013242"/>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Decent Work Principles</a:t>
              </a:r>
            </a:p>
          </p:txBody>
        </p:sp>
      </p:grpSp>
      <p:grpSp>
        <p:nvGrpSpPr>
          <p:cNvPr id="31" name="Group 30"/>
          <p:cNvGrpSpPr/>
          <p:nvPr/>
        </p:nvGrpSpPr>
        <p:grpSpPr>
          <a:xfrm>
            <a:off x="429732" y="5031702"/>
            <a:ext cx="3358611" cy="798400"/>
            <a:chOff x="460136" y="2013242"/>
            <a:chExt cx="3358611" cy="798400"/>
          </a:xfrm>
        </p:grpSpPr>
        <p:sp>
          <p:nvSpPr>
            <p:cNvPr id="32" name="Isosceles Triangle 31"/>
            <p:cNvSpPr/>
            <p:nvPr/>
          </p:nvSpPr>
          <p:spPr>
            <a:xfrm>
              <a:off x="460136" y="2093382"/>
              <a:ext cx="680620" cy="586742"/>
            </a:xfrm>
            <a:prstGeom prst="triangl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b="1" dirty="0"/>
            </a:p>
          </p:txBody>
        </p:sp>
        <p:sp>
          <p:nvSpPr>
            <p:cNvPr id="33" name="Content Placeholder 2"/>
            <p:cNvSpPr txBox="1">
              <a:spLocks/>
            </p:cNvSpPr>
            <p:nvPr/>
          </p:nvSpPr>
          <p:spPr>
            <a:xfrm>
              <a:off x="1271988" y="2013242"/>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Private Sector Engagement</a:t>
              </a:r>
            </a:p>
          </p:txBody>
        </p:sp>
      </p:grpSp>
      <p:grpSp>
        <p:nvGrpSpPr>
          <p:cNvPr id="26" name="Group 25">
            <a:extLst>
              <a:ext uri="{FF2B5EF4-FFF2-40B4-BE49-F238E27FC236}">
                <a16:creationId xmlns:a16="http://schemas.microsoft.com/office/drawing/2014/main" id="{B875EEFD-A972-426A-A998-E0875926A2E8}"/>
              </a:ext>
            </a:extLst>
          </p:cNvPr>
          <p:cNvGrpSpPr/>
          <p:nvPr/>
        </p:nvGrpSpPr>
        <p:grpSpPr>
          <a:xfrm>
            <a:off x="4082129" y="2821263"/>
            <a:ext cx="3450785" cy="1184679"/>
            <a:chOff x="460136" y="2013241"/>
            <a:chExt cx="3450785" cy="1184679"/>
          </a:xfrm>
        </p:grpSpPr>
        <p:sp>
          <p:nvSpPr>
            <p:cNvPr id="34" name="Isosceles Triangle 33">
              <a:extLst>
                <a:ext uri="{FF2B5EF4-FFF2-40B4-BE49-F238E27FC236}">
                  <a16:creationId xmlns:a16="http://schemas.microsoft.com/office/drawing/2014/main" id="{19642EE4-63A7-4D7A-B8EB-6869B192AD99}"/>
                </a:ext>
              </a:extLst>
            </p:cNvPr>
            <p:cNvSpPr/>
            <p:nvPr/>
          </p:nvSpPr>
          <p:spPr>
            <a:xfrm>
              <a:off x="460136" y="2093382"/>
              <a:ext cx="680620" cy="586742"/>
            </a:xfrm>
            <a:prstGeom prst="triangle">
              <a:avLst/>
            </a:prstGeom>
            <a:solidFill>
              <a:schemeClr val="accent5"/>
            </a:solidFill>
            <a:ln>
              <a:solidFill>
                <a:schemeClr val="accent5"/>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b="1" dirty="0"/>
            </a:p>
          </p:txBody>
        </p:sp>
        <p:sp>
          <p:nvSpPr>
            <p:cNvPr id="35" name="Content Placeholder 2">
              <a:extLst>
                <a:ext uri="{FF2B5EF4-FFF2-40B4-BE49-F238E27FC236}">
                  <a16:creationId xmlns:a16="http://schemas.microsoft.com/office/drawing/2014/main" id="{E3399F60-9A6C-4A2E-B639-E045B64A56A7}"/>
                </a:ext>
              </a:extLst>
            </p:cNvPr>
            <p:cNvSpPr txBox="1">
              <a:spLocks/>
            </p:cNvSpPr>
            <p:nvPr/>
          </p:nvSpPr>
          <p:spPr>
            <a:xfrm>
              <a:off x="1271988" y="2013241"/>
              <a:ext cx="2638933" cy="1184679"/>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Effective Inclusion of Persons with Disabilities</a:t>
              </a:r>
            </a:p>
          </p:txBody>
        </p:sp>
      </p:grpSp>
      <p:grpSp>
        <p:nvGrpSpPr>
          <p:cNvPr id="37" name="Group 36">
            <a:extLst>
              <a:ext uri="{FF2B5EF4-FFF2-40B4-BE49-F238E27FC236}">
                <a16:creationId xmlns:a16="http://schemas.microsoft.com/office/drawing/2014/main" id="{009C7473-28FA-441E-A136-9189B3C83C0D}"/>
              </a:ext>
            </a:extLst>
          </p:cNvPr>
          <p:cNvGrpSpPr/>
          <p:nvPr/>
        </p:nvGrpSpPr>
        <p:grpSpPr>
          <a:xfrm>
            <a:off x="4035249" y="4579282"/>
            <a:ext cx="3450785" cy="1184679"/>
            <a:chOff x="460136" y="2013241"/>
            <a:chExt cx="3450785" cy="1184679"/>
          </a:xfrm>
        </p:grpSpPr>
        <p:sp>
          <p:nvSpPr>
            <p:cNvPr id="38" name="Isosceles Triangle 37">
              <a:extLst>
                <a:ext uri="{FF2B5EF4-FFF2-40B4-BE49-F238E27FC236}">
                  <a16:creationId xmlns:a16="http://schemas.microsoft.com/office/drawing/2014/main" id="{4C3E21C9-E76A-491E-A93C-1590A7FEB021}"/>
                </a:ext>
              </a:extLst>
            </p:cNvPr>
            <p:cNvSpPr/>
            <p:nvPr/>
          </p:nvSpPr>
          <p:spPr>
            <a:xfrm>
              <a:off x="460136" y="2093382"/>
              <a:ext cx="680620" cy="586742"/>
            </a:xfrm>
            <a:prstGeom prst="triangle">
              <a:avLst/>
            </a:prstGeom>
            <a:solidFill>
              <a:schemeClr val="accent4"/>
            </a:solidFill>
            <a:ln>
              <a:solidFill>
                <a:schemeClr val="accent4"/>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b="1" dirty="0"/>
            </a:p>
          </p:txBody>
        </p:sp>
        <p:sp>
          <p:nvSpPr>
            <p:cNvPr id="39" name="Content Placeholder 2">
              <a:extLst>
                <a:ext uri="{FF2B5EF4-FFF2-40B4-BE49-F238E27FC236}">
                  <a16:creationId xmlns:a16="http://schemas.microsoft.com/office/drawing/2014/main" id="{5441D763-F50B-42E6-8669-878CC43B3646}"/>
                </a:ext>
              </a:extLst>
            </p:cNvPr>
            <p:cNvSpPr txBox="1">
              <a:spLocks/>
            </p:cNvSpPr>
            <p:nvPr/>
          </p:nvSpPr>
          <p:spPr>
            <a:xfrm>
              <a:off x="1271988" y="2013241"/>
              <a:ext cx="2638933" cy="1184679"/>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Women’s Effective Participation</a:t>
              </a:r>
            </a:p>
          </p:txBody>
        </p:sp>
      </p:grpSp>
      <p:pic>
        <p:nvPicPr>
          <p:cNvPr id="40" name="Picture Placeholder 8">
            <a:extLst>
              <a:ext uri="{FF2B5EF4-FFF2-40B4-BE49-F238E27FC236}">
                <a16:creationId xmlns:a16="http://schemas.microsoft.com/office/drawing/2014/main" id="{47CDD8AE-505F-4176-BB79-36F98095ABE4}"/>
              </a:ext>
            </a:extLst>
          </p:cNvPr>
          <p:cNvPicPr>
            <a:picLocks noChangeAspect="1"/>
          </p:cNvPicPr>
          <p:nvPr/>
        </p:nvPicPr>
        <p:blipFill rotWithShape="1">
          <a:blip r:embed="rId4">
            <a:extLst>
              <a:ext uri="{28A0092B-C50C-407E-A947-70E740481C1C}">
                <a14:useLocalDpi xmlns:a14="http://schemas.microsoft.com/office/drawing/2010/main" val="0"/>
              </a:ext>
            </a:extLst>
          </a:blip>
          <a:srcRect l="12609" t="362" r="5479" b="20661"/>
          <a:stretch/>
        </p:blipFill>
        <p:spPr>
          <a:xfrm>
            <a:off x="8288337" y="1010674"/>
            <a:ext cx="3906982" cy="5847326"/>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pic>
      <p:sp>
        <p:nvSpPr>
          <p:cNvPr id="42" name="Text Placeholder 7">
            <a:extLst>
              <a:ext uri="{FF2B5EF4-FFF2-40B4-BE49-F238E27FC236}">
                <a16:creationId xmlns:a16="http://schemas.microsoft.com/office/drawing/2014/main" id="{8C90605C-3728-4EAF-BAD3-0D0815A03B40}"/>
              </a:ext>
            </a:extLst>
          </p:cNvPr>
          <p:cNvSpPr txBox="1">
            <a:spLocks/>
          </p:cNvSpPr>
          <p:nvPr/>
        </p:nvSpPr>
        <p:spPr>
          <a:xfrm>
            <a:off x="8288337" y="5724521"/>
            <a:ext cx="3413125" cy="460377"/>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vert="horz" lIns="108000" tIns="0" rIns="0" bIns="0" rtlCol="0" anchor="ctr" anchorCtr="0">
            <a:noAutofit/>
          </a:bodyPr>
          <a:lstStyle>
            <a:lvl1pPr marL="0" indent="0" algn="l" defTabSz="914399"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mn-lt"/>
                <a:ea typeface="+mn-ea"/>
                <a:cs typeface="+mn-cs"/>
              </a:defRPr>
            </a:lvl1pPr>
            <a:lvl2pPr marL="0" indent="0" algn="l" defTabSz="914399"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mn-lt"/>
                <a:ea typeface="+mn-ea"/>
                <a:cs typeface="+mn-cs"/>
              </a:defRPr>
            </a:lvl2pPr>
            <a:lvl3pPr marL="252000" indent="-252000" algn="l" defTabSz="914399"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mn-lt"/>
                <a:ea typeface="+mn-ea"/>
                <a:cs typeface="+mn-cs"/>
              </a:defRPr>
            </a:lvl3pPr>
            <a:lvl4pPr marL="0" indent="0" algn="l" defTabSz="914399"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mn-lt"/>
                <a:ea typeface="+mn-ea"/>
                <a:cs typeface="+mn-cs"/>
              </a:defRPr>
            </a:lvl4pPr>
            <a:lvl5pPr marL="0" indent="0" algn="l" defTabSz="914399"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mn-lt"/>
                <a:ea typeface="+mn-ea"/>
                <a:cs typeface="+mn-cs"/>
              </a:defRPr>
            </a:lvl5pPr>
            <a:lvl6pPr marL="252000" indent="-252000" algn="l" defTabSz="914399"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399"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8995" indent="-228599"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94" indent="-228599"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t>ILO EIIP – Women participating on    equal terms</a:t>
            </a:r>
          </a:p>
        </p:txBody>
      </p:sp>
    </p:spTree>
    <p:extLst>
      <p:ext uri="{BB962C8B-B14F-4D97-AF65-F5344CB8AC3E}">
        <p14:creationId xmlns:p14="http://schemas.microsoft.com/office/powerpoint/2010/main" val="364206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8289131" y="1010674"/>
            <a:ext cx="3902869" cy="5876925"/>
          </a:xfrm>
        </p:spPr>
      </p:sp>
      <p:pic>
        <p:nvPicPr>
          <p:cNvPr id="12" name="Picture Placeholder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9130" y="1010674"/>
            <a:ext cx="3902869" cy="5854303"/>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pic>
      <p:sp>
        <p:nvSpPr>
          <p:cNvPr id="2" name="Title 1"/>
          <p:cNvSpPr>
            <a:spLocks noGrp="1"/>
          </p:cNvSpPr>
          <p:nvPr>
            <p:ph type="title"/>
          </p:nvPr>
        </p:nvSpPr>
        <p:spPr/>
        <p:txBody>
          <a:bodyPr/>
          <a:lstStyle/>
          <a:p>
            <a:r>
              <a:rPr lang="en-GB" dirty="0"/>
              <a:t>Local Resource Based Technology </a:t>
            </a:r>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
        <p:nvSpPr>
          <p:cNvPr id="8" name="Text Placeholder 7"/>
          <p:cNvSpPr>
            <a:spLocks noGrp="1"/>
          </p:cNvSpPr>
          <p:nvPr>
            <p:ph type="body" sz="quarter" idx="14"/>
          </p:nvPr>
        </p:nvSpPr>
        <p:spPr>
          <a:xfrm>
            <a:off x="8288337" y="5754210"/>
            <a:ext cx="3413125" cy="467916"/>
          </a:xfrm>
        </p:spPr>
        <p:txBody>
          <a:bodyPr/>
          <a:lstStyle/>
          <a:p>
            <a:r>
              <a:rPr lang="en-GB" sz="1400" dirty="0"/>
              <a:t>ILO EIIP –Well organised and    productive work</a:t>
            </a:r>
            <a:r>
              <a:rPr lang="en-GB" dirty="0"/>
              <a:t>.</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grpSp>
        <p:nvGrpSpPr>
          <p:cNvPr id="27" name="Group 26"/>
          <p:cNvGrpSpPr/>
          <p:nvPr/>
        </p:nvGrpSpPr>
        <p:grpSpPr>
          <a:xfrm>
            <a:off x="429732" y="2058942"/>
            <a:ext cx="3358611" cy="798400"/>
            <a:chOff x="460136" y="2013242"/>
            <a:chExt cx="3358611" cy="798400"/>
          </a:xfrm>
        </p:grpSpPr>
        <p:sp>
          <p:nvSpPr>
            <p:cNvPr id="11" name="Isosceles Triangle 10"/>
            <p:cNvSpPr/>
            <p:nvPr/>
          </p:nvSpPr>
          <p:spPr>
            <a:xfrm>
              <a:off x="460136" y="2093382"/>
              <a:ext cx="680620" cy="586742"/>
            </a:xfrm>
            <a:prstGeom prst="triangl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p>
          </p:txBody>
        </p:sp>
        <p:sp>
          <p:nvSpPr>
            <p:cNvPr id="15" name="Content Placeholder 2"/>
            <p:cNvSpPr txBox="1">
              <a:spLocks/>
            </p:cNvSpPr>
            <p:nvPr/>
          </p:nvSpPr>
          <p:spPr>
            <a:xfrm>
              <a:off x="1271988" y="2013242"/>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Employment optimization</a:t>
              </a:r>
            </a:p>
          </p:txBody>
        </p:sp>
      </p:grpSp>
      <p:grpSp>
        <p:nvGrpSpPr>
          <p:cNvPr id="28" name="Group 27"/>
          <p:cNvGrpSpPr/>
          <p:nvPr/>
        </p:nvGrpSpPr>
        <p:grpSpPr>
          <a:xfrm>
            <a:off x="429732" y="3567094"/>
            <a:ext cx="3358611" cy="798400"/>
            <a:chOff x="460136" y="2013242"/>
            <a:chExt cx="3358611" cy="798400"/>
          </a:xfrm>
        </p:grpSpPr>
        <p:sp>
          <p:nvSpPr>
            <p:cNvPr id="29" name="Isosceles Triangle 28"/>
            <p:cNvSpPr/>
            <p:nvPr/>
          </p:nvSpPr>
          <p:spPr>
            <a:xfrm>
              <a:off x="460136" y="2093382"/>
              <a:ext cx="680620" cy="586742"/>
            </a:xfrm>
            <a:prstGeom prst="triangl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b="1" dirty="0"/>
            </a:p>
          </p:txBody>
        </p:sp>
        <p:sp>
          <p:nvSpPr>
            <p:cNvPr id="30" name="Content Placeholder 2"/>
            <p:cNvSpPr txBox="1">
              <a:spLocks/>
            </p:cNvSpPr>
            <p:nvPr/>
          </p:nvSpPr>
          <p:spPr>
            <a:xfrm>
              <a:off x="1271988" y="2013242"/>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Quality of work</a:t>
              </a:r>
            </a:p>
          </p:txBody>
        </p:sp>
      </p:grpSp>
      <p:grpSp>
        <p:nvGrpSpPr>
          <p:cNvPr id="31" name="Group 30"/>
          <p:cNvGrpSpPr/>
          <p:nvPr/>
        </p:nvGrpSpPr>
        <p:grpSpPr>
          <a:xfrm>
            <a:off x="429732" y="5031702"/>
            <a:ext cx="3358611" cy="798400"/>
            <a:chOff x="460136" y="2013242"/>
            <a:chExt cx="3358611" cy="798400"/>
          </a:xfrm>
        </p:grpSpPr>
        <p:sp>
          <p:nvSpPr>
            <p:cNvPr id="32" name="Isosceles Triangle 31"/>
            <p:cNvSpPr/>
            <p:nvPr/>
          </p:nvSpPr>
          <p:spPr>
            <a:xfrm>
              <a:off x="460136" y="2093382"/>
              <a:ext cx="680620" cy="586742"/>
            </a:xfrm>
            <a:prstGeom prst="triangl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b="1" dirty="0"/>
            </a:p>
          </p:txBody>
        </p:sp>
        <p:sp>
          <p:nvSpPr>
            <p:cNvPr id="33" name="Content Placeholder 2"/>
            <p:cNvSpPr txBox="1">
              <a:spLocks/>
            </p:cNvSpPr>
            <p:nvPr/>
          </p:nvSpPr>
          <p:spPr>
            <a:xfrm>
              <a:off x="1271988" y="2013242"/>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Productivity and task rates</a:t>
              </a:r>
            </a:p>
          </p:txBody>
        </p:sp>
      </p:grpSp>
      <p:sp>
        <p:nvSpPr>
          <p:cNvPr id="35" name="Content Placeholder 2">
            <a:extLst>
              <a:ext uri="{FF2B5EF4-FFF2-40B4-BE49-F238E27FC236}">
                <a16:creationId xmlns:a16="http://schemas.microsoft.com/office/drawing/2014/main" id="{87F99FF6-765C-495A-B80D-6DF4C2CC7801}"/>
              </a:ext>
            </a:extLst>
          </p:cNvPr>
          <p:cNvSpPr txBox="1">
            <a:spLocks/>
          </p:cNvSpPr>
          <p:nvPr/>
        </p:nvSpPr>
        <p:spPr>
          <a:xfrm>
            <a:off x="5026881" y="2063058"/>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Effective planning and preparation</a:t>
            </a:r>
          </a:p>
        </p:txBody>
      </p:sp>
      <p:sp>
        <p:nvSpPr>
          <p:cNvPr id="39" name="Content Placeholder 2">
            <a:extLst>
              <a:ext uri="{FF2B5EF4-FFF2-40B4-BE49-F238E27FC236}">
                <a16:creationId xmlns:a16="http://schemas.microsoft.com/office/drawing/2014/main" id="{150776AB-A553-432E-A137-14E620BB884E}"/>
              </a:ext>
            </a:extLst>
          </p:cNvPr>
          <p:cNvSpPr txBox="1">
            <a:spLocks/>
          </p:cNvSpPr>
          <p:nvPr/>
        </p:nvSpPr>
        <p:spPr>
          <a:xfrm>
            <a:off x="5026881" y="3549438"/>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Skills development</a:t>
            </a:r>
          </a:p>
        </p:txBody>
      </p:sp>
      <p:sp>
        <p:nvSpPr>
          <p:cNvPr id="42" name="Content Placeholder 2">
            <a:extLst>
              <a:ext uri="{FF2B5EF4-FFF2-40B4-BE49-F238E27FC236}">
                <a16:creationId xmlns:a16="http://schemas.microsoft.com/office/drawing/2014/main" id="{72702729-89B0-4C2F-96E1-E1BC388E331E}"/>
              </a:ext>
            </a:extLst>
          </p:cNvPr>
          <p:cNvSpPr txBox="1">
            <a:spLocks/>
          </p:cNvSpPr>
          <p:nvPr/>
        </p:nvSpPr>
        <p:spPr>
          <a:xfrm>
            <a:off x="5026881" y="5035818"/>
            <a:ext cx="2546759" cy="7984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t>Private sector engagement</a:t>
            </a:r>
          </a:p>
        </p:txBody>
      </p:sp>
      <p:sp>
        <p:nvSpPr>
          <p:cNvPr id="46" name="Isosceles Triangle 45">
            <a:extLst>
              <a:ext uri="{FF2B5EF4-FFF2-40B4-BE49-F238E27FC236}">
                <a16:creationId xmlns:a16="http://schemas.microsoft.com/office/drawing/2014/main" id="{56F695D7-56AE-42CB-B0DF-948170C27AD6}"/>
              </a:ext>
            </a:extLst>
          </p:cNvPr>
          <p:cNvSpPr/>
          <p:nvPr/>
        </p:nvSpPr>
        <p:spPr>
          <a:xfrm>
            <a:off x="4215029" y="2139082"/>
            <a:ext cx="680620" cy="586742"/>
          </a:xfrm>
          <a:prstGeom prst="triangl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p>
        </p:txBody>
      </p:sp>
      <p:sp>
        <p:nvSpPr>
          <p:cNvPr id="47" name="Isosceles Triangle 46">
            <a:extLst>
              <a:ext uri="{FF2B5EF4-FFF2-40B4-BE49-F238E27FC236}">
                <a16:creationId xmlns:a16="http://schemas.microsoft.com/office/drawing/2014/main" id="{ABDDCAB7-0C29-4763-A1E7-938C808CFE20}"/>
              </a:ext>
            </a:extLst>
          </p:cNvPr>
          <p:cNvSpPr/>
          <p:nvPr/>
        </p:nvSpPr>
        <p:spPr>
          <a:xfrm>
            <a:off x="4215029" y="3545435"/>
            <a:ext cx="680620" cy="586742"/>
          </a:xfrm>
          <a:prstGeom prst="triangl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b="1" dirty="0"/>
          </a:p>
        </p:txBody>
      </p:sp>
      <p:sp>
        <p:nvSpPr>
          <p:cNvPr id="48" name="Isosceles Triangle 47">
            <a:extLst>
              <a:ext uri="{FF2B5EF4-FFF2-40B4-BE49-F238E27FC236}">
                <a16:creationId xmlns:a16="http://schemas.microsoft.com/office/drawing/2014/main" id="{B6E96608-3DB6-48CF-B53B-73DFF0CA334B}"/>
              </a:ext>
            </a:extLst>
          </p:cNvPr>
          <p:cNvSpPr/>
          <p:nvPr/>
        </p:nvSpPr>
        <p:spPr>
          <a:xfrm>
            <a:off x="4215029" y="5110973"/>
            <a:ext cx="680620" cy="586742"/>
          </a:xfrm>
          <a:prstGeom prst="triangl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b="1" dirty="0"/>
          </a:p>
        </p:txBody>
      </p:sp>
    </p:spTree>
    <p:extLst>
      <p:ext uri="{BB962C8B-B14F-4D97-AF65-F5344CB8AC3E}">
        <p14:creationId xmlns:p14="http://schemas.microsoft.com/office/powerpoint/2010/main" val="3196758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pic>
        <p:nvPicPr>
          <p:cNvPr id="9" name="Picture Placeholder 8"/>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609" t="362" r="5479" b="20661"/>
          <a:stretch/>
        </p:blipFill>
        <p:spPr>
          <a:xfrm>
            <a:off x="8285018" y="1136074"/>
            <a:ext cx="3906982" cy="5734376"/>
          </a:xfrm>
        </p:spPr>
      </p:pic>
      <p:sp>
        <p:nvSpPr>
          <p:cNvPr id="8" name="Text Placeholder 7"/>
          <p:cNvSpPr>
            <a:spLocks noGrp="1"/>
          </p:cNvSpPr>
          <p:nvPr>
            <p:ph type="body" sz="quarter" idx="14"/>
          </p:nvPr>
        </p:nvSpPr>
        <p:spPr>
          <a:xfrm>
            <a:off x="8288337" y="5724521"/>
            <a:ext cx="3413125" cy="460377"/>
          </a:xfrm>
        </p:spPr>
        <p:txBody>
          <a:bodyPr/>
          <a:lstStyle/>
          <a:p>
            <a:r>
              <a:rPr lang="en-GB" sz="1400" dirty="0"/>
              <a:t>ILO EIIP – Women participating on    equal terms</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11"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grpSp>
        <p:nvGrpSpPr>
          <p:cNvPr id="52" name="Group 51"/>
          <p:cNvGrpSpPr/>
          <p:nvPr/>
        </p:nvGrpSpPr>
        <p:grpSpPr>
          <a:xfrm>
            <a:off x="355271" y="1503112"/>
            <a:ext cx="2276718" cy="941762"/>
            <a:chOff x="483991" y="1700002"/>
            <a:chExt cx="2181867" cy="941762"/>
          </a:xfrm>
        </p:grpSpPr>
        <p:sp>
          <p:nvSpPr>
            <p:cNvPr id="12" name="Text Placeholder 15"/>
            <p:cNvSpPr txBox="1">
              <a:spLocks/>
            </p:cNvSpPr>
            <p:nvPr/>
          </p:nvSpPr>
          <p:spPr>
            <a:xfrm>
              <a:off x="1246329" y="2033059"/>
              <a:ext cx="1419529"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16,000+</a:t>
              </a:r>
              <a:endParaRPr lang="en-GB" sz="2400" dirty="0"/>
            </a:p>
            <a:p>
              <a:pPr lvl="1">
                <a:spcBef>
                  <a:spcPts val="0"/>
                </a:spcBef>
                <a:spcAft>
                  <a:spcPts val="0"/>
                </a:spcAft>
              </a:pPr>
              <a:r>
                <a:rPr lang="en-GB" sz="2000" dirty="0" err="1"/>
                <a:t>Leb</a:t>
              </a:r>
              <a:r>
                <a:rPr lang="en-GB" sz="2000" dirty="0"/>
                <a:t>/</a:t>
              </a:r>
              <a:r>
                <a:rPr lang="en-GB" sz="2000" dirty="0" err="1"/>
                <a:t>Syr</a:t>
              </a:r>
              <a:r>
                <a:rPr lang="en-GB" sz="2000" dirty="0"/>
                <a:t> Beneficiaries</a:t>
              </a:r>
            </a:p>
          </p:txBody>
        </p:sp>
        <p:sp>
          <p:nvSpPr>
            <p:cNvPr id="14" name="Isosceles Triangle 13"/>
            <p:cNvSpPr/>
            <p:nvPr/>
          </p:nvSpPr>
          <p:spPr>
            <a:xfrm>
              <a:off x="483991" y="1700002"/>
              <a:ext cx="666810" cy="574837"/>
            </a:xfrm>
            <a:prstGeom prst="triangle">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GB"/>
            </a:p>
          </p:txBody>
        </p:sp>
      </p:grpSp>
      <p:grpSp>
        <p:nvGrpSpPr>
          <p:cNvPr id="56" name="Group 55"/>
          <p:cNvGrpSpPr/>
          <p:nvPr/>
        </p:nvGrpSpPr>
        <p:grpSpPr>
          <a:xfrm>
            <a:off x="2966905" y="1492355"/>
            <a:ext cx="2420741" cy="627239"/>
            <a:chOff x="483991" y="1706180"/>
            <a:chExt cx="2420741" cy="627239"/>
          </a:xfrm>
        </p:grpSpPr>
        <p:sp>
          <p:nvSpPr>
            <p:cNvPr id="57" name="Text Placeholder 15"/>
            <p:cNvSpPr txBox="1">
              <a:spLocks/>
            </p:cNvSpPr>
            <p:nvPr/>
          </p:nvSpPr>
          <p:spPr>
            <a:xfrm>
              <a:off x="1246329" y="1724714"/>
              <a:ext cx="1658403"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560,000+</a:t>
              </a:r>
              <a:endParaRPr lang="en-GB" sz="2400" dirty="0"/>
            </a:p>
            <a:p>
              <a:pPr lvl="1">
                <a:spcBef>
                  <a:spcPts val="0"/>
                </a:spcBef>
                <a:spcAft>
                  <a:spcPts val="0"/>
                </a:spcAft>
              </a:pPr>
              <a:r>
                <a:rPr lang="en-GB" sz="2000" dirty="0"/>
                <a:t>Worker-days</a:t>
              </a:r>
            </a:p>
          </p:txBody>
        </p:sp>
        <p:sp>
          <p:nvSpPr>
            <p:cNvPr id="58" name="Isosceles Triangle 57"/>
            <p:cNvSpPr/>
            <p:nvPr/>
          </p:nvSpPr>
          <p:spPr>
            <a:xfrm>
              <a:off x="483991" y="1706180"/>
              <a:ext cx="666810" cy="574837"/>
            </a:xfrm>
            <a:prstGeom prst="triangle">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GB"/>
            </a:p>
          </p:txBody>
        </p:sp>
      </p:grpSp>
      <p:grpSp>
        <p:nvGrpSpPr>
          <p:cNvPr id="59" name="Group 58"/>
          <p:cNvGrpSpPr/>
          <p:nvPr/>
        </p:nvGrpSpPr>
        <p:grpSpPr>
          <a:xfrm>
            <a:off x="5932926" y="1470584"/>
            <a:ext cx="2181867" cy="649010"/>
            <a:chOff x="483991" y="1684409"/>
            <a:chExt cx="2181867" cy="649010"/>
          </a:xfrm>
        </p:grpSpPr>
        <p:sp>
          <p:nvSpPr>
            <p:cNvPr id="60" name="Text Placeholder 15"/>
            <p:cNvSpPr txBox="1">
              <a:spLocks/>
            </p:cNvSpPr>
            <p:nvPr/>
          </p:nvSpPr>
          <p:spPr>
            <a:xfrm>
              <a:off x="1246329" y="1724714"/>
              <a:ext cx="1419529"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7,100</a:t>
              </a:r>
              <a:endParaRPr lang="en-GB" sz="2400" dirty="0"/>
            </a:p>
            <a:p>
              <a:pPr lvl="1">
                <a:spcBef>
                  <a:spcPts val="0"/>
                </a:spcBef>
                <a:spcAft>
                  <a:spcPts val="0"/>
                </a:spcAft>
              </a:pPr>
              <a:r>
                <a:rPr lang="en-GB" sz="2000" dirty="0"/>
                <a:t>Jobs</a:t>
              </a:r>
              <a:endParaRPr lang="en-GB" sz="1000" dirty="0"/>
            </a:p>
          </p:txBody>
        </p:sp>
        <p:sp>
          <p:nvSpPr>
            <p:cNvPr id="61" name="Isosceles Triangle 60"/>
            <p:cNvSpPr/>
            <p:nvPr/>
          </p:nvSpPr>
          <p:spPr>
            <a:xfrm>
              <a:off x="483991" y="1684409"/>
              <a:ext cx="666810" cy="574837"/>
            </a:xfrm>
            <a:prstGeom prst="triangle">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GB"/>
            </a:p>
          </p:txBody>
        </p:sp>
      </p:grpSp>
      <p:grpSp>
        <p:nvGrpSpPr>
          <p:cNvPr id="65" name="Group 64"/>
          <p:cNvGrpSpPr/>
          <p:nvPr/>
        </p:nvGrpSpPr>
        <p:grpSpPr>
          <a:xfrm>
            <a:off x="355271" y="3336066"/>
            <a:ext cx="2102921" cy="627239"/>
            <a:chOff x="483991" y="1706180"/>
            <a:chExt cx="2102921" cy="627239"/>
          </a:xfrm>
        </p:grpSpPr>
        <p:sp>
          <p:nvSpPr>
            <p:cNvPr id="66" name="Text Placeholder 15"/>
            <p:cNvSpPr txBox="1">
              <a:spLocks/>
            </p:cNvSpPr>
            <p:nvPr/>
          </p:nvSpPr>
          <p:spPr>
            <a:xfrm>
              <a:off x="1246329" y="1724714"/>
              <a:ext cx="1340583"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3,625</a:t>
              </a:r>
              <a:endParaRPr lang="en-GB" sz="2400" dirty="0"/>
            </a:p>
            <a:p>
              <a:pPr lvl="1">
                <a:spcBef>
                  <a:spcPts val="0"/>
                </a:spcBef>
                <a:spcAft>
                  <a:spcPts val="0"/>
                </a:spcAft>
              </a:pPr>
              <a:r>
                <a:rPr lang="en-GB" sz="2000" dirty="0"/>
                <a:t>Women</a:t>
              </a:r>
            </a:p>
          </p:txBody>
        </p:sp>
        <p:sp>
          <p:nvSpPr>
            <p:cNvPr id="67" name="Isosceles Triangle 66"/>
            <p:cNvSpPr/>
            <p:nvPr/>
          </p:nvSpPr>
          <p:spPr>
            <a:xfrm>
              <a:off x="483991" y="1706180"/>
              <a:ext cx="666810" cy="574837"/>
            </a:xfrm>
            <a:prstGeom prst="triangl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grpSp>
      <p:grpSp>
        <p:nvGrpSpPr>
          <p:cNvPr id="68" name="Group 67"/>
          <p:cNvGrpSpPr/>
          <p:nvPr/>
        </p:nvGrpSpPr>
        <p:grpSpPr>
          <a:xfrm>
            <a:off x="2966905" y="3321420"/>
            <a:ext cx="2562456" cy="628755"/>
            <a:chOff x="483991" y="1706180"/>
            <a:chExt cx="2562456" cy="628755"/>
          </a:xfrm>
        </p:grpSpPr>
        <p:sp>
          <p:nvSpPr>
            <p:cNvPr id="69" name="Text Placeholder 15"/>
            <p:cNvSpPr txBox="1">
              <a:spLocks/>
            </p:cNvSpPr>
            <p:nvPr/>
          </p:nvSpPr>
          <p:spPr>
            <a:xfrm>
              <a:off x="1246329" y="1726230"/>
              <a:ext cx="1800118"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23% </a:t>
              </a:r>
              <a:r>
                <a:rPr lang="en-GB" sz="2000" dirty="0"/>
                <a:t>Women Participation</a:t>
              </a:r>
            </a:p>
          </p:txBody>
        </p:sp>
        <p:sp>
          <p:nvSpPr>
            <p:cNvPr id="70" name="Isosceles Triangle 69"/>
            <p:cNvSpPr/>
            <p:nvPr/>
          </p:nvSpPr>
          <p:spPr>
            <a:xfrm>
              <a:off x="483991" y="1706180"/>
              <a:ext cx="666810" cy="574837"/>
            </a:xfrm>
            <a:prstGeom prst="triangl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grpSp>
      <p:grpSp>
        <p:nvGrpSpPr>
          <p:cNvPr id="71" name="Group 70"/>
          <p:cNvGrpSpPr/>
          <p:nvPr/>
        </p:nvGrpSpPr>
        <p:grpSpPr>
          <a:xfrm>
            <a:off x="5932926" y="3332829"/>
            <a:ext cx="2325889" cy="630476"/>
            <a:chOff x="483991" y="1702943"/>
            <a:chExt cx="2325889" cy="630476"/>
          </a:xfrm>
        </p:grpSpPr>
        <p:sp>
          <p:nvSpPr>
            <p:cNvPr id="72" name="Text Placeholder 15"/>
            <p:cNvSpPr txBox="1">
              <a:spLocks/>
            </p:cNvSpPr>
            <p:nvPr/>
          </p:nvSpPr>
          <p:spPr>
            <a:xfrm>
              <a:off x="1246329" y="1724714"/>
              <a:ext cx="1563551"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75%</a:t>
              </a:r>
              <a:endParaRPr lang="en-GB" sz="2400" dirty="0"/>
            </a:p>
            <a:p>
              <a:pPr lvl="1">
                <a:spcBef>
                  <a:spcPts val="0"/>
                </a:spcBef>
                <a:spcAft>
                  <a:spcPts val="0"/>
                </a:spcAft>
              </a:pPr>
              <a:r>
                <a:rPr lang="en-GB" sz="2000" dirty="0"/>
                <a:t>Helpful Skills</a:t>
              </a:r>
            </a:p>
          </p:txBody>
        </p:sp>
        <p:sp>
          <p:nvSpPr>
            <p:cNvPr id="73" name="Isosceles Triangle 72"/>
            <p:cNvSpPr/>
            <p:nvPr/>
          </p:nvSpPr>
          <p:spPr>
            <a:xfrm>
              <a:off x="483991" y="1702943"/>
              <a:ext cx="666810" cy="574837"/>
            </a:xfrm>
            <a:prstGeom prst="triangl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a:p>
          </p:txBody>
        </p:sp>
      </p:grpSp>
      <p:grpSp>
        <p:nvGrpSpPr>
          <p:cNvPr id="74" name="Group 73"/>
          <p:cNvGrpSpPr/>
          <p:nvPr/>
        </p:nvGrpSpPr>
        <p:grpSpPr>
          <a:xfrm>
            <a:off x="5932926" y="5160684"/>
            <a:ext cx="2395465" cy="629397"/>
            <a:chOff x="483991" y="1704022"/>
            <a:chExt cx="2249170" cy="629397"/>
          </a:xfrm>
        </p:grpSpPr>
        <p:sp>
          <p:nvSpPr>
            <p:cNvPr id="75" name="Text Placeholder 15"/>
            <p:cNvSpPr txBox="1">
              <a:spLocks/>
            </p:cNvSpPr>
            <p:nvPr/>
          </p:nvSpPr>
          <p:spPr>
            <a:xfrm>
              <a:off x="1246329" y="1724714"/>
              <a:ext cx="1486832"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45+</a:t>
              </a:r>
              <a:endParaRPr lang="en-GB" sz="2400" dirty="0"/>
            </a:p>
            <a:p>
              <a:pPr lvl="1">
                <a:spcBef>
                  <a:spcPts val="0"/>
                </a:spcBef>
                <a:spcAft>
                  <a:spcPts val="0"/>
                </a:spcAft>
              </a:pPr>
              <a:r>
                <a:rPr lang="en-US" sz="2000" dirty="0"/>
                <a:t>Projects</a:t>
              </a:r>
              <a:endParaRPr lang="en-GB" sz="2000" dirty="0"/>
            </a:p>
          </p:txBody>
        </p:sp>
        <p:sp>
          <p:nvSpPr>
            <p:cNvPr id="76" name="Isosceles Triangle 75"/>
            <p:cNvSpPr/>
            <p:nvPr/>
          </p:nvSpPr>
          <p:spPr>
            <a:xfrm>
              <a:off x="483991" y="1704022"/>
              <a:ext cx="666810" cy="574837"/>
            </a:xfrm>
            <a:prstGeom prst="triangl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a:p>
          </p:txBody>
        </p:sp>
      </p:grpSp>
      <p:grpSp>
        <p:nvGrpSpPr>
          <p:cNvPr id="77" name="Group 76"/>
          <p:cNvGrpSpPr/>
          <p:nvPr/>
        </p:nvGrpSpPr>
        <p:grpSpPr>
          <a:xfrm>
            <a:off x="355271" y="5162842"/>
            <a:ext cx="2498348" cy="627239"/>
            <a:chOff x="483991" y="1706180"/>
            <a:chExt cx="2498348" cy="627239"/>
          </a:xfrm>
        </p:grpSpPr>
        <p:sp>
          <p:nvSpPr>
            <p:cNvPr id="78" name="Text Placeholder 15"/>
            <p:cNvSpPr txBox="1">
              <a:spLocks/>
            </p:cNvSpPr>
            <p:nvPr/>
          </p:nvSpPr>
          <p:spPr>
            <a:xfrm>
              <a:off x="1246329" y="1724714"/>
              <a:ext cx="1736010"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800" dirty="0"/>
                <a:t>140+</a:t>
              </a:r>
              <a:endParaRPr lang="en-GB" sz="2400" dirty="0"/>
            </a:p>
            <a:p>
              <a:pPr lvl="1">
                <a:spcBef>
                  <a:spcPts val="0"/>
                </a:spcBef>
                <a:spcAft>
                  <a:spcPts val="0"/>
                </a:spcAft>
              </a:pPr>
              <a:r>
                <a:rPr lang="en-GB" sz="2000" dirty="0"/>
                <a:t>Private Sector</a:t>
              </a:r>
            </a:p>
          </p:txBody>
        </p:sp>
        <p:sp>
          <p:nvSpPr>
            <p:cNvPr id="79" name="Isosceles Triangle 78"/>
            <p:cNvSpPr/>
            <p:nvPr/>
          </p:nvSpPr>
          <p:spPr>
            <a:xfrm>
              <a:off x="483991" y="1706180"/>
              <a:ext cx="666810" cy="574837"/>
            </a:xfrm>
            <a:prstGeom prst="triangl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a:p>
          </p:txBody>
        </p:sp>
      </p:grpSp>
      <p:grpSp>
        <p:nvGrpSpPr>
          <p:cNvPr id="83" name="Group 82"/>
          <p:cNvGrpSpPr/>
          <p:nvPr/>
        </p:nvGrpSpPr>
        <p:grpSpPr>
          <a:xfrm>
            <a:off x="2966905" y="5150486"/>
            <a:ext cx="2352092" cy="639595"/>
            <a:chOff x="483991" y="1693824"/>
            <a:chExt cx="2352092" cy="639595"/>
          </a:xfrm>
        </p:grpSpPr>
        <p:sp>
          <p:nvSpPr>
            <p:cNvPr id="84" name="Text Placeholder 15"/>
            <p:cNvSpPr txBox="1">
              <a:spLocks/>
            </p:cNvSpPr>
            <p:nvPr/>
          </p:nvSpPr>
          <p:spPr>
            <a:xfrm>
              <a:off x="1246330" y="1724714"/>
              <a:ext cx="1589753" cy="60870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vert="horz" lIns="0" tIns="0" rIns="0" bIns="0" rtlCol="0" anchor="b" anchorCtr="0">
              <a:noAutofit/>
            </a:bodyPr>
            <a:lstStyle>
              <a:lvl1pPr marL="0" indent="0" algn="r" defTabSz="914400" rtl="0" eaLnBrk="1" latinLnBrk="0" hangingPunct="1">
                <a:lnSpc>
                  <a:spcPct val="100000"/>
                </a:lnSpc>
                <a:spcBef>
                  <a:spcPts val="2400"/>
                </a:spcBef>
                <a:spcAft>
                  <a:spcPts val="600"/>
                </a:spcAft>
                <a:buFont typeface="Arial" panose="020B0604020202020204" pitchFamily="34" charset="0"/>
                <a:buNone/>
                <a:defRPr sz="1000" b="1" kern="1200">
                  <a:solidFill>
                    <a:schemeClr val="tx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0"/>
                </a:spcAft>
              </a:pPr>
              <a:r>
                <a:rPr lang="en-GB" sz="2400" dirty="0"/>
                <a:t>75+</a:t>
              </a:r>
              <a:br>
                <a:rPr lang="en-GB" sz="2400" dirty="0"/>
              </a:br>
              <a:r>
                <a:rPr lang="en-GB" sz="2000" b="0" dirty="0"/>
                <a:t>Municipalities</a:t>
              </a:r>
              <a:endParaRPr lang="en-GB" sz="2400" b="0" dirty="0"/>
            </a:p>
          </p:txBody>
        </p:sp>
        <p:sp>
          <p:nvSpPr>
            <p:cNvPr id="85" name="Isosceles Triangle 84"/>
            <p:cNvSpPr/>
            <p:nvPr/>
          </p:nvSpPr>
          <p:spPr>
            <a:xfrm>
              <a:off x="483991" y="1693824"/>
              <a:ext cx="666810" cy="574837"/>
            </a:xfrm>
            <a:prstGeom prst="triangl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526544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Areas of Cooperation &amp; Improvement</a:t>
            </a:r>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10</a:t>
            </a:fld>
            <a:endParaRPr lang="en-GB"/>
          </a:p>
        </p:txBody>
      </p:sp>
      <p:sp>
        <p:nvSpPr>
          <p:cNvPr id="13" name="Footer Placeholder 10"/>
          <p:cNvSpPr>
            <a:spLocks noGrp="1"/>
          </p:cNvSpPr>
          <p:nvPr>
            <p:ph type="ftr" sz="quarter" idx="11"/>
          </p:nvPr>
        </p:nvSpPr>
        <p:spPr>
          <a:xfrm>
            <a:off x="490538" y="6337302"/>
            <a:ext cx="5605462" cy="180000"/>
          </a:xfrm>
        </p:spPr>
        <p:txBody>
          <a:bodyPr/>
          <a:lstStyle/>
          <a:p>
            <a:r>
              <a:rPr lang="en-GB" dirty="0"/>
              <a:t>Advancing social justice, promoting decent work</a:t>
            </a:r>
          </a:p>
        </p:txBody>
      </p:sp>
      <p:sp>
        <p:nvSpPr>
          <p:cNvPr id="8" name="Rectangle 7">
            <a:extLst>
              <a:ext uri="{FF2B5EF4-FFF2-40B4-BE49-F238E27FC236}">
                <a16:creationId xmlns:a16="http://schemas.microsoft.com/office/drawing/2014/main" id="{0B4A1914-0891-470C-899D-81A99AC415BD}"/>
              </a:ext>
            </a:extLst>
          </p:cNvPr>
          <p:cNvSpPr/>
          <p:nvPr/>
        </p:nvSpPr>
        <p:spPr>
          <a:xfrm>
            <a:off x="490538" y="2040909"/>
            <a:ext cx="3211279" cy="40689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cs typeface="Arial" panose="020B0604020202020204" pitchFamily="34" charset="0"/>
              </a:rPr>
              <a:t>Improvements</a:t>
            </a:r>
            <a:endParaRPr lang="en-GB" sz="2000" dirty="0">
              <a:cs typeface="Arial" panose="020B0604020202020204" pitchFamily="34" charset="0"/>
            </a:endParaRPr>
          </a:p>
        </p:txBody>
      </p:sp>
      <p:sp>
        <p:nvSpPr>
          <p:cNvPr id="9" name="Rectangle 8">
            <a:extLst>
              <a:ext uri="{FF2B5EF4-FFF2-40B4-BE49-F238E27FC236}">
                <a16:creationId xmlns:a16="http://schemas.microsoft.com/office/drawing/2014/main" id="{BF3F9195-7241-4241-A0CF-3D4BCC302287}"/>
              </a:ext>
            </a:extLst>
          </p:cNvPr>
          <p:cNvSpPr/>
          <p:nvPr/>
        </p:nvSpPr>
        <p:spPr>
          <a:xfrm>
            <a:off x="4306961" y="2038919"/>
            <a:ext cx="3211279" cy="40689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000" dirty="0">
                <a:cs typeface="Arial" panose="020B0604020202020204" pitchFamily="34" charset="0"/>
              </a:rPr>
              <a:t>Co-Operations</a:t>
            </a:r>
          </a:p>
        </p:txBody>
      </p:sp>
      <p:grpSp>
        <p:nvGrpSpPr>
          <p:cNvPr id="10" name="Group 9">
            <a:extLst>
              <a:ext uri="{FF2B5EF4-FFF2-40B4-BE49-F238E27FC236}">
                <a16:creationId xmlns:a16="http://schemas.microsoft.com/office/drawing/2014/main" id="{9587D9D2-3A9E-4688-B61B-F67177BE6167}"/>
              </a:ext>
            </a:extLst>
          </p:cNvPr>
          <p:cNvGrpSpPr/>
          <p:nvPr/>
        </p:nvGrpSpPr>
        <p:grpSpPr>
          <a:xfrm>
            <a:off x="490537" y="2652703"/>
            <a:ext cx="3211279" cy="665827"/>
            <a:chOff x="1804601" y="2691296"/>
            <a:chExt cx="3211279" cy="665827"/>
          </a:xfrm>
        </p:grpSpPr>
        <p:sp>
          <p:nvSpPr>
            <p:cNvPr id="11" name="Rectangle 10">
              <a:extLst>
                <a:ext uri="{FF2B5EF4-FFF2-40B4-BE49-F238E27FC236}">
                  <a16:creationId xmlns:a16="http://schemas.microsoft.com/office/drawing/2014/main" id="{67C476F3-8D9F-4A7C-BC56-256BCD8A55BB}"/>
                </a:ext>
              </a:extLst>
            </p:cNvPr>
            <p:cNvSpPr/>
            <p:nvPr/>
          </p:nvSpPr>
          <p:spPr>
            <a:xfrm>
              <a:off x="2207568" y="2691296"/>
              <a:ext cx="2808312" cy="665827"/>
            </a:xfrm>
            <a:prstGeom prst="rect">
              <a:avLst/>
            </a:prstGeom>
            <a:solidFill>
              <a:schemeClr val="bg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cs typeface="Arial" panose="020B0604020202020204" pitchFamily="34" charset="0"/>
                </a:rPr>
                <a:t>Inclusive Outreach</a:t>
              </a:r>
              <a:endParaRPr lang="en-GB" sz="2000" dirty="0">
                <a:solidFill>
                  <a:schemeClr val="tx1"/>
                </a:solidFill>
                <a:cs typeface="Arial" panose="020B0604020202020204" pitchFamily="34" charset="0"/>
              </a:endParaRPr>
            </a:p>
          </p:txBody>
        </p:sp>
        <p:sp>
          <p:nvSpPr>
            <p:cNvPr id="12" name="Isosceles Triangle 11">
              <a:extLst>
                <a:ext uri="{FF2B5EF4-FFF2-40B4-BE49-F238E27FC236}">
                  <a16:creationId xmlns:a16="http://schemas.microsoft.com/office/drawing/2014/main" id="{FEF037A1-4DE3-44DD-AE4A-C5AFEB046EF5}"/>
                </a:ext>
              </a:extLst>
            </p:cNvPr>
            <p:cNvSpPr/>
            <p:nvPr/>
          </p:nvSpPr>
          <p:spPr>
            <a:xfrm>
              <a:off x="1804601" y="2691296"/>
              <a:ext cx="805934" cy="665826"/>
            </a:xfrm>
            <a:prstGeom prs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dirty="0">
                <a:cs typeface="Arial" panose="020B0604020202020204" pitchFamily="34" charset="0"/>
              </a:endParaRPr>
            </a:p>
          </p:txBody>
        </p:sp>
      </p:grpSp>
      <p:grpSp>
        <p:nvGrpSpPr>
          <p:cNvPr id="14" name="Group 13">
            <a:extLst>
              <a:ext uri="{FF2B5EF4-FFF2-40B4-BE49-F238E27FC236}">
                <a16:creationId xmlns:a16="http://schemas.microsoft.com/office/drawing/2014/main" id="{8C1D2F27-1C0E-4D55-9D16-61236814AD6F}"/>
              </a:ext>
            </a:extLst>
          </p:cNvPr>
          <p:cNvGrpSpPr/>
          <p:nvPr/>
        </p:nvGrpSpPr>
        <p:grpSpPr>
          <a:xfrm>
            <a:off x="490537" y="4289615"/>
            <a:ext cx="3211279" cy="665827"/>
            <a:chOff x="1805344" y="3627269"/>
            <a:chExt cx="3211279" cy="665827"/>
          </a:xfrm>
        </p:grpSpPr>
        <p:sp>
          <p:nvSpPr>
            <p:cNvPr id="15" name="Rectangle 14">
              <a:extLst>
                <a:ext uri="{FF2B5EF4-FFF2-40B4-BE49-F238E27FC236}">
                  <a16:creationId xmlns:a16="http://schemas.microsoft.com/office/drawing/2014/main" id="{24AFBA7E-8974-410A-9E0A-06900AAB043D}"/>
                </a:ext>
              </a:extLst>
            </p:cNvPr>
            <p:cNvSpPr/>
            <p:nvPr/>
          </p:nvSpPr>
          <p:spPr>
            <a:xfrm>
              <a:off x="2208311" y="3627269"/>
              <a:ext cx="2808312" cy="665827"/>
            </a:xfrm>
            <a:prstGeom prst="rect">
              <a:avLst/>
            </a:prstGeom>
            <a:solidFill>
              <a:schemeClr val="bg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cs typeface="Arial" panose="020B0604020202020204" pitchFamily="34" charset="0"/>
                </a:rPr>
                <a:t>Breaking Cultural Barriers</a:t>
              </a:r>
              <a:endParaRPr lang="en-GB" sz="2000" dirty="0">
                <a:solidFill>
                  <a:schemeClr val="tx1"/>
                </a:solidFill>
                <a:cs typeface="Arial" panose="020B0604020202020204" pitchFamily="34" charset="0"/>
              </a:endParaRPr>
            </a:p>
          </p:txBody>
        </p:sp>
        <p:sp>
          <p:nvSpPr>
            <p:cNvPr id="16" name="Isosceles Triangle 15">
              <a:extLst>
                <a:ext uri="{FF2B5EF4-FFF2-40B4-BE49-F238E27FC236}">
                  <a16:creationId xmlns:a16="http://schemas.microsoft.com/office/drawing/2014/main" id="{19746214-1B8D-48F3-8F4B-6A365133FF4D}"/>
                </a:ext>
              </a:extLst>
            </p:cNvPr>
            <p:cNvSpPr/>
            <p:nvPr/>
          </p:nvSpPr>
          <p:spPr>
            <a:xfrm>
              <a:off x="1805344" y="3627269"/>
              <a:ext cx="805934" cy="665826"/>
            </a:xfrm>
            <a:prstGeom prs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dirty="0">
                <a:solidFill>
                  <a:schemeClr val="tx1"/>
                </a:solidFill>
                <a:cs typeface="Arial" panose="020B0604020202020204" pitchFamily="34" charset="0"/>
              </a:endParaRPr>
            </a:p>
          </p:txBody>
        </p:sp>
      </p:grpSp>
      <p:grpSp>
        <p:nvGrpSpPr>
          <p:cNvPr id="20" name="Group 19">
            <a:extLst>
              <a:ext uri="{FF2B5EF4-FFF2-40B4-BE49-F238E27FC236}">
                <a16:creationId xmlns:a16="http://schemas.microsoft.com/office/drawing/2014/main" id="{CB3E5486-B565-4C94-ACDB-338F62D882CC}"/>
              </a:ext>
            </a:extLst>
          </p:cNvPr>
          <p:cNvGrpSpPr/>
          <p:nvPr/>
        </p:nvGrpSpPr>
        <p:grpSpPr>
          <a:xfrm>
            <a:off x="490537" y="5216208"/>
            <a:ext cx="3211279" cy="665827"/>
            <a:chOff x="5891261" y="3627268"/>
            <a:chExt cx="3211279" cy="665827"/>
          </a:xfrm>
        </p:grpSpPr>
        <p:sp>
          <p:nvSpPr>
            <p:cNvPr id="21" name="Rectangle 20">
              <a:extLst>
                <a:ext uri="{FF2B5EF4-FFF2-40B4-BE49-F238E27FC236}">
                  <a16:creationId xmlns:a16="http://schemas.microsoft.com/office/drawing/2014/main" id="{6808CE42-C2F3-4DFD-8E7B-7F75ED0ED191}"/>
                </a:ext>
              </a:extLst>
            </p:cNvPr>
            <p:cNvSpPr/>
            <p:nvPr/>
          </p:nvSpPr>
          <p:spPr>
            <a:xfrm>
              <a:off x="6294228" y="3627268"/>
              <a:ext cx="2808312" cy="665827"/>
            </a:xfrm>
            <a:prstGeom prst="rect">
              <a:avLst/>
            </a:prstGeom>
            <a:solidFill>
              <a:schemeClr val="bg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cs typeface="Arial" panose="020B0604020202020204" pitchFamily="34" charset="0"/>
                </a:rPr>
                <a:t>Economic Reinvigoration</a:t>
              </a:r>
              <a:endParaRPr lang="en-GB" sz="2000" dirty="0">
                <a:solidFill>
                  <a:schemeClr val="tx1"/>
                </a:solidFill>
                <a:cs typeface="Arial" panose="020B0604020202020204" pitchFamily="34" charset="0"/>
              </a:endParaRPr>
            </a:p>
          </p:txBody>
        </p:sp>
        <p:sp>
          <p:nvSpPr>
            <p:cNvPr id="22" name="Isosceles Triangle 21">
              <a:extLst>
                <a:ext uri="{FF2B5EF4-FFF2-40B4-BE49-F238E27FC236}">
                  <a16:creationId xmlns:a16="http://schemas.microsoft.com/office/drawing/2014/main" id="{35BD31B5-1711-4285-8D57-27E1CAD7C861}"/>
                </a:ext>
              </a:extLst>
            </p:cNvPr>
            <p:cNvSpPr/>
            <p:nvPr/>
          </p:nvSpPr>
          <p:spPr>
            <a:xfrm>
              <a:off x="5891261" y="3627268"/>
              <a:ext cx="805934" cy="665826"/>
            </a:xfrm>
            <a:prstGeom prs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a:solidFill>
                  <a:schemeClr val="tx1"/>
                </a:solidFill>
                <a:cs typeface="Arial" panose="020B0604020202020204" pitchFamily="34" charset="0"/>
              </a:endParaRPr>
            </a:p>
          </p:txBody>
        </p:sp>
      </p:grpSp>
      <p:pic>
        <p:nvPicPr>
          <p:cNvPr id="27" name="Picture Placeholder 8">
            <a:extLst>
              <a:ext uri="{FF2B5EF4-FFF2-40B4-BE49-F238E27FC236}">
                <a16:creationId xmlns:a16="http://schemas.microsoft.com/office/drawing/2014/main" id="{E9F74C75-6872-40C8-8A42-DFFE96E770E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70" r="870"/>
          <a:stretch/>
        </p:blipFill>
        <p:spPr>
          <a:xfrm>
            <a:off x="8285018" y="1136074"/>
            <a:ext cx="3906982" cy="5734376"/>
          </a:xfrm>
        </p:spPr>
      </p:pic>
      <p:sp>
        <p:nvSpPr>
          <p:cNvPr id="28" name="Text Placeholder 7">
            <a:extLst>
              <a:ext uri="{FF2B5EF4-FFF2-40B4-BE49-F238E27FC236}">
                <a16:creationId xmlns:a16="http://schemas.microsoft.com/office/drawing/2014/main" id="{4D6DC5EF-1D7D-4D49-A1AF-CFD43CF2153B}"/>
              </a:ext>
            </a:extLst>
          </p:cNvPr>
          <p:cNvSpPr>
            <a:spLocks noGrp="1"/>
          </p:cNvSpPr>
          <p:nvPr>
            <p:ph type="body" sz="quarter" idx="14"/>
          </p:nvPr>
        </p:nvSpPr>
        <p:spPr>
          <a:xfrm>
            <a:off x="8288337" y="5724521"/>
            <a:ext cx="3413125" cy="460377"/>
          </a:xfrm>
        </p:spPr>
        <p:txBody>
          <a:bodyPr/>
          <a:lstStyle/>
          <a:p>
            <a:r>
              <a:rPr lang="en-GB" sz="1400" dirty="0"/>
              <a:t>ILO EIIP – Debris clearing following the Beirut blast</a:t>
            </a:r>
          </a:p>
        </p:txBody>
      </p:sp>
      <p:pic>
        <p:nvPicPr>
          <p:cNvPr id="29" name="Picture 28">
            <a:extLst>
              <a:ext uri="{FF2B5EF4-FFF2-40B4-BE49-F238E27FC236}">
                <a16:creationId xmlns:a16="http://schemas.microsoft.com/office/drawing/2014/main" id="{FFE8E92C-43D0-4D6C-ACBD-26FEA65AB3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72" name="Content Placeholder 2">
            <a:extLst>
              <a:ext uri="{FF2B5EF4-FFF2-40B4-BE49-F238E27FC236}">
                <a16:creationId xmlns:a16="http://schemas.microsoft.com/office/drawing/2014/main" id="{92450609-47BB-4735-90FD-EC1A15EEF817}"/>
              </a:ext>
            </a:extLst>
          </p:cNvPr>
          <p:cNvSpPr>
            <a:spLocks noGrp="1"/>
          </p:cNvSpPr>
          <p:nvPr>
            <p:ph idx="1"/>
          </p:nvPr>
        </p:nvSpPr>
        <p:spPr>
          <a:xfrm>
            <a:off x="4306961" y="2753041"/>
            <a:ext cx="3757386" cy="2809559"/>
          </a:xfrm>
        </p:spPr>
        <p:txBody>
          <a:bodyPr/>
          <a:lstStyle/>
          <a:p>
            <a:pPr lvl="2">
              <a:lnSpc>
                <a:spcPct val="150000"/>
              </a:lnSpc>
            </a:pPr>
            <a:r>
              <a:rPr lang="en-GB" sz="2000" b="1" dirty="0">
                <a:cs typeface="Arial" panose="020B0604020202020204" pitchFamily="34" charset="0"/>
              </a:rPr>
              <a:t>National Government </a:t>
            </a:r>
            <a:r>
              <a:rPr lang="en-GB" sz="2000" dirty="0">
                <a:cs typeface="Arial" panose="020B0604020202020204" pitchFamily="34" charset="0"/>
              </a:rPr>
              <a:t>to manage sustainability</a:t>
            </a:r>
          </a:p>
          <a:p>
            <a:pPr lvl="2">
              <a:lnSpc>
                <a:spcPct val="150000"/>
              </a:lnSpc>
            </a:pPr>
            <a:r>
              <a:rPr lang="en-GB" sz="2000" b="1" dirty="0">
                <a:cs typeface="Arial" panose="020B0604020202020204" pitchFamily="34" charset="0"/>
              </a:rPr>
              <a:t>Local Governments</a:t>
            </a:r>
            <a:endParaRPr lang="en-GB" sz="2000" b="1" dirty="0"/>
          </a:p>
          <a:p>
            <a:pPr lvl="2">
              <a:lnSpc>
                <a:spcPct val="150000"/>
              </a:lnSpc>
            </a:pPr>
            <a:r>
              <a:rPr lang="en-GB" sz="2000" b="1" dirty="0"/>
              <a:t>Social Development Centres</a:t>
            </a:r>
            <a:endParaRPr lang="en-GB" dirty="0"/>
          </a:p>
          <a:p>
            <a:pPr lvl="2">
              <a:lnSpc>
                <a:spcPct val="150000"/>
              </a:lnSpc>
            </a:pPr>
            <a:r>
              <a:rPr lang="en-GB" sz="2000" b="1" dirty="0">
                <a:cs typeface="Arial" panose="020B0604020202020204" pitchFamily="34" charset="0"/>
              </a:rPr>
              <a:t>Local NGOs</a:t>
            </a:r>
            <a:endParaRPr lang="en-GB" sz="1800" dirty="0">
              <a:cs typeface="Arial" panose="020B0604020202020204" pitchFamily="34" charset="0"/>
            </a:endParaRPr>
          </a:p>
        </p:txBody>
      </p:sp>
      <p:grpSp>
        <p:nvGrpSpPr>
          <p:cNvPr id="23" name="Group 22">
            <a:extLst>
              <a:ext uri="{FF2B5EF4-FFF2-40B4-BE49-F238E27FC236}">
                <a16:creationId xmlns:a16="http://schemas.microsoft.com/office/drawing/2014/main" id="{517F148A-4374-4877-94A6-F277D371359D}"/>
              </a:ext>
            </a:extLst>
          </p:cNvPr>
          <p:cNvGrpSpPr/>
          <p:nvPr/>
        </p:nvGrpSpPr>
        <p:grpSpPr>
          <a:xfrm>
            <a:off x="481648" y="3447195"/>
            <a:ext cx="3211279" cy="665827"/>
            <a:chOff x="1804601" y="2691296"/>
            <a:chExt cx="3211279" cy="665827"/>
          </a:xfrm>
        </p:grpSpPr>
        <p:sp>
          <p:nvSpPr>
            <p:cNvPr id="24" name="Rectangle 23">
              <a:extLst>
                <a:ext uri="{FF2B5EF4-FFF2-40B4-BE49-F238E27FC236}">
                  <a16:creationId xmlns:a16="http://schemas.microsoft.com/office/drawing/2014/main" id="{922D0E7E-2E0A-402D-B7DD-B9E493BD2E2A}"/>
                </a:ext>
              </a:extLst>
            </p:cNvPr>
            <p:cNvSpPr/>
            <p:nvPr/>
          </p:nvSpPr>
          <p:spPr>
            <a:xfrm>
              <a:off x="2207568" y="2691296"/>
              <a:ext cx="2808312" cy="665827"/>
            </a:xfrm>
            <a:prstGeom prst="rect">
              <a:avLst/>
            </a:prstGeom>
            <a:solidFill>
              <a:schemeClr val="bg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tx1"/>
                  </a:solidFill>
                  <a:cs typeface="Arial" panose="020B0604020202020204" pitchFamily="34" charset="0"/>
                </a:rPr>
                <a:t>Effective Inclusion of PWD</a:t>
              </a:r>
              <a:endParaRPr lang="en-GB" sz="2000" dirty="0">
                <a:solidFill>
                  <a:schemeClr val="tx1"/>
                </a:solidFill>
                <a:cs typeface="Arial" panose="020B0604020202020204" pitchFamily="34" charset="0"/>
              </a:endParaRPr>
            </a:p>
          </p:txBody>
        </p:sp>
        <p:sp>
          <p:nvSpPr>
            <p:cNvPr id="25" name="Isosceles Triangle 24">
              <a:extLst>
                <a:ext uri="{FF2B5EF4-FFF2-40B4-BE49-F238E27FC236}">
                  <a16:creationId xmlns:a16="http://schemas.microsoft.com/office/drawing/2014/main" id="{2E4A3894-E337-4BDA-B4B3-C6359BA846F6}"/>
                </a:ext>
              </a:extLst>
            </p:cNvPr>
            <p:cNvSpPr/>
            <p:nvPr/>
          </p:nvSpPr>
          <p:spPr>
            <a:xfrm>
              <a:off x="1804601" y="2691296"/>
              <a:ext cx="805934" cy="665826"/>
            </a:xfrm>
            <a:prstGeom prs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dirty="0">
                <a:cs typeface="Arial" panose="020B0604020202020204" pitchFamily="34" charset="0"/>
              </a:endParaRPr>
            </a:p>
          </p:txBody>
        </p:sp>
      </p:grpSp>
    </p:spTree>
    <p:extLst>
      <p:ext uri="{BB962C8B-B14F-4D97-AF65-F5344CB8AC3E}">
        <p14:creationId xmlns:p14="http://schemas.microsoft.com/office/powerpoint/2010/main" val="1096111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374AF-B9EE-4557-B3C7-4D2FAE871EFF}"/>
              </a:ext>
            </a:extLst>
          </p:cNvPr>
          <p:cNvSpPr>
            <a:spLocks noGrp="1"/>
          </p:cNvSpPr>
          <p:nvPr>
            <p:ph type="title"/>
          </p:nvPr>
        </p:nvSpPr>
        <p:spPr/>
        <p:txBody>
          <a:bodyPr/>
          <a:lstStyle/>
          <a:p>
            <a:r>
              <a:rPr lang="en-US" dirty="0"/>
              <a:t>How is the EIIP experience Useful to Ukraine?</a:t>
            </a:r>
            <a:endParaRPr lang="en-GB" dirty="0"/>
          </a:p>
        </p:txBody>
      </p:sp>
      <p:sp>
        <p:nvSpPr>
          <p:cNvPr id="4" name="Date Placeholder 3">
            <a:extLst>
              <a:ext uri="{FF2B5EF4-FFF2-40B4-BE49-F238E27FC236}">
                <a16:creationId xmlns:a16="http://schemas.microsoft.com/office/drawing/2014/main" id="{6FDF8E50-D8A3-4BBF-BE50-BBF3501B7B0B}"/>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D5CB4935-5FB6-460C-9371-3F9694E2A8DA}"/>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B582D254-325B-46B6-9041-B6EE30396DED}"/>
              </a:ext>
            </a:extLst>
          </p:cNvPr>
          <p:cNvSpPr>
            <a:spLocks noGrp="1"/>
          </p:cNvSpPr>
          <p:nvPr>
            <p:ph type="sldNum" sz="quarter" idx="12"/>
          </p:nvPr>
        </p:nvSpPr>
        <p:spPr/>
        <p:txBody>
          <a:bodyPr/>
          <a:lstStyle/>
          <a:p>
            <a:fld id="{856227C0-AD57-4F9B-BAE3-EEFB0D0EE427}" type="slidenum">
              <a:rPr lang="en-GB" smtClean="0"/>
              <a:t>11</a:t>
            </a:fld>
            <a:endParaRPr lang="en-GB"/>
          </a:p>
        </p:txBody>
      </p:sp>
      <p:graphicFrame>
        <p:nvGraphicFramePr>
          <p:cNvPr id="9" name="Diagram 8">
            <a:extLst>
              <a:ext uri="{FF2B5EF4-FFF2-40B4-BE49-F238E27FC236}">
                <a16:creationId xmlns:a16="http://schemas.microsoft.com/office/drawing/2014/main" id="{23F2193C-2621-4BAA-BDE9-894230B1D25A}"/>
              </a:ext>
            </a:extLst>
          </p:cNvPr>
          <p:cNvGraphicFramePr/>
          <p:nvPr>
            <p:extLst>
              <p:ext uri="{D42A27DB-BD31-4B8C-83A1-F6EECF244321}">
                <p14:modId xmlns:p14="http://schemas.microsoft.com/office/powerpoint/2010/main" val="1341820256"/>
              </p:ext>
            </p:extLst>
          </p:nvPr>
        </p:nvGraphicFramePr>
        <p:xfrm>
          <a:off x="490538" y="2160595"/>
          <a:ext cx="11210924" cy="3703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8607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29B18-7DED-42BC-BD65-655035955C47}"/>
              </a:ext>
            </a:extLst>
          </p:cNvPr>
          <p:cNvSpPr>
            <a:spLocks noGrp="1"/>
          </p:cNvSpPr>
          <p:nvPr>
            <p:ph type="title"/>
          </p:nvPr>
        </p:nvSpPr>
        <p:spPr/>
        <p:txBody>
          <a:bodyPr/>
          <a:lstStyle/>
          <a:p>
            <a:r>
              <a:rPr lang="en-US" dirty="0"/>
              <a:t>Thank You</a:t>
            </a:r>
          </a:p>
        </p:txBody>
      </p:sp>
      <p:sp>
        <p:nvSpPr>
          <p:cNvPr id="4" name="Date Placeholder 3">
            <a:extLst>
              <a:ext uri="{FF2B5EF4-FFF2-40B4-BE49-F238E27FC236}">
                <a16:creationId xmlns:a16="http://schemas.microsoft.com/office/drawing/2014/main" id="{472009AD-56AF-4D32-807A-B7B254D1F6F7}"/>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C35CD0ED-FB95-4BAE-B3EE-C42969CEF50D}"/>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B653E96B-5FF7-42A4-BF29-10FA27F61BCC}"/>
              </a:ext>
            </a:extLst>
          </p:cNvPr>
          <p:cNvSpPr>
            <a:spLocks noGrp="1"/>
          </p:cNvSpPr>
          <p:nvPr>
            <p:ph type="sldNum" sz="quarter" idx="12"/>
          </p:nvPr>
        </p:nvSpPr>
        <p:spPr/>
        <p:txBody>
          <a:bodyPr/>
          <a:lstStyle/>
          <a:p>
            <a:fld id="{856227C0-AD57-4F9B-BAE3-EEFB0D0EE427}" type="slidenum">
              <a:rPr lang="en-GB" smtClean="0"/>
              <a:pPr/>
              <a:t>12</a:t>
            </a:fld>
            <a:endParaRPr lang="en-GB"/>
          </a:p>
        </p:txBody>
      </p:sp>
      <p:sp>
        <p:nvSpPr>
          <p:cNvPr id="8" name="TextBox 7">
            <a:extLst>
              <a:ext uri="{FF2B5EF4-FFF2-40B4-BE49-F238E27FC236}">
                <a16:creationId xmlns:a16="http://schemas.microsoft.com/office/drawing/2014/main" id="{27E0BDC6-51F4-461C-82E1-9A7A6B13B3B8}"/>
              </a:ext>
            </a:extLst>
          </p:cNvPr>
          <p:cNvSpPr txBox="1"/>
          <p:nvPr/>
        </p:nvSpPr>
        <p:spPr>
          <a:xfrm>
            <a:off x="490540" y="3701143"/>
            <a:ext cx="4288289" cy="923330"/>
          </a:xfrm>
          <a:prstGeom prst="rect">
            <a:avLst/>
          </a:prstGeom>
          <a:noFill/>
        </p:spPr>
        <p:txBody>
          <a:bodyPr wrap="square" rtlCol="0">
            <a:spAutoFit/>
          </a:bodyPr>
          <a:lstStyle/>
          <a:p>
            <a:r>
              <a:rPr lang="en-US" dirty="0"/>
              <a:t>For more information, please visit: </a:t>
            </a:r>
            <a:r>
              <a:rPr lang="en-US" dirty="0">
                <a:hlinkClick r:id="rId2"/>
              </a:rPr>
              <a:t>www.EIIPLebanon.com</a:t>
            </a:r>
            <a:endParaRPr lang="en-US" dirty="0"/>
          </a:p>
          <a:p>
            <a:endParaRPr lang="en-GB" dirty="0"/>
          </a:p>
        </p:txBody>
      </p:sp>
    </p:spTree>
    <p:extLst>
      <p:ext uri="{BB962C8B-B14F-4D97-AF65-F5344CB8AC3E}">
        <p14:creationId xmlns:p14="http://schemas.microsoft.com/office/powerpoint/2010/main" val="3969694497"/>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c78b66e-d385-4427-a872-98315d1cd071">
      <Terms xmlns="http://schemas.microsoft.com/office/infopath/2007/PartnerControls"/>
    </lcf76f155ced4ddcb4097134ff3c332f>
    <TaxCatchAll xmlns="3202920d-3ca7-4b50-81e2-593a5f0de02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C7DAA8D6C8B140A5F0E41F9D4E4A84" ma:contentTypeVersion="12" ma:contentTypeDescription="Create a new document." ma:contentTypeScope="" ma:versionID="48d0528b95111e39667300d25be75a9a">
  <xsd:schema xmlns:xsd="http://www.w3.org/2001/XMLSchema" xmlns:xs="http://www.w3.org/2001/XMLSchema" xmlns:p="http://schemas.microsoft.com/office/2006/metadata/properties" xmlns:ns2="8c78b66e-d385-4427-a872-98315d1cd071" xmlns:ns3="3202920d-3ca7-4b50-81e2-593a5f0de02a" targetNamespace="http://schemas.microsoft.com/office/2006/metadata/properties" ma:root="true" ma:fieldsID="6307e6069d2fea6b8252be689b8d663b" ns2:_="" ns3:_="">
    <xsd:import namespace="8c78b66e-d385-4427-a872-98315d1cd071"/>
    <xsd:import namespace="3202920d-3ca7-4b50-81e2-593a5f0de0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8b66e-d385-4427-a872-98315d1cd0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53f610b-9ee9-4302-9a9e-eaae0f0c7bdb"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02920d-3ca7-4b50-81e2-593a5f0de02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035f5ad-1300-4450-9f99-49a76685a5fd}" ma:internalName="TaxCatchAll" ma:showField="CatchAllData" ma:web="3202920d-3ca7-4b50-81e2-593a5f0de0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DBAB51-F726-440F-9B5F-02A8B6AE54E8}">
  <ds:schemaRefs>
    <ds:schemaRef ds:uri="http://schemas.microsoft.com/office/2006/metadata/properties"/>
    <ds:schemaRef ds:uri="http://schemas.microsoft.com/office/infopath/2007/PartnerControls"/>
    <ds:schemaRef ds:uri="8c78b66e-d385-4427-a872-98315d1cd071"/>
    <ds:schemaRef ds:uri="3202920d-3ca7-4b50-81e2-593a5f0de02a"/>
  </ds:schemaRefs>
</ds:datastoreItem>
</file>

<file path=customXml/itemProps2.xml><?xml version="1.0" encoding="utf-8"?>
<ds:datastoreItem xmlns:ds="http://schemas.openxmlformats.org/officeDocument/2006/customXml" ds:itemID="{86054E38-E501-40BC-A40F-142BC91259E2}">
  <ds:schemaRefs>
    <ds:schemaRef ds:uri="http://schemas.microsoft.com/sharepoint/v3/contenttype/forms"/>
  </ds:schemaRefs>
</ds:datastoreItem>
</file>

<file path=customXml/itemProps3.xml><?xml version="1.0" encoding="utf-8"?>
<ds:datastoreItem xmlns:ds="http://schemas.openxmlformats.org/officeDocument/2006/customXml" ds:itemID="{0542C474-0F1F-4209-9BCE-564B1CC223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78b66e-d385-4427-a872-98315d1cd071"/>
    <ds:schemaRef ds:uri="3202920d-3ca7-4b50-81e2-593a5f0de0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059aa38-f392-4105-be92-628035578272}" enabled="1" method="Standard" siteId="{1588262d-23fb-43b4-bd6e-bce49c8e6186}" removed="0"/>
</clbl:labelList>
</file>

<file path=docProps/app.xml><?xml version="1.0" encoding="utf-8"?>
<Properties xmlns="http://schemas.openxmlformats.org/officeDocument/2006/extended-properties" xmlns:vt="http://schemas.openxmlformats.org/officeDocument/2006/docPropsVTypes">
  <Template>English+PowerPoint+Presentation</Template>
  <TotalTime>0</TotalTime>
  <Words>2102</Words>
  <Application>Microsoft Office PowerPoint</Application>
  <PresentationFormat>Widescreen</PresentationFormat>
  <Paragraphs>253</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ILO 2020</vt:lpstr>
      <vt:lpstr>Employment Intensive Infrastructure Program in Lebanon (EIIP) - Overview    18 March 2022</vt:lpstr>
      <vt:lpstr>National Challenges</vt:lpstr>
      <vt:lpstr>Challenges Affecting the Program</vt:lpstr>
      <vt:lpstr>Program Description</vt:lpstr>
      <vt:lpstr>Current Pillars of the program activity</vt:lpstr>
      <vt:lpstr>EIIP Stakeholders</vt:lpstr>
      <vt:lpstr>Good Practices and Innovative Approach </vt:lpstr>
      <vt:lpstr>Local Resource Based Technology </vt:lpstr>
      <vt:lpstr>PowerPoint Presentation</vt:lpstr>
      <vt:lpstr>Areas of Cooperation &amp; Improvement</vt:lpstr>
      <vt:lpstr>How is the EIIP experience Useful to Ukraine?</vt:lpstr>
      <vt:lpstr>Thank You</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Stenstrom, Tomas</dc:creator>
  <cp:lastModifiedBy>Abou Jaoudeh, Rita</cp:lastModifiedBy>
  <cp:revision>299</cp:revision>
  <cp:lastPrinted>2020-02-25T07:34:47Z</cp:lastPrinted>
  <dcterms:created xsi:type="dcterms:W3CDTF">2020-02-11T21:52:12Z</dcterms:created>
  <dcterms:modified xsi:type="dcterms:W3CDTF">2026-09-01T15:09:05Z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0x01010081C7DAA8D6C8B140A5F0E41F9D4E4A84</vt:lpwstr>
  </property>
</Properties>
</file>