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96" r:id="rId5"/>
    <p:sldId id="281" r:id="rId6"/>
    <p:sldId id="276" r:id="rId7"/>
    <p:sldId id="298" r:id="rId8"/>
    <p:sldId id="301" r:id="rId9"/>
    <p:sldId id="295" r:id="rId10"/>
    <p:sldId id="280" r:id="rId11"/>
    <p:sldId id="302" r:id="rId12"/>
    <p:sldId id="299" r:id="rId13"/>
    <p:sldId id="303" r:id="rId14"/>
    <p:sldId id="297" r:id="rId15"/>
    <p:sldId id="306" r:id="rId16"/>
    <p:sldId id="307" r:id="rId17"/>
    <p:sldId id="308" r:id="rId18"/>
    <p:sldId id="435" r:id="rId19"/>
    <p:sldId id="309" r:id="rId20"/>
    <p:sldId id="305" r:id="rId21"/>
    <p:sldId id="275" r:id="rId2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A0"/>
    <a:srgbClr val="001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37"/>
    <p:restoredTop sz="86418"/>
  </p:normalViewPr>
  <p:slideViewPr>
    <p:cSldViewPr snapToGrid="0" snapToObjects="1">
      <p:cViewPr varScale="1">
        <p:scale>
          <a:sx n="68" d="100"/>
          <a:sy n="68" d="100"/>
        </p:scale>
        <p:origin x="812" y="56"/>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0B74DB-BB14-0549-932A-8E295EC00509}" type="datetimeFigureOut">
              <a:rPr lang="en-US" smtClean="0"/>
              <a:t>9/1/2026</a:t>
            </a:fld>
            <a:endParaRPr lang="en-US"/>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523CC8-AFAD-CE4D-A9C6-54616C9F9D5A}" type="slidenum">
              <a:rPr lang="en-US" smtClean="0"/>
              <a:t>‹#›</a:t>
            </a:fld>
            <a:endParaRPr lang="en-US"/>
          </a:p>
        </p:txBody>
      </p:sp>
    </p:spTree>
    <p:extLst>
      <p:ext uri="{BB962C8B-B14F-4D97-AF65-F5344CB8AC3E}">
        <p14:creationId xmlns:p14="http://schemas.microsoft.com/office/powerpoint/2010/main" val="3354202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id="{D60755E3-E38A-7746-B350-B2B27EB51D8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3066" y="5662253"/>
            <a:ext cx="2165867" cy="1080000"/>
          </a:xfrm>
          <a:prstGeom prst="rect">
            <a:avLst/>
          </a:prstGeom>
        </p:spPr>
      </p:pic>
      <p:sp>
        <p:nvSpPr>
          <p:cNvPr id="13" name="Titre 1">
            <a:extLst>
              <a:ext uri="{FF2B5EF4-FFF2-40B4-BE49-F238E27FC236}">
                <a16:creationId xmlns:a16="http://schemas.microsoft.com/office/drawing/2014/main" id="{482996B8-7758-924F-95A7-EA63DDAB75B5}"/>
              </a:ext>
            </a:extLst>
          </p:cNvPr>
          <p:cNvSpPr>
            <a:spLocks noGrp="1"/>
          </p:cNvSpPr>
          <p:nvPr>
            <p:ph type="title" hasCustomPrompt="1"/>
          </p:nvPr>
        </p:nvSpPr>
        <p:spPr>
          <a:xfrm>
            <a:off x="1111146" y="1031563"/>
            <a:ext cx="9969708" cy="1325563"/>
          </a:xfrm>
          <a:prstGeom prst="rect">
            <a:avLst/>
          </a:prstGeom>
        </p:spPr>
        <p:txBody>
          <a:bodyPr>
            <a:normAutofit/>
          </a:bodyPr>
          <a:lstStyle>
            <a:lvl1pPr algn="ctr">
              <a:defRPr sz="6000">
                <a:solidFill>
                  <a:schemeClr val="bg1"/>
                </a:solidFill>
                <a:latin typeface="+mj-lt"/>
              </a:defRPr>
            </a:lvl1pPr>
          </a:lstStyle>
          <a:p>
            <a:r>
              <a:rPr lang="fr-FR" dirty="0"/>
              <a:t>TITLE</a:t>
            </a:r>
          </a:p>
        </p:txBody>
      </p:sp>
      <p:sp>
        <p:nvSpPr>
          <p:cNvPr id="14" name="Espace réservé du texte 2">
            <a:extLst>
              <a:ext uri="{FF2B5EF4-FFF2-40B4-BE49-F238E27FC236}">
                <a16:creationId xmlns:a16="http://schemas.microsoft.com/office/drawing/2014/main" id="{9FD3C252-914E-9945-8B43-6C3ECB129EBD}"/>
              </a:ext>
            </a:extLst>
          </p:cNvPr>
          <p:cNvSpPr>
            <a:spLocks noGrp="1"/>
          </p:cNvSpPr>
          <p:nvPr>
            <p:ph type="body" idx="1" hasCustomPrompt="1"/>
          </p:nvPr>
        </p:nvSpPr>
        <p:spPr>
          <a:xfrm>
            <a:off x="1111146" y="2357126"/>
            <a:ext cx="9969708" cy="1500187"/>
          </a:xfrm>
          <a:prstGeom prst="rect">
            <a:avLst/>
          </a:prstGeom>
        </p:spPr>
        <p:txBody>
          <a:bodyPr>
            <a:normAutofit/>
          </a:bodyPr>
          <a:lstStyle>
            <a:lvl1pPr marL="0" indent="0" algn="ctr">
              <a:buNone/>
              <a:defRPr sz="2400" i="1">
                <a:solidFill>
                  <a:schemeClr val="bg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 </a:t>
            </a:r>
          </a:p>
        </p:txBody>
      </p:sp>
    </p:spTree>
    <p:extLst>
      <p:ext uri="{BB962C8B-B14F-4D97-AF65-F5344CB8AC3E}">
        <p14:creationId xmlns:p14="http://schemas.microsoft.com/office/powerpoint/2010/main" val="186641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7DAAE9EE-5CC9-1E49-8C69-38DC128B5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88984" y="6294329"/>
            <a:ext cx="1814032" cy="412809"/>
          </a:xfrm>
          <a:prstGeom prst="rect">
            <a:avLst/>
          </a:prstGeom>
        </p:spPr>
      </p:pic>
      <p:sp>
        <p:nvSpPr>
          <p:cNvPr id="5" name="Espace réservé du contenu 3">
            <a:extLst>
              <a:ext uri="{FF2B5EF4-FFF2-40B4-BE49-F238E27FC236}">
                <a16:creationId xmlns:a16="http://schemas.microsoft.com/office/drawing/2014/main" id="{F71DDF9B-7F04-BD4A-B0B7-0ED76E378ADB}"/>
              </a:ext>
            </a:extLst>
          </p:cNvPr>
          <p:cNvSpPr>
            <a:spLocks noGrp="1"/>
          </p:cNvSpPr>
          <p:nvPr>
            <p:ph sz="half" idx="2"/>
          </p:nvPr>
        </p:nvSpPr>
        <p:spPr>
          <a:xfrm>
            <a:off x="839788" y="2291938"/>
            <a:ext cx="5157787"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6" name="Espace réservé du contenu 5">
            <a:extLst>
              <a:ext uri="{FF2B5EF4-FFF2-40B4-BE49-F238E27FC236}">
                <a16:creationId xmlns:a16="http://schemas.microsoft.com/office/drawing/2014/main" id="{EBE99B60-6C3E-9D4A-A88B-B459B2ED81D2}"/>
              </a:ext>
            </a:extLst>
          </p:cNvPr>
          <p:cNvSpPr>
            <a:spLocks noGrp="1"/>
          </p:cNvSpPr>
          <p:nvPr>
            <p:ph sz="quarter" idx="4"/>
          </p:nvPr>
        </p:nvSpPr>
        <p:spPr>
          <a:xfrm>
            <a:off x="6172200" y="2291938"/>
            <a:ext cx="5183188" cy="3897725"/>
          </a:xfrm>
          <a:prstGeom prst="rect">
            <a:avLst/>
          </a:prstGeom>
        </p:spPr>
        <p:txBody>
          <a:bodyPr/>
          <a:lstStyle>
            <a:lvl1pPr>
              <a:defRPr>
                <a:solidFill>
                  <a:schemeClr val="bg1"/>
                </a:solidFill>
                <a:latin typeface="+mn-lt"/>
              </a:defRPr>
            </a:lvl1pPr>
            <a:lvl2pPr>
              <a:defRPr>
                <a:solidFill>
                  <a:schemeClr val="bg1"/>
                </a:solidFill>
                <a:latin typeface="+mn-lt"/>
              </a:defRPr>
            </a:lvl2pPr>
            <a:lvl3pPr>
              <a:defRPr>
                <a:solidFill>
                  <a:schemeClr val="bg1"/>
                </a:solidFill>
                <a:latin typeface="+mn-lt"/>
              </a:defRPr>
            </a:lvl3pPr>
            <a:lvl4pPr>
              <a:defRPr>
                <a:solidFill>
                  <a:schemeClr val="bg1"/>
                </a:solidFill>
                <a:latin typeface="+mn-lt"/>
              </a:defRPr>
            </a:lvl4pPr>
            <a:lvl5pPr>
              <a:defRPr>
                <a:solidFill>
                  <a:schemeClr val="bg1"/>
                </a:solidFill>
                <a:latin typeface="+mn-lt"/>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Titre 1">
            <a:extLst>
              <a:ext uri="{FF2B5EF4-FFF2-40B4-BE49-F238E27FC236}">
                <a16:creationId xmlns:a16="http://schemas.microsoft.com/office/drawing/2014/main" id="{EE0A582B-5D35-2D4E-913F-8ADA140BB06D}"/>
              </a:ext>
            </a:extLst>
          </p:cNvPr>
          <p:cNvSpPr>
            <a:spLocks noGrp="1"/>
          </p:cNvSpPr>
          <p:nvPr>
            <p:ph type="title" hasCustomPrompt="1"/>
          </p:nvPr>
        </p:nvSpPr>
        <p:spPr>
          <a:xfrm>
            <a:off x="838200" y="365125"/>
            <a:ext cx="10515600" cy="1325563"/>
          </a:xfrm>
          <a:prstGeom prst="rect">
            <a:avLst/>
          </a:prstGeom>
        </p:spPr>
        <p:txBody>
          <a:bodyPr/>
          <a:lstStyle>
            <a:lvl1pPr>
              <a:defRPr>
                <a:solidFill>
                  <a:schemeClr val="bg1"/>
                </a:solidFill>
              </a:defRPr>
            </a:lvl1pPr>
          </a:lstStyle>
          <a:p>
            <a:r>
              <a:rPr lang="fr-FR" dirty="0"/>
              <a:t>MODIFIEZ LE STYLE DU TITRE</a:t>
            </a:r>
          </a:p>
        </p:txBody>
      </p:sp>
    </p:spTree>
    <p:extLst>
      <p:ext uri="{BB962C8B-B14F-4D97-AF65-F5344CB8AC3E}">
        <p14:creationId xmlns:p14="http://schemas.microsoft.com/office/powerpoint/2010/main" val="1178828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TITL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52C1BB9-6455-E145-91B9-D4B2B698F54F}"/>
              </a:ext>
            </a:extLst>
          </p:cNvPr>
          <p:cNvSpPr>
            <a:spLocks noGrp="1"/>
          </p:cNvSpPr>
          <p:nvPr>
            <p:ph type="title" hasCustomPrompt="1"/>
          </p:nvPr>
        </p:nvSpPr>
        <p:spPr>
          <a:xfrm>
            <a:off x="831850" y="1709738"/>
            <a:ext cx="10515600" cy="2852737"/>
          </a:xfrm>
          <a:prstGeom prst="rect">
            <a:avLst/>
          </a:prstGeom>
        </p:spPr>
        <p:txBody>
          <a:bodyPr anchor="b">
            <a:normAutofit/>
          </a:bodyPr>
          <a:lstStyle>
            <a:lvl1pPr>
              <a:defRPr sz="4800">
                <a:solidFill>
                  <a:srgbClr val="0033A0"/>
                </a:solidFill>
              </a:defRPr>
            </a:lvl1pPr>
          </a:lstStyle>
          <a:p>
            <a:r>
              <a:rPr lang="fr-FR" dirty="0"/>
              <a:t>MODIFIEZ LE STYLE DU TITRE</a:t>
            </a:r>
          </a:p>
        </p:txBody>
      </p:sp>
      <p:sp>
        <p:nvSpPr>
          <p:cNvPr id="3" name="Espace réservé du texte 2">
            <a:extLst>
              <a:ext uri="{FF2B5EF4-FFF2-40B4-BE49-F238E27FC236}">
                <a16:creationId xmlns:a16="http://schemas.microsoft.com/office/drawing/2014/main" id="{3F2C7FD4-33D8-3648-BA68-32730B136248}"/>
              </a:ext>
            </a:extLst>
          </p:cNvPr>
          <p:cNvSpPr>
            <a:spLocks noGrp="1"/>
          </p:cNvSpPr>
          <p:nvPr>
            <p:ph type="body" idx="1"/>
          </p:nvPr>
        </p:nvSpPr>
        <p:spPr>
          <a:xfrm>
            <a:off x="831850" y="4589463"/>
            <a:ext cx="10515600" cy="1500187"/>
          </a:xfrm>
          <a:prstGeom prst="rect">
            <a:avLst/>
          </a:prstGeom>
        </p:spPr>
        <p:txBody>
          <a:bodyPr>
            <a:normAutofit/>
          </a:bodyPr>
          <a:lstStyle>
            <a:lvl1pPr marL="0" indent="0">
              <a:buNone/>
              <a:defRPr sz="2400" i="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dirty="0"/>
              <a:t>Modifier les styles du texte du masque</a:t>
            </a:r>
          </a:p>
        </p:txBody>
      </p:sp>
      <p:pic>
        <p:nvPicPr>
          <p:cNvPr id="7" name="Image 6">
            <a:extLst>
              <a:ext uri="{FF2B5EF4-FFF2-40B4-BE49-F238E27FC236}">
                <a16:creationId xmlns:a16="http://schemas.microsoft.com/office/drawing/2014/main" id="{17137189-CEDA-0547-8741-371F77C229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Tree>
    <p:extLst>
      <p:ext uri="{BB962C8B-B14F-4D97-AF65-F5344CB8AC3E}">
        <p14:creationId xmlns:p14="http://schemas.microsoft.com/office/powerpoint/2010/main" val="1727189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COLOMNS BULLET POINT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2C321-3E99-214E-B3C1-D7EA7969B134}"/>
              </a:ext>
            </a:extLst>
          </p:cNvPr>
          <p:cNvSpPr>
            <a:spLocks noGrp="1"/>
          </p:cNvSpPr>
          <p:nvPr>
            <p:ph type="title" hasCustomPrompt="1"/>
          </p:nvPr>
        </p:nvSpPr>
        <p:spPr>
          <a:xfrm>
            <a:off x="839788" y="365125"/>
            <a:ext cx="10515600" cy="1325563"/>
          </a:xfrm>
          <a:prstGeom prst="rect">
            <a:avLst/>
          </a:prstGeom>
        </p:spPr>
        <p:txBody>
          <a:bodyPr/>
          <a:lstStyle/>
          <a:p>
            <a:r>
              <a:rPr lang="fr-FR" dirty="0"/>
              <a:t>MODIFIEZ LE STYLE DU TITRE</a:t>
            </a:r>
          </a:p>
        </p:txBody>
      </p:sp>
      <p:sp>
        <p:nvSpPr>
          <p:cNvPr id="3" name="Espace réservé du texte 2">
            <a:extLst>
              <a:ext uri="{FF2B5EF4-FFF2-40B4-BE49-F238E27FC236}">
                <a16:creationId xmlns:a16="http://schemas.microsoft.com/office/drawing/2014/main" id="{30AFD6D3-5F3F-0C4B-BB45-EA233823B7BD}"/>
              </a:ext>
            </a:extLst>
          </p:cNvPr>
          <p:cNvSpPr>
            <a:spLocks noGrp="1"/>
          </p:cNvSpPr>
          <p:nvPr>
            <p:ph type="body" idx="1" hasCustomPrompt="1"/>
          </p:nvPr>
        </p:nvSpPr>
        <p:spPr>
          <a:xfrm>
            <a:off x="839788" y="1802747"/>
            <a:ext cx="4858485" cy="823912"/>
          </a:xfrm>
          <a:prstGeom prst="rect">
            <a:avLst/>
          </a:prstGeom>
        </p:spPr>
        <p:txBody>
          <a:bodyPr anchor="b"/>
          <a:lstStyle>
            <a:lvl1pPr marL="0" indent="0">
              <a:buNone/>
              <a:defRPr sz="2400" b="0">
                <a:solidFill>
                  <a:srgbClr val="0033A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pic>
        <p:nvPicPr>
          <p:cNvPr id="10" name="Image 9">
            <a:extLst>
              <a:ext uri="{FF2B5EF4-FFF2-40B4-BE49-F238E27FC236}">
                <a16:creationId xmlns:a16="http://schemas.microsoft.com/office/drawing/2014/main" id="{A446C5D8-65A7-074E-97F5-7C728DA96C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8" name="Espace réservé du contenu 2">
            <a:extLst>
              <a:ext uri="{FF2B5EF4-FFF2-40B4-BE49-F238E27FC236}">
                <a16:creationId xmlns:a16="http://schemas.microsoft.com/office/drawing/2014/main" id="{8673CAF2-56B5-5E40-9BAF-D3D120DCCCC2}"/>
              </a:ext>
            </a:extLst>
          </p:cNvPr>
          <p:cNvSpPr>
            <a:spLocks noGrp="1"/>
          </p:cNvSpPr>
          <p:nvPr>
            <p:ph sz="half" idx="10"/>
          </p:nvPr>
        </p:nvSpPr>
        <p:spPr>
          <a:xfrm>
            <a:off x="838200" y="2738717"/>
            <a:ext cx="4860073" cy="3438245"/>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Espace réservé du texte 2">
            <a:extLst>
              <a:ext uri="{FF2B5EF4-FFF2-40B4-BE49-F238E27FC236}">
                <a16:creationId xmlns:a16="http://schemas.microsoft.com/office/drawing/2014/main" id="{B189EC70-CD90-A243-9D22-146F01B2DEA4}"/>
              </a:ext>
            </a:extLst>
          </p:cNvPr>
          <p:cNvSpPr>
            <a:spLocks noGrp="1"/>
          </p:cNvSpPr>
          <p:nvPr>
            <p:ph type="body" idx="11" hasCustomPrompt="1"/>
          </p:nvPr>
        </p:nvSpPr>
        <p:spPr>
          <a:xfrm>
            <a:off x="6493456" y="1802747"/>
            <a:ext cx="4858485" cy="823912"/>
          </a:xfrm>
          <a:prstGeom prst="rect">
            <a:avLst/>
          </a:prstGeom>
        </p:spPr>
        <p:txBody>
          <a:bodyPr anchor="b"/>
          <a:lstStyle>
            <a:lvl1pPr marL="0" indent="0">
              <a:buNone/>
              <a:defRPr sz="2400" b="0">
                <a:solidFill>
                  <a:srgbClr val="0033A0"/>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dirty="0"/>
              <a:t>MODIFIER LES STYLES DU TEXTE DU MASQUE</a:t>
            </a:r>
          </a:p>
        </p:txBody>
      </p:sp>
      <p:sp>
        <p:nvSpPr>
          <p:cNvPr id="11" name="Espace réservé du contenu 2">
            <a:extLst>
              <a:ext uri="{FF2B5EF4-FFF2-40B4-BE49-F238E27FC236}">
                <a16:creationId xmlns:a16="http://schemas.microsoft.com/office/drawing/2014/main" id="{D4949B8A-D5C6-534C-9C33-C53B816160D0}"/>
              </a:ext>
            </a:extLst>
          </p:cNvPr>
          <p:cNvSpPr>
            <a:spLocks noGrp="1"/>
          </p:cNvSpPr>
          <p:nvPr>
            <p:ph sz="half" idx="12"/>
          </p:nvPr>
        </p:nvSpPr>
        <p:spPr>
          <a:xfrm>
            <a:off x="6491868" y="2738717"/>
            <a:ext cx="4860073" cy="3438245"/>
          </a:xfrm>
          <a:prstGeom prst="rect">
            <a:avLst/>
          </a:prstGeom>
        </p:spPr>
        <p:txBody>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4271292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OMNS TEXT/IMAGE/INFOGRAPHIC">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42C321-3E99-214E-B3C1-D7EA7969B134}"/>
              </a:ext>
            </a:extLst>
          </p:cNvPr>
          <p:cNvSpPr>
            <a:spLocks noGrp="1"/>
          </p:cNvSpPr>
          <p:nvPr>
            <p:ph type="title" hasCustomPrompt="1"/>
          </p:nvPr>
        </p:nvSpPr>
        <p:spPr>
          <a:xfrm>
            <a:off x="839788" y="365125"/>
            <a:ext cx="10515600" cy="1325563"/>
          </a:xfrm>
          <a:prstGeom prst="rect">
            <a:avLst/>
          </a:prstGeom>
        </p:spPr>
        <p:txBody>
          <a:bodyPr/>
          <a:lstStyle/>
          <a:p>
            <a:r>
              <a:rPr lang="fr-FR" dirty="0"/>
              <a:t>MODIFIEZ LE STYLE DU TITRE</a:t>
            </a:r>
          </a:p>
        </p:txBody>
      </p:sp>
      <p:sp>
        <p:nvSpPr>
          <p:cNvPr id="4" name="Espace réservé du contenu 3">
            <a:extLst>
              <a:ext uri="{FF2B5EF4-FFF2-40B4-BE49-F238E27FC236}">
                <a16:creationId xmlns:a16="http://schemas.microsoft.com/office/drawing/2014/main" id="{068BB469-0977-304C-A18C-69987FEC1167}"/>
              </a:ext>
            </a:extLst>
          </p:cNvPr>
          <p:cNvSpPr>
            <a:spLocks noGrp="1"/>
          </p:cNvSpPr>
          <p:nvPr>
            <p:ph sz="half" idx="2" hasCustomPrompt="1"/>
          </p:nvPr>
        </p:nvSpPr>
        <p:spPr>
          <a:xfrm>
            <a:off x="839788"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0" name="Image 9">
            <a:extLst>
              <a:ext uri="{FF2B5EF4-FFF2-40B4-BE49-F238E27FC236}">
                <a16:creationId xmlns:a16="http://schemas.microsoft.com/office/drawing/2014/main" id="{A446C5D8-65A7-074E-97F5-7C728DA96C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8" name="Espace réservé du contenu 3">
            <a:extLst>
              <a:ext uri="{FF2B5EF4-FFF2-40B4-BE49-F238E27FC236}">
                <a16:creationId xmlns:a16="http://schemas.microsoft.com/office/drawing/2014/main" id="{6A7DB012-93D5-4848-B1BB-0AB59EFAE121}"/>
              </a:ext>
            </a:extLst>
          </p:cNvPr>
          <p:cNvSpPr>
            <a:spLocks noGrp="1"/>
          </p:cNvSpPr>
          <p:nvPr>
            <p:ph sz="half" idx="10" hasCustomPrompt="1"/>
          </p:nvPr>
        </p:nvSpPr>
        <p:spPr>
          <a:xfrm>
            <a:off x="6195559" y="1795354"/>
            <a:ext cx="5157787" cy="4394309"/>
          </a:xfrm>
          <a:prstGeom prst="rect">
            <a:avLst/>
          </a:prstGeom>
        </p:spPr>
        <p:txBody>
          <a:bodyPr/>
          <a:lstStyle>
            <a:lvl1pPr marL="0" indent="0" defTabSz="554400">
              <a:spcBef>
                <a:spcPts val="600"/>
              </a:spcBef>
              <a:spcAft>
                <a:spcPts val="1200"/>
              </a:spcAft>
              <a:buNone/>
              <a:defRPr b="0"/>
            </a:lvl1pPr>
            <a:lvl2pPr marL="0" indent="0" algn="just" defTabSz="554400">
              <a:spcBef>
                <a:spcPts val="600"/>
              </a:spcBef>
              <a:buNone/>
              <a:defRPr>
                <a:solidFill>
                  <a:srgbClr val="0033A0"/>
                </a:solidFill>
                <a:latin typeface="+mn-lt"/>
              </a:defRPr>
            </a:lvl2pPr>
            <a:lvl3pPr marL="0" indent="0" algn="just" defTabSz="554400">
              <a:spcBef>
                <a:spcPts val="600"/>
              </a:spcBef>
              <a:buNone/>
              <a:defRPr/>
            </a:lvl3pPr>
            <a:lvl4pPr marL="0" indent="0" algn="just" defTabSz="554400">
              <a:spcBef>
                <a:spcPts val="600"/>
              </a:spcBef>
              <a:buNone/>
              <a:defRPr/>
            </a:lvl4pPr>
            <a:lvl5pPr marL="0" indent="0" algn="just" defTabSz="554400">
              <a:spcBef>
                <a:spcPts val="600"/>
              </a:spcBef>
              <a:buNone/>
              <a:defRPr/>
            </a:lvl5pPr>
          </a:lstStyle>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925615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COLOMNS TEXT/IMAGE/INFOGRAPHIC ALT">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068BB469-0977-304C-A18C-69987FEC1167}"/>
              </a:ext>
            </a:extLst>
          </p:cNvPr>
          <p:cNvSpPr>
            <a:spLocks noGrp="1"/>
          </p:cNvSpPr>
          <p:nvPr>
            <p:ph sz="half" idx="2" hasCustomPrompt="1"/>
          </p:nvPr>
        </p:nvSpPr>
        <p:spPr>
          <a:xfrm>
            <a:off x="839788" y="365126"/>
            <a:ext cx="5157787" cy="5824538"/>
          </a:xfrm>
          <a:prstGeom prst="rect">
            <a:avLst/>
          </a:prstGeom>
        </p:spPr>
        <p:txBody>
          <a:bodyPr/>
          <a:lstStyle>
            <a:lvl1pPr marL="0" indent="0" defTabSz="554400">
              <a:spcBef>
                <a:spcPts val="600"/>
              </a:spcBef>
              <a:spcAft>
                <a:spcPts val="1200"/>
              </a:spcAft>
              <a:buNone/>
              <a:defRPr b="0">
                <a:solidFill>
                  <a:srgbClr val="0033A0"/>
                </a:solidFill>
                <a:latin typeface="+mn-lt"/>
              </a:defRPr>
            </a:lvl1pPr>
            <a:lvl2pPr marL="0" indent="0" defTabSz="554400">
              <a:spcBef>
                <a:spcPts val="600"/>
              </a:spcBef>
              <a:buNone/>
              <a:defRPr/>
            </a:lvl2pPr>
            <a:lvl3pPr marL="0" indent="0" defTabSz="554400">
              <a:spcBef>
                <a:spcPts val="600"/>
              </a:spcBef>
              <a:buNone/>
              <a:defRPr/>
            </a:lvl3pPr>
            <a:lvl4pPr marL="0" indent="0" defTabSz="554400">
              <a:spcBef>
                <a:spcPts val="600"/>
              </a:spcBef>
              <a:buNone/>
              <a:defRPr/>
            </a:lvl4pPr>
            <a:lvl5pPr marL="0" indent="0" defTabSz="554400">
              <a:spcBef>
                <a:spcPts val="600"/>
              </a:spcBef>
              <a:buNone/>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pic>
        <p:nvPicPr>
          <p:cNvPr id="10" name="Image 9">
            <a:extLst>
              <a:ext uri="{FF2B5EF4-FFF2-40B4-BE49-F238E27FC236}">
                <a16:creationId xmlns:a16="http://schemas.microsoft.com/office/drawing/2014/main" id="{A446C5D8-65A7-074E-97F5-7C728DA96C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8" name="Espace réservé du contenu 3">
            <a:extLst>
              <a:ext uri="{FF2B5EF4-FFF2-40B4-BE49-F238E27FC236}">
                <a16:creationId xmlns:a16="http://schemas.microsoft.com/office/drawing/2014/main" id="{6A7DB012-93D5-4848-B1BB-0AB59EFAE121}"/>
              </a:ext>
            </a:extLst>
          </p:cNvPr>
          <p:cNvSpPr>
            <a:spLocks noGrp="1"/>
          </p:cNvSpPr>
          <p:nvPr>
            <p:ph sz="half" idx="10" hasCustomPrompt="1"/>
          </p:nvPr>
        </p:nvSpPr>
        <p:spPr>
          <a:xfrm>
            <a:off x="6195559" y="365126"/>
            <a:ext cx="5157787" cy="5824537"/>
          </a:xfrm>
          <a:prstGeom prst="rect">
            <a:avLst/>
          </a:prstGeom>
        </p:spPr>
        <p:txBody>
          <a:bodyPr/>
          <a:lstStyle>
            <a:lvl1pPr marL="0" indent="0" defTabSz="554400">
              <a:spcBef>
                <a:spcPts val="600"/>
              </a:spcBef>
              <a:spcAft>
                <a:spcPts val="1200"/>
              </a:spcAft>
              <a:buNone/>
              <a:defRPr b="0">
                <a:solidFill>
                  <a:srgbClr val="0033A0"/>
                </a:solidFill>
                <a:latin typeface="+mn-lt"/>
              </a:defRPr>
            </a:lvl1pPr>
            <a:lvl2pPr marL="0" indent="0" defTabSz="554400">
              <a:spcBef>
                <a:spcPts val="600"/>
              </a:spcBef>
              <a:buNone/>
              <a:defRPr/>
            </a:lvl2pPr>
            <a:lvl3pPr marL="0" indent="0" defTabSz="554400">
              <a:spcBef>
                <a:spcPts val="600"/>
              </a:spcBef>
              <a:buNone/>
              <a:defRPr/>
            </a:lvl3pPr>
            <a:lvl4pPr marL="0" indent="0" defTabSz="554400">
              <a:spcBef>
                <a:spcPts val="600"/>
              </a:spcBef>
              <a:buNone/>
              <a:defRPr/>
            </a:lvl4pPr>
            <a:lvl5pPr marL="0" indent="0" defTabSz="554400">
              <a:spcBef>
                <a:spcPts val="600"/>
              </a:spcBef>
              <a:buNone/>
              <a:defRPr/>
            </a:lvl5p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3115129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INFOGRAPHIC/IMAG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7331CBA-B20B-3B44-92AD-C4C1538BE600}"/>
              </a:ext>
            </a:extLst>
          </p:cNvPr>
          <p:cNvSpPr>
            <a:spLocks noGrp="1"/>
          </p:cNvSpPr>
          <p:nvPr>
            <p:ph type="title" hasCustomPrompt="1"/>
          </p:nvPr>
        </p:nvSpPr>
        <p:spPr>
          <a:xfrm>
            <a:off x="838200" y="365126"/>
            <a:ext cx="10515600" cy="1106836"/>
          </a:xfrm>
          <a:prstGeom prst="rect">
            <a:avLst/>
          </a:prstGeom>
        </p:spPr>
        <p:txBody>
          <a:bodyPr/>
          <a:lstStyle/>
          <a:p>
            <a:r>
              <a:rPr lang="fr-FR" dirty="0"/>
              <a:t>MODIFIEZ LE STYLE DU TITRE</a:t>
            </a:r>
          </a:p>
        </p:txBody>
      </p:sp>
      <p:pic>
        <p:nvPicPr>
          <p:cNvPr id="6" name="Image 5">
            <a:extLst>
              <a:ext uri="{FF2B5EF4-FFF2-40B4-BE49-F238E27FC236}">
                <a16:creationId xmlns:a16="http://schemas.microsoft.com/office/drawing/2014/main" id="{897FD40D-CD9E-B346-A121-7FD5CB4415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4" name="Espace réservé du contenu 3">
            <a:extLst>
              <a:ext uri="{FF2B5EF4-FFF2-40B4-BE49-F238E27FC236}">
                <a16:creationId xmlns:a16="http://schemas.microsoft.com/office/drawing/2014/main" id="{7F142FA6-4661-C647-8BD5-D71B25FDAD3B}"/>
              </a:ext>
            </a:extLst>
          </p:cNvPr>
          <p:cNvSpPr>
            <a:spLocks noGrp="1"/>
          </p:cNvSpPr>
          <p:nvPr>
            <p:ph sz="half" idx="10"/>
          </p:nvPr>
        </p:nvSpPr>
        <p:spPr>
          <a:xfrm>
            <a:off x="838199" y="1690688"/>
            <a:ext cx="10547195" cy="4397878"/>
          </a:xfrm>
          <a:prstGeom prst="rect">
            <a:avLst/>
          </a:prstGeom>
        </p:spPr>
        <p:txBody>
          <a:bodyPr/>
          <a:lstStyle>
            <a:lvl1pPr marL="0" indent="0">
              <a:buNone/>
              <a:defRPr/>
            </a:lvl1pPr>
          </a:lstStyle>
          <a:p>
            <a:pPr lvl="0"/>
            <a:endParaRPr lang="fr-FR" dirty="0"/>
          </a:p>
        </p:txBody>
      </p:sp>
    </p:spTree>
    <p:extLst>
      <p:ext uri="{BB962C8B-B14F-4D97-AF65-F5344CB8AC3E}">
        <p14:creationId xmlns:p14="http://schemas.microsoft.com/office/powerpoint/2010/main" val="42782231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 IMAGES 3 COLOMN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EBCEEE-B9D7-A041-A698-B24DAEFAD864}"/>
              </a:ext>
            </a:extLst>
          </p:cNvPr>
          <p:cNvSpPr>
            <a:spLocks noGrp="1"/>
          </p:cNvSpPr>
          <p:nvPr>
            <p:ph type="title" hasCustomPrompt="1"/>
          </p:nvPr>
        </p:nvSpPr>
        <p:spPr>
          <a:xfrm>
            <a:off x="839788" y="581890"/>
            <a:ext cx="10655526" cy="486889"/>
          </a:xfrm>
          <a:prstGeom prst="rect">
            <a:avLst/>
          </a:prstGeom>
        </p:spPr>
        <p:txBody>
          <a:bodyPr anchor="t">
            <a:noAutofit/>
          </a:bodyPr>
          <a:lstStyle>
            <a:lvl1pPr>
              <a:defRPr sz="3600">
                <a:solidFill>
                  <a:srgbClr val="0033A0"/>
                </a:solidFill>
              </a:defRPr>
            </a:lvl1pPr>
          </a:lstStyle>
          <a:p>
            <a:r>
              <a:rPr lang="fr-FR" dirty="0"/>
              <a:t>MODIFIEZ LE STYLE DU TITRE</a:t>
            </a:r>
          </a:p>
        </p:txBody>
      </p:sp>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839788"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EDD27815-B906-634D-BA9B-42B8F7265967}"/>
              </a:ext>
            </a:extLst>
          </p:cNvPr>
          <p:cNvSpPr>
            <a:spLocks noGrp="1"/>
          </p:cNvSpPr>
          <p:nvPr>
            <p:ph type="body" sz="half" idx="2"/>
          </p:nvPr>
        </p:nvSpPr>
        <p:spPr>
          <a:xfrm>
            <a:off x="839788" y="4719150"/>
            <a:ext cx="3265073"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pic>
        <p:nvPicPr>
          <p:cNvPr id="8" name="Image 7">
            <a:extLst>
              <a:ext uri="{FF2B5EF4-FFF2-40B4-BE49-F238E27FC236}">
                <a16:creationId xmlns:a16="http://schemas.microsoft.com/office/drawing/2014/main" id="{E09C59DD-81CC-D64B-B88B-C5A1B36645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11" name="Espace réservé du texte 3">
            <a:extLst>
              <a:ext uri="{FF2B5EF4-FFF2-40B4-BE49-F238E27FC236}">
                <a16:creationId xmlns:a16="http://schemas.microsoft.com/office/drawing/2014/main" id="{70CD4834-D61F-BE42-9FB3-AC0D67700F5A}"/>
              </a:ext>
            </a:extLst>
          </p:cNvPr>
          <p:cNvSpPr>
            <a:spLocks noGrp="1"/>
          </p:cNvSpPr>
          <p:nvPr>
            <p:ph type="body" sz="half" idx="10"/>
          </p:nvPr>
        </p:nvSpPr>
        <p:spPr>
          <a:xfrm>
            <a:off x="839788" y="1071356"/>
            <a:ext cx="10655526" cy="567439"/>
          </a:xfrm>
          <a:prstGeom prst="rect">
            <a:avLst/>
          </a:prstGeom>
        </p:spPr>
        <p:txBody>
          <a:bodyPr anchor="ct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sp>
        <p:nvSpPr>
          <p:cNvPr id="13" name="Espace réservé du texte 3">
            <a:extLst>
              <a:ext uri="{FF2B5EF4-FFF2-40B4-BE49-F238E27FC236}">
                <a16:creationId xmlns:a16="http://schemas.microsoft.com/office/drawing/2014/main" id="{D36377A0-B2FC-254C-B4EF-774D513C878C}"/>
              </a:ext>
            </a:extLst>
          </p:cNvPr>
          <p:cNvSpPr>
            <a:spLocks noGrp="1"/>
          </p:cNvSpPr>
          <p:nvPr>
            <p:ph type="body" sz="half" idx="12"/>
          </p:nvPr>
        </p:nvSpPr>
        <p:spPr>
          <a:xfrm>
            <a:off x="4535014" y="4719150"/>
            <a:ext cx="3265073"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sp>
        <p:nvSpPr>
          <p:cNvPr id="18" name="Espace réservé du texte 3">
            <a:extLst>
              <a:ext uri="{FF2B5EF4-FFF2-40B4-BE49-F238E27FC236}">
                <a16:creationId xmlns:a16="http://schemas.microsoft.com/office/drawing/2014/main" id="{F356E3C4-9C77-D243-8888-15D21EA3F41E}"/>
              </a:ext>
            </a:extLst>
          </p:cNvPr>
          <p:cNvSpPr>
            <a:spLocks noGrp="1"/>
          </p:cNvSpPr>
          <p:nvPr>
            <p:ph type="body" sz="half" idx="15"/>
          </p:nvPr>
        </p:nvSpPr>
        <p:spPr>
          <a:xfrm>
            <a:off x="8230240" y="4719150"/>
            <a:ext cx="3336327" cy="1035731"/>
          </a:xfrm>
          <a:prstGeom prst="rect">
            <a:avLst/>
          </a:prstGeo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sp>
        <p:nvSpPr>
          <p:cNvPr id="12" name="Espace réservé de l’image 2">
            <a:extLst>
              <a:ext uri="{FF2B5EF4-FFF2-40B4-BE49-F238E27FC236}">
                <a16:creationId xmlns:a16="http://schemas.microsoft.com/office/drawing/2014/main" id="{27317210-FA97-8749-A8C5-095DB53F4D60}"/>
              </a:ext>
            </a:extLst>
          </p:cNvPr>
          <p:cNvSpPr>
            <a:spLocks noGrp="1"/>
          </p:cNvSpPr>
          <p:nvPr>
            <p:ph type="pic" idx="16"/>
          </p:nvPr>
        </p:nvSpPr>
        <p:spPr>
          <a:xfrm>
            <a:off x="8230241"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14" name="Espace réservé de l’image 2">
            <a:extLst>
              <a:ext uri="{FF2B5EF4-FFF2-40B4-BE49-F238E27FC236}">
                <a16:creationId xmlns:a16="http://schemas.microsoft.com/office/drawing/2014/main" id="{C858CE35-B425-0E4A-B5C1-C67DB99544F0}"/>
              </a:ext>
            </a:extLst>
          </p:cNvPr>
          <p:cNvSpPr>
            <a:spLocks noGrp="1"/>
          </p:cNvSpPr>
          <p:nvPr>
            <p:ph type="pic" idx="17"/>
          </p:nvPr>
        </p:nvSpPr>
        <p:spPr>
          <a:xfrm>
            <a:off x="4535014" y="2266251"/>
            <a:ext cx="3265073" cy="220404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Tree>
    <p:extLst>
      <p:ext uri="{BB962C8B-B14F-4D97-AF65-F5344CB8AC3E}">
        <p14:creationId xmlns:p14="http://schemas.microsoft.com/office/powerpoint/2010/main" val="2382087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TEXT INFOGRAPHIC/IMAGE">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D938847E-E6A3-5343-8CEC-B52DD40203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
        <p:nvSpPr>
          <p:cNvPr id="7" name="Espace réservé du contenu 3">
            <a:extLst>
              <a:ext uri="{FF2B5EF4-FFF2-40B4-BE49-F238E27FC236}">
                <a16:creationId xmlns:a16="http://schemas.microsoft.com/office/drawing/2014/main" id="{81105880-5E6B-6E4A-B5C9-CBC0DE9DFD0C}"/>
              </a:ext>
            </a:extLst>
          </p:cNvPr>
          <p:cNvSpPr>
            <a:spLocks noGrp="1"/>
          </p:cNvSpPr>
          <p:nvPr>
            <p:ph sz="half" idx="10"/>
          </p:nvPr>
        </p:nvSpPr>
        <p:spPr>
          <a:xfrm>
            <a:off x="4449337" y="702527"/>
            <a:ext cx="6936057" cy="5166461"/>
          </a:xfrm>
          <a:prstGeom prst="rect">
            <a:avLst/>
          </a:prstGeom>
        </p:spPr>
        <p:txBody>
          <a:bodyPr/>
          <a:lstStyle>
            <a:lvl1pPr marL="0" indent="0">
              <a:buNone/>
              <a:defRPr/>
            </a:lvl1pPr>
          </a:lstStyle>
          <a:p>
            <a:pPr lvl="0"/>
            <a:endParaRPr lang="fr-FR" dirty="0"/>
          </a:p>
        </p:txBody>
      </p:sp>
      <p:sp>
        <p:nvSpPr>
          <p:cNvPr id="10" name="Titre 1">
            <a:extLst>
              <a:ext uri="{FF2B5EF4-FFF2-40B4-BE49-F238E27FC236}">
                <a16:creationId xmlns:a16="http://schemas.microsoft.com/office/drawing/2014/main" id="{43D1123D-9FE3-614F-B1DF-38815C374209}"/>
              </a:ext>
            </a:extLst>
          </p:cNvPr>
          <p:cNvSpPr>
            <a:spLocks noGrp="1"/>
          </p:cNvSpPr>
          <p:nvPr>
            <p:ph type="title" hasCustomPrompt="1"/>
          </p:nvPr>
        </p:nvSpPr>
        <p:spPr>
          <a:xfrm>
            <a:off x="839788" y="702527"/>
            <a:ext cx="3375374" cy="1137424"/>
          </a:xfrm>
          <a:prstGeom prst="rect">
            <a:avLst/>
          </a:prstGeom>
        </p:spPr>
        <p:txBody>
          <a:bodyPr anchor="ctr"/>
          <a:lstStyle>
            <a:lvl1pPr>
              <a:defRPr sz="3200">
                <a:solidFill>
                  <a:srgbClr val="0033A0"/>
                </a:solidFill>
              </a:defRPr>
            </a:lvl1pPr>
          </a:lstStyle>
          <a:p>
            <a:r>
              <a:rPr lang="fr-FR" dirty="0"/>
              <a:t>MODIFIEZ LE STYLE DU TITRE</a:t>
            </a:r>
          </a:p>
        </p:txBody>
      </p:sp>
      <p:sp>
        <p:nvSpPr>
          <p:cNvPr id="11" name="Espace réservé du texte 3">
            <a:extLst>
              <a:ext uri="{FF2B5EF4-FFF2-40B4-BE49-F238E27FC236}">
                <a16:creationId xmlns:a16="http://schemas.microsoft.com/office/drawing/2014/main" id="{802082E6-4899-044F-92CE-0470567E9E4C}"/>
              </a:ext>
            </a:extLst>
          </p:cNvPr>
          <p:cNvSpPr>
            <a:spLocks noGrp="1"/>
          </p:cNvSpPr>
          <p:nvPr>
            <p:ph type="body" sz="half" idx="2"/>
          </p:nvPr>
        </p:nvSpPr>
        <p:spPr>
          <a:xfrm>
            <a:off x="839789" y="2057400"/>
            <a:ext cx="3375374"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spTree>
    <p:extLst>
      <p:ext uri="{BB962C8B-B14F-4D97-AF65-F5344CB8AC3E}">
        <p14:creationId xmlns:p14="http://schemas.microsoft.com/office/powerpoint/2010/main" val="477888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IMAGE + TEXT BOX">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0" y="11875"/>
            <a:ext cx="12192000" cy="6170264"/>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5" name="Titre 1">
            <a:extLst>
              <a:ext uri="{FF2B5EF4-FFF2-40B4-BE49-F238E27FC236}">
                <a16:creationId xmlns:a16="http://schemas.microsoft.com/office/drawing/2014/main" id="{4CAA1689-C07E-BF4E-A678-768B607FEC35}"/>
              </a:ext>
            </a:extLst>
          </p:cNvPr>
          <p:cNvSpPr>
            <a:spLocks noGrp="1"/>
          </p:cNvSpPr>
          <p:nvPr>
            <p:ph type="title" hasCustomPrompt="1"/>
          </p:nvPr>
        </p:nvSpPr>
        <p:spPr>
          <a:xfrm>
            <a:off x="0" y="0"/>
            <a:ext cx="3375374" cy="1530625"/>
          </a:xfrm>
          <a:prstGeom prst="rect">
            <a:avLst/>
          </a:prstGeom>
          <a:solidFill>
            <a:srgbClr val="00196D">
              <a:alpha val="69804"/>
            </a:srgbClr>
          </a:solidFill>
        </p:spPr>
        <p:txBody>
          <a:bodyPr lIns="288000" tIns="288000" rIns="288000" bIns="288000" anchor="ctr"/>
          <a:lstStyle>
            <a:lvl1pPr>
              <a:defRPr sz="3200">
                <a:solidFill>
                  <a:schemeClr val="bg1"/>
                </a:solidFill>
              </a:defRPr>
            </a:lvl1pPr>
          </a:lstStyle>
          <a:p>
            <a:r>
              <a:rPr lang="fr-FR" dirty="0"/>
              <a:t>MODIFIEZ LE STYLE DU TITRE</a:t>
            </a:r>
          </a:p>
        </p:txBody>
      </p:sp>
      <p:sp>
        <p:nvSpPr>
          <p:cNvPr id="6" name="Espace réservé du texte 3">
            <a:extLst>
              <a:ext uri="{FF2B5EF4-FFF2-40B4-BE49-F238E27FC236}">
                <a16:creationId xmlns:a16="http://schemas.microsoft.com/office/drawing/2014/main" id="{A100D752-4660-364F-8192-DAEA4BED2085}"/>
              </a:ext>
            </a:extLst>
          </p:cNvPr>
          <p:cNvSpPr>
            <a:spLocks noGrp="1"/>
          </p:cNvSpPr>
          <p:nvPr>
            <p:ph type="body" sz="half" idx="2"/>
          </p:nvPr>
        </p:nvSpPr>
        <p:spPr>
          <a:xfrm>
            <a:off x="0" y="1530626"/>
            <a:ext cx="3375374" cy="4651513"/>
          </a:xfrm>
          <a:prstGeom prst="rect">
            <a:avLst/>
          </a:prstGeom>
          <a:solidFill>
            <a:srgbClr val="00196D">
              <a:alpha val="70000"/>
            </a:srgbClr>
          </a:solidFill>
        </p:spPr>
        <p:txBody>
          <a:bodyPr lIns="288000" tIns="288000" rIns="288000" bIns="288000">
            <a:normAutofit/>
          </a:bodyPr>
          <a:lstStyle>
            <a:lvl1pPr marL="0" indent="0">
              <a:buNone/>
              <a:defRPr sz="200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pic>
        <p:nvPicPr>
          <p:cNvPr id="7" name="Image 6">
            <a:extLst>
              <a:ext uri="{FF2B5EF4-FFF2-40B4-BE49-F238E27FC236}">
                <a16:creationId xmlns:a16="http://schemas.microsoft.com/office/drawing/2014/main" id="{A5B43293-C0FA-2244-8FA3-75ADC8627E7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Tree>
    <p:extLst>
      <p:ext uri="{BB962C8B-B14F-4D97-AF65-F5344CB8AC3E}">
        <p14:creationId xmlns:p14="http://schemas.microsoft.com/office/powerpoint/2010/main" val="2817365658"/>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XT BOX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Espace réservé de l’image 2">
            <a:extLst>
              <a:ext uri="{FF2B5EF4-FFF2-40B4-BE49-F238E27FC236}">
                <a16:creationId xmlns:a16="http://schemas.microsoft.com/office/drawing/2014/main" id="{51EDBEE3-1D5B-2B4B-BCBA-5CCA6F6ACC5A}"/>
              </a:ext>
            </a:extLst>
          </p:cNvPr>
          <p:cNvSpPr>
            <a:spLocks noGrp="1"/>
          </p:cNvSpPr>
          <p:nvPr>
            <p:ph type="pic" idx="1"/>
          </p:nvPr>
        </p:nvSpPr>
        <p:spPr>
          <a:xfrm>
            <a:off x="0" y="0"/>
            <a:ext cx="12192000" cy="6182139"/>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id="{1AEBCEEE-B9D7-A041-A698-B24DAEFAD864}"/>
              </a:ext>
            </a:extLst>
          </p:cNvPr>
          <p:cNvSpPr>
            <a:spLocks noGrp="1"/>
          </p:cNvSpPr>
          <p:nvPr>
            <p:ph type="title" hasCustomPrompt="1"/>
          </p:nvPr>
        </p:nvSpPr>
        <p:spPr>
          <a:xfrm>
            <a:off x="8816626" y="0"/>
            <a:ext cx="3375374" cy="1530625"/>
          </a:xfrm>
          <a:prstGeom prst="rect">
            <a:avLst/>
          </a:prstGeom>
          <a:solidFill>
            <a:srgbClr val="00196D">
              <a:alpha val="69804"/>
            </a:srgbClr>
          </a:solidFill>
        </p:spPr>
        <p:txBody>
          <a:bodyPr lIns="288000" tIns="288000" rIns="288000" bIns="288000" anchor="ctr"/>
          <a:lstStyle>
            <a:lvl1pPr>
              <a:defRPr sz="3200">
                <a:solidFill>
                  <a:schemeClr val="bg1"/>
                </a:solidFill>
              </a:defRPr>
            </a:lvl1pPr>
          </a:lstStyle>
          <a:p>
            <a:r>
              <a:rPr lang="fr-FR" dirty="0"/>
              <a:t>MODIFIEZ LE STYLE DU TITRE</a:t>
            </a:r>
          </a:p>
        </p:txBody>
      </p:sp>
      <p:sp>
        <p:nvSpPr>
          <p:cNvPr id="4" name="Espace réservé du texte 3">
            <a:extLst>
              <a:ext uri="{FF2B5EF4-FFF2-40B4-BE49-F238E27FC236}">
                <a16:creationId xmlns:a16="http://schemas.microsoft.com/office/drawing/2014/main" id="{EDD27815-B906-634D-BA9B-42B8F7265967}"/>
              </a:ext>
            </a:extLst>
          </p:cNvPr>
          <p:cNvSpPr>
            <a:spLocks noGrp="1"/>
          </p:cNvSpPr>
          <p:nvPr>
            <p:ph type="body" sz="half" idx="2"/>
          </p:nvPr>
        </p:nvSpPr>
        <p:spPr>
          <a:xfrm>
            <a:off x="8816626" y="1530626"/>
            <a:ext cx="3375374" cy="4651513"/>
          </a:xfrm>
          <a:prstGeom prst="rect">
            <a:avLst/>
          </a:prstGeom>
          <a:solidFill>
            <a:srgbClr val="00196D">
              <a:alpha val="70000"/>
            </a:srgbClr>
          </a:solidFill>
        </p:spPr>
        <p:txBody>
          <a:bodyPr lIns="288000" tIns="288000" rIns="288000" bIns="288000">
            <a:normAutofit/>
          </a:bodyPr>
          <a:lstStyle>
            <a:lvl1pPr marL="0" indent="0">
              <a:buNone/>
              <a:defRPr sz="2000">
                <a:solidFill>
                  <a:schemeClr val="bg1"/>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dirty="0"/>
              <a:t>Modifier les styles du texte du masque</a:t>
            </a:r>
          </a:p>
        </p:txBody>
      </p:sp>
      <p:pic>
        <p:nvPicPr>
          <p:cNvPr id="9" name="Image 8">
            <a:extLst>
              <a:ext uri="{FF2B5EF4-FFF2-40B4-BE49-F238E27FC236}">
                <a16:creationId xmlns:a16="http://schemas.microsoft.com/office/drawing/2014/main" id="{ACA406E9-BDBA-F242-811F-8BFC4DD3CD1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Tree>
    <p:extLst>
      <p:ext uri="{BB962C8B-B14F-4D97-AF65-F5344CB8AC3E}">
        <p14:creationId xmlns:p14="http://schemas.microsoft.com/office/powerpoint/2010/main" val="3372322224"/>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MPTY SLIDE">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8DF5BA7-04D4-DF48-9230-5E261088FD0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188984" y="6294329"/>
            <a:ext cx="1814032" cy="412808"/>
          </a:xfrm>
          <a:prstGeom prst="rect">
            <a:avLst/>
          </a:prstGeom>
        </p:spPr>
      </p:pic>
    </p:spTree>
    <p:extLst>
      <p:ext uri="{BB962C8B-B14F-4D97-AF65-F5344CB8AC3E}">
        <p14:creationId xmlns:p14="http://schemas.microsoft.com/office/powerpoint/2010/main" val="302021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EA85970F-249C-E843-9EEF-B8D3A87D13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titre 7">
            <a:extLst>
              <a:ext uri="{FF2B5EF4-FFF2-40B4-BE49-F238E27FC236}">
                <a16:creationId xmlns:a16="http://schemas.microsoft.com/office/drawing/2014/main" id="{B98E281D-7976-CF46-98CA-4B5AAEEF0E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endParaRPr lang="en-US" dirty="0"/>
          </a:p>
        </p:txBody>
      </p:sp>
    </p:spTree>
    <p:extLst>
      <p:ext uri="{BB962C8B-B14F-4D97-AF65-F5344CB8AC3E}">
        <p14:creationId xmlns:p14="http://schemas.microsoft.com/office/powerpoint/2010/main" val="40615295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62" r:id="rId5"/>
    <p:sldLayoutId id="2147483661" r:id="rId6"/>
    <p:sldLayoutId id="2147483654" r:id="rId7"/>
    <p:sldLayoutId id="2147483657" r:id="rId8"/>
    <p:sldLayoutId id="2147483658" r:id="rId9"/>
    <p:sldLayoutId id="2147483659" r:id="rId10"/>
    <p:sldLayoutId id="2147483660" r:id="rId11"/>
    <p:sldLayoutId id="2147483655" r:id="rId12"/>
  </p:sldLayoutIdLst>
  <p:txStyles>
    <p:titleStyle>
      <a:lvl1pPr algn="l" defTabSz="914400" rtl="0" eaLnBrk="1" latinLnBrk="0" hangingPunct="1">
        <a:lnSpc>
          <a:spcPct val="90000"/>
        </a:lnSpc>
        <a:spcBef>
          <a:spcPct val="0"/>
        </a:spcBef>
        <a:buNone/>
        <a:defRPr sz="4800" kern="1200">
          <a:solidFill>
            <a:srgbClr val="0033A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sv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svg"/><Relationship Id="rId1" Type="http://schemas.openxmlformats.org/officeDocument/2006/relationships/slideLayout" Target="../slideLayouts/slideLayout12.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cid:E27A539D-6B27-47DB-82D2-3B91169F792D"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2A581C-CB78-4D4B-8901-E576807A9FF3}"/>
              </a:ext>
            </a:extLst>
          </p:cNvPr>
          <p:cNvSpPr>
            <a:spLocks noGrp="1"/>
          </p:cNvSpPr>
          <p:nvPr>
            <p:ph sz="half" idx="2"/>
          </p:nvPr>
        </p:nvSpPr>
        <p:spPr>
          <a:xfrm>
            <a:off x="565608" y="527902"/>
            <a:ext cx="10887959" cy="5448692"/>
          </a:xfrm>
        </p:spPr>
        <p:txBody>
          <a:bodyPr>
            <a:normAutofit lnSpcReduction="10000"/>
          </a:bodyPr>
          <a:lstStyle/>
          <a:p>
            <a:pPr marL="0" indent="0">
              <a:buNone/>
            </a:pPr>
            <a:r>
              <a:rPr lang="en-US" dirty="0"/>
              <a:t>        </a:t>
            </a:r>
          </a:p>
          <a:p>
            <a:pPr marL="0" indent="0" algn="ctr">
              <a:buNone/>
            </a:pPr>
            <a:r>
              <a:rPr lang="en-US" sz="4000" dirty="0"/>
              <a:t>       </a:t>
            </a:r>
            <a:br>
              <a:rPr lang="en-US" dirty="0"/>
            </a:br>
            <a:endParaRPr lang="en-US" sz="4000" dirty="0"/>
          </a:p>
          <a:p>
            <a:pPr marL="0" indent="0" algn="ctr">
              <a:buNone/>
            </a:pPr>
            <a:r>
              <a:rPr lang="en-US" sz="4000" dirty="0"/>
              <a:t>       National EMN Conference + Workshop 2022</a:t>
            </a:r>
            <a:br>
              <a:rPr lang="en-US" sz="4000" dirty="0">
                <a:latin typeface="+mj-lt"/>
                <a:ea typeface="+mj-ea"/>
                <a:cs typeface="+mj-cs"/>
              </a:rPr>
            </a:br>
            <a:endParaRPr lang="en-US" sz="4400" dirty="0">
              <a:latin typeface="+mj-lt"/>
              <a:ea typeface="+mj-ea"/>
              <a:cs typeface="+mj-cs"/>
            </a:endParaRPr>
          </a:p>
          <a:p>
            <a:pPr marL="0" indent="0" algn="ctr">
              <a:buNone/>
            </a:pPr>
            <a:r>
              <a:rPr lang="en-US" sz="2400" dirty="0">
                <a:latin typeface="+mj-lt"/>
                <a:ea typeface="+mj-ea"/>
                <a:cs typeface="+mj-cs"/>
              </a:rPr>
              <a:t>              Success Factors to Create Sustainable Perspectives for Displaced Population                          </a:t>
            </a:r>
          </a:p>
          <a:p>
            <a:pPr marL="0" indent="0" algn="ctr">
              <a:buNone/>
            </a:pPr>
            <a:r>
              <a:rPr lang="en-US" sz="2400" dirty="0">
                <a:latin typeface="+mj-lt"/>
                <a:ea typeface="+mj-ea"/>
                <a:cs typeface="+mj-cs"/>
              </a:rPr>
              <a:t>        </a:t>
            </a:r>
            <a:r>
              <a:rPr lang="en-US" sz="2400" b="1" dirty="0">
                <a:latin typeface="+mj-lt"/>
                <a:ea typeface="+mj-ea"/>
                <a:cs typeface="+mj-cs"/>
              </a:rPr>
              <a:t>Focus on</a:t>
            </a:r>
            <a:r>
              <a:rPr lang="en-US" sz="2400" dirty="0">
                <a:latin typeface="+mj-lt"/>
                <a:ea typeface="+mj-ea"/>
                <a:cs typeface="+mj-cs"/>
              </a:rPr>
              <a:t>: Livelihoods Sector in Turkey        </a:t>
            </a:r>
          </a:p>
          <a:p>
            <a:pPr marL="0" indent="0" algn="ctr">
              <a:buNone/>
            </a:pPr>
            <a:endParaRPr lang="en-US" sz="2000" dirty="0"/>
          </a:p>
          <a:p>
            <a:pPr marL="0" indent="0" algn="ctr">
              <a:buNone/>
            </a:pPr>
            <a:r>
              <a:rPr lang="en-US" sz="2000" dirty="0"/>
              <a:t>18 March 2022</a:t>
            </a:r>
          </a:p>
          <a:p>
            <a:pPr marL="0" indent="0" algn="ctr">
              <a:buNone/>
            </a:pPr>
            <a:endParaRPr lang="en-US" sz="1800" dirty="0"/>
          </a:p>
          <a:p>
            <a:pPr marL="0" indent="0" algn="ctr">
              <a:buNone/>
            </a:pPr>
            <a:r>
              <a:rPr lang="en-US" sz="1900" dirty="0"/>
              <a:t>  Ibrahim Halil Timurtas</a:t>
            </a:r>
          </a:p>
          <a:p>
            <a:pPr marL="0" indent="0" algn="ctr">
              <a:buNone/>
            </a:pPr>
            <a:r>
              <a:rPr lang="en-US" sz="1900" dirty="0"/>
              <a:t>			          Head of Sub-Office, IOM Hatay, Turkey</a:t>
            </a:r>
            <a:r>
              <a:rPr lang="en-US" sz="1800" dirty="0"/>
              <a:t>	 			</a:t>
            </a:r>
            <a:endParaRPr lang="en-US" sz="2000" dirty="0"/>
          </a:p>
        </p:txBody>
      </p:sp>
    </p:spTree>
    <p:extLst>
      <p:ext uri="{BB962C8B-B14F-4D97-AF65-F5344CB8AC3E}">
        <p14:creationId xmlns:p14="http://schemas.microsoft.com/office/powerpoint/2010/main" val="712329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B26163B-8891-B24D-8F52-29279D0E34FA}"/>
              </a:ext>
            </a:extLst>
          </p:cNvPr>
          <p:cNvSpPr>
            <a:spLocks noGrp="1"/>
          </p:cNvSpPr>
          <p:nvPr>
            <p:ph type="title"/>
          </p:nvPr>
        </p:nvSpPr>
        <p:spPr>
          <a:xfrm>
            <a:off x="405352" y="57114"/>
            <a:ext cx="10854291" cy="463192"/>
          </a:xfrm>
        </p:spPr>
        <p:txBody>
          <a:bodyPr/>
          <a:lstStyle/>
          <a:p>
            <a:r>
              <a:rPr lang="en-US" sz="3200" b="1" kern="1200" dirty="0">
                <a:solidFill>
                  <a:schemeClr val="tx1"/>
                </a:solidFill>
                <a:latin typeface="+mj-lt"/>
                <a:ea typeface="+mj-ea"/>
                <a:cs typeface="+mj-cs"/>
              </a:rPr>
              <a:t>Turkey Facts &amp;Figures</a:t>
            </a:r>
            <a:endParaRPr lang="en-US" sz="3200" dirty="0"/>
          </a:p>
        </p:txBody>
      </p:sp>
      <p:graphicFrame>
        <p:nvGraphicFramePr>
          <p:cNvPr id="10" name="Table 9">
            <a:extLst>
              <a:ext uri="{FF2B5EF4-FFF2-40B4-BE49-F238E27FC236}">
                <a16:creationId xmlns:a16="http://schemas.microsoft.com/office/drawing/2014/main" id="{DE63DE1F-6B33-4E87-8364-397774B73558}"/>
              </a:ext>
            </a:extLst>
          </p:cNvPr>
          <p:cNvGraphicFramePr>
            <a:graphicFrameLocks noGrp="1"/>
          </p:cNvGraphicFramePr>
          <p:nvPr>
            <p:extLst>
              <p:ext uri="{D42A27DB-BD31-4B8C-83A1-F6EECF244321}">
                <p14:modId xmlns:p14="http://schemas.microsoft.com/office/powerpoint/2010/main" val="2583054803"/>
              </p:ext>
            </p:extLst>
          </p:nvPr>
        </p:nvGraphicFramePr>
        <p:xfrm>
          <a:off x="405352" y="575035"/>
          <a:ext cx="11257535" cy="748618"/>
        </p:xfrm>
        <a:graphic>
          <a:graphicData uri="http://schemas.openxmlformats.org/drawingml/2006/table">
            <a:tbl>
              <a:tblPr firstRow="1" bandRow="1">
                <a:tableStyleId>{5C22544A-7EE6-4342-B048-85BDC9FD1C3A}</a:tableStyleId>
              </a:tblPr>
              <a:tblGrid>
                <a:gridCol w="4151569">
                  <a:extLst>
                    <a:ext uri="{9D8B030D-6E8A-4147-A177-3AD203B41FA5}">
                      <a16:colId xmlns:a16="http://schemas.microsoft.com/office/drawing/2014/main" val="2860001402"/>
                    </a:ext>
                  </a:extLst>
                </a:gridCol>
                <a:gridCol w="3047477">
                  <a:extLst>
                    <a:ext uri="{9D8B030D-6E8A-4147-A177-3AD203B41FA5}">
                      <a16:colId xmlns:a16="http://schemas.microsoft.com/office/drawing/2014/main" val="969649728"/>
                    </a:ext>
                  </a:extLst>
                </a:gridCol>
                <a:gridCol w="4058489">
                  <a:extLst>
                    <a:ext uri="{9D8B030D-6E8A-4147-A177-3AD203B41FA5}">
                      <a16:colId xmlns:a16="http://schemas.microsoft.com/office/drawing/2014/main" val="4247120847"/>
                    </a:ext>
                  </a:extLst>
                </a:gridCol>
              </a:tblGrid>
              <a:tr h="424768">
                <a:tc>
                  <a:txBody>
                    <a:bodyPr/>
                    <a:lstStyle/>
                    <a:p>
                      <a:pPr algn="ctr" fontAlgn="ctr"/>
                      <a:r>
                        <a:rPr lang="en-US" sz="2000" u="none" strike="noStrike" dirty="0">
                          <a:effectLst/>
                        </a:rPr>
                        <a:t>Registered Syrian Refugees</a:t>
                      </a:r>
                      <a:endParaRPr lang="en-US" sz="2000" b="0" i="0" u="none" strike="noStrike" dirty="0">
                        <a:solidFill>
                          <a:srgbClr val="0070C0"/>
                        </a:solidFill>
                        <a:effectLst/>
                        <a:latin typeface="Calibri" panose="020F0502020204030204" pitchFamily="34" charset="0"/>
                      </a:endParaRPr>
                    </a:p>
                  </a:txBody>
                  <a:tcPr marL="19050" marR="19050" marT="19050" marB="0" anchor="ctr"/>
                </a:tc>
                <a:tc>
                  <a:txBody>
                    <a:bodyPr/>
                    <a:lstStyle/>
                    <a:p>
                      <a:pPr algn="ctr" fontAlgn="ctr"/>
                      <a:r>
                        <a:rPr lang="en-US" sz="2000" u="none" strike="noStrike" dirty="0">
                          <a:effectLst/>
                        </a:rPr>
                        <a:t>Total Refugees in Need</a:t>
                      </a:r>
                      <a:endParaRPr lang="en-US" sz="2000" b="0" i="0" u="none" strike="noStrike" dirty="0">
                        <a:solidFill>
                          <a:srgbClr val="0070C0"/>
                        </a:solidFill>
                        <a:effectLst/>
                        <a:latin typeface="Calibri" panose="020F0502020204030204" pitchFamily="34" charset="0"/>
                      </a:endParaRPr>
                    </a:p>
                  </a:txBody>
                  <a:tcPr marL="19050" marR="19050" marT="19050" marB="0" anchor="ctr"/>
                </a:tc>
                <a:tc>
                  <a:txBody>
                    <a:bodyPr/>
                    <a:lstStyle/>
                    <a:p>
                      <a:pPr algn="ctr" fontAlgn="ctr"/>
                      <a:r>
                        <a:rPr lang="en-US" sz="2000" u="none" strike="noStrike" dirty="0">
                          <a:effectLst/>
                        </a:rPr>
                        <a:t>Host Community in Need</a:t>
                      </a:r>
                      <a:endParaRPr lang="en-US" sz="2000" b="0" i="0" u="none" strike="noStrike" dirty="0">
                        <a:solidFill>
                          <a:srgbClr val="0070C0"/>
                        </a:solidFill>
                        <a:effectLst/>
                        <a:latin typeface="Calibri" panose="020F0502020204030204" pitchFamily="34" charset="0"/>
                      </a:endParaRPr>
                    </a:p>
                  </a:txBody>
                  <a:tcPr marL="19050" marR="19050" marT="19050" marB="0" anchor="ctr"/>
                </a:tc>
                <a:extLst>
                  <a:ext uri="{0D108BD9-81ED-4DB2-BD59-A6C34878D82A}">
                    <a16:rowId xmlns:a16="http://schemas.microsoft.com/office/drawing/2014/main" val="3226516708"/>
                  </a:ext>
                </a:extLst>
              </a:tr>
              <a:tr h="317748">
                <a:tc>
                  <a:txBody>
                    <a:bodyPr/>
                    <a:lstStyle/>
                    <a:p>
                      <a:pPr algn="ctr" fontAlgn="ctr"/>
                      <a:r>
                        <a:rPr lang="en-US" sz="2000" u="none" strike="noStrike" dirty="0">
                          <a:effectLst/>
                        </a:rPr>
                        <a:t>3.744.139</a:t>
                      </a:r>
                      <a:endParaRPr lang="en-US" sz="2000" b="0" i="0" u="none" strike="noStrike" dirty="0">
                        <a:solidFill>
                          <a:srgbClr val="0070C0"/>
                        </a:solidFill>
                        <a:effectLst/>
                        <a:latin typeface="Calibri" panose="020F0502020204030204" pitchFamily="34" charset="0"/>
                      </a:endParaRPr>
                    </a:p>
                  </a:txBody>
                  <a:tcPr marL="19050" marR="19050" marT="19050" marB="0" anchor="ctr"/>
                </a:tc>
                <a:tc>
                  <a:txBody>
                    <a:bodyPr/>
                    <a:lstStyle/>
                    <a:p>
                      <a:pPr algn="ctr" fontAlgn="ctr"/>
                      <a:r>
                        <a:rPr lang="en-US" sz="2000" u="none" strike="noStrike" dirty="0">
                          <a:effectLst/>
                        </a:rPr>
                        <a:t>4.131.541</a:t>
                      </a:r>
                      <a:endParaRPr lang="en-US" sz="2000" b="0" i="0" u="none" strike="noStrike" dirty="0">
                        <a:solidFill>
                          <a:srgbClr val="0070C0"/>
                        </a:solidFill>
                        <a:effectLst/>
                        <a:latin typeface="Calibri" panose="020F0502020204030204" pitchFamily="34" charset="0"/>
                      </a:endParaRPr>
                    </a:p>
                  </a:txBody>
                  <a:tcPr marL="19050" marR="19050" marT="19050" marB="0" anchor="ctr"/>
                </a:tc>
                <a:tc>
                  <a:txBody>
                    <a:bodyPr/>
                    <a:lstStyle/>
                    <a:p>
                      <a:pPr algn="ctr" fontAlgn="ctr"/>
                      <a:r>
                        <a:rPr lang="en-US" sz="2000" u="none" strike="noStrike" dirty="0">
                          <a:effectLst/>
                        </a:rPr>
                        <a:t>8.500.000</a:t>
                      </a:r>
                      <a:endParaRPr lang="en-US" sz="2000" b="0" i="0" u="none" strike="noStrike" dirty="0">
                        <a:solidFill>
                          <a:srgbClr val="0070C0"/>
                        </a:solidFill>
                        <a:effectLst/>
                        <a:latin typeface="Calibri" panose="020F0502020204030204" pitchFamily="34" charset="0"/>
                      </a:endParaRPr>
                    </a:p>
                  </a:txBody>
                  <a:tcPr marL="19050" marR="19050" marT="19050" marB="0" anchor="ctr"/>
                </a:tc>
                <a:extLst>
                  <a:ext uri="{0D108BD9-81ED-4DB2-BD59-A6C34878D82A}">
                    <a16:rowId xmlns:a16="http://schemas.microsoft.com/office/drawing/2014/main" val="1548818338"/>
                  </a:ext>
                </a:extLst>
              </a:tr>
            </a:tbl>
          </a:graphicData>
        </a:graphic>
      </p:graphicFrame>
      <p:sp>
        <p:nvSpPr>
          <p:cNvPr id="15" name="Title 2">
            <a:extLst>
              <a:ext uri="{FF2B5EF4-FFF2-40B4-BE49-F238E27FC236}">
                <a16:creationId xmlns:a16="http://schemas.microsoft.com/office/drawing/2014/main" id="{751A79FF-B1C8-41E6-9AFB-981CF8954A9B}"/>
              </a:ext>
            </a:extLst>
          </p:cNvPr>
          <p:cNvSpPr txBox="1">
            <a:spLocks/>
          </p:cNvSpPr>
          <p:nvPr/>
        </p:nvSpPr>
        <p:spPr>
          <a:xfrm>
            <a:off x="103695" y="2950588"/>
            <a:ext cx="1885361" cy="199848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kern="1200">
                <a:solidFill>
                  <a:srgbClr val="0033A0"/>
                </a:solidFill>
                <a:latin typeface="+mj-lt"/>
                <a:ea typeface="+mj-ea"/>
                <a:cs typeface="+mj-cs"/>
              </a:defRPr>
            </a:lvl1pPr>
          </a:lstStyle>
          <a:p>
            <a:r>
              <a:rPr lang="en-US" sz="2800" b="1" dirty="0"/>
              <a:t>Distribution of </a:t>
            </a:r>
            <a:r>
              <a:rPr lang="en-US" sz="2800" b="1" dirty="0" err="1"/>
              <a:t>SuTPs</a:t>
            </a:r>
            <a:r>
              <a:rPr lang="en-US" sz="2800" b="1" dirty="0"/>
              <a:t> by Top 10 Provinces in Turkey</a:t>
            </a:r>
          </a:p>
        </p:txBody>
      </p:sp>
      <p:pic>
        <p:nvPicPr>
          <p:cNvPr id="16" name="Picture 15" descr="Map&#10;&#10;Description automatically generated">
            <a:extLst>
              <a:ext uri="{FF2B5EF4-FFF2-40B4-BE49-F238E27FC236}">
                <a16:creationId xmlns:a16="http://schemas.microsoft.com/office/drawing/2014/main" id="{75E3C480-9078-41A9-A865-66DEEDE4D4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64469" y="1496859"/>
            <a:ext cx="9945559" cy="4840834"/>
          </a:xfrm>
          <a:prstGeom prst="rect">
            <a:avLst/>
          </a:prstGeom>
        </p:spPr>
      </p:pic>
    </p:spTree>
    <p:extLst>
      <p:ext uri="{BB962C8B-B14F-4D97-AF65-F5344CB8AC3E}">
        <p14:creationId xmlns:p14="http://schemas.microsoft.com/office/powerpoint/2010/main" val="938224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4A756F4-722A-E248-89FF-B2634DDA79E0}"/>
              </a:ext>
            </a:extLst>
          </p:cNvPr>
          <p:cNvSpPr>
            <a:spLocks noGrp="1"/>
          </p:cNvSpPr>
          <p:nvPr>
            <p:ph type="title"/>
          </p:nvPr>
        </p:nvSpPr>
        <p:spPr>
          <a:xfrm>
            <a:off x="707010" y="263950"/>
            <a:ext cx="10661585" cy="612743"/>
          </a:xfrm>
        </p:spPr>
        <p:txBody>
          <a:bodyPr>
            <a:normAutofit/>
          </a:bodyPr>
          <a:lstStyle/>
          <a:p>
            <a:r>
              <a:rPr lang="en-US" sz="2800" b="1" dirty="0"/>
              <a:t>LIVELIHOOD, FACTS&amp;FIGURES for TURKEY</a:t>
            </a:r>
          </a:p>
        </p:txBody>
      </p:sp>
      <p:sp>
        <p:nvSpPr>
          <p:cNvPr id="3" name="Espace réservé du texte 2">
            <a:extLst>
              <a:ext uri="{FF2B5EF4-FFF2-40B4-BE49-F238E27FC236}">
                <a16:creationId xmlns:a16="http://schemas.microsoft.com/office/drawing/2014/main" id="{C1145262-7827-7E43-9ECC-7DEB5D365199}"/>
              </a:ext>
            </a:extLst>
          </p:cNvPr>
          <p:cNvSpPr>
            <a:spLocks noGrp="1"/>
          </p:cNvSpPr>
          <p:nvPr>
            <p:ph type="body" idx="1"/>
          </p:nvPr>
        </p:nvSpPr>
        <p:spPr>
          <a:xfrm>
            <a:off x="452487" y="1131216"/>
            <a:ext cx="11434713" cy="5373279"/>
          </a:xfrm>
        </p:spPr>
        <p:txBody>
          <a:bodyPr>
            <a:normAutofit fontScale="92500"/>
          </a:bodyPr>
          <a:lstStyle/>
          <a:p>
            <a:pPr marL="342900" indent="-342900">
              <a:buFont typeface="Arial" panose="020B0604020202020204" pitchFamily="34" charset="0"/>
              <a:buChar char="•"/>
            </a:pPr>
            <a:r>
              <a:rPr lang="en-US" sz="2800" b="1" dirty="0"/>
              <a:t>Current Situations</a:t>
            </a:r>
          </a:p>
          <a:p>
            <a:pPr marL="342900" indent="-342900">
              <a:buFont typeface="Arial" panose="020B0604020202020204" pitchFamily="34" charset="0"/>
              <a:buChar char="•"/>
            </a:pPr>
            <a:endParaRPr lang="en-US" sz="1600" b="1" dirty="0"/>
          </a:p>
          <a:p>
            <a:pPr marL="800100" lvl="1" indent="-342900">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604020202020204" pitchFamily="34" charset="0"/>
              </a:rPr>
              <a:t>Since the adoption of the Regulation on Work Permits for Foreigners under Temporary Protection in 2016, the number of work permits granted to Syrians was 132,497 as of the end of 2019, including the work permits granted to Syrians with residence permits. </a:t>
            </a:r>
            <a:r>
              <a:rPr lang="en-US" sz="24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Activities continue to increase the employability for foreigners, including Syrians under temporary protection. These activities are carried out in the context of integration in the labor market and on the basis of skills assessments. As of January 2021, a total of 4,198 foreigners obtained Vocational Qualifications Authority (VQA) certificates. </a:t>
            </a:r>
          </a:p>
          <a:p>
            <a:pPr marL="800100" lvl="1" indent="-342900">
              <a:buFont typeface="Wingdings" panose="05000000000000000000" pitchFamily="2" charset="2"/>
              <a:buChar char="Ø"/>
            </a:pPr>
            <a:r>
              <a:rPr lang="en-US" sz="2400" dirty="0">
                <a:solidFill>
                  <a:srgbClr val="211D1E"/>
                </a:solidFill>
                <a:latin typeface="Calibri" panose="020F0502020204030204" pitchFamily="34" charset="0"/>
                <a:ea typeface="Calibri" panose="020F0502020204030204" pitchFamily="34" charset="0"/>
                <a:cs typeface="Source Sans Pro" panose="020B0503030403020204" pitchFamily="34" charset="0"/>
              </a:rPr>
              <a:t>T</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he Livelihoods sector has supported </a:t>
            </a:r>
            <a:r>
              <a:rPr lang="en-US" sz="24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SuTPs</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and the host community through the provision of Technical and Vocational Training and Education (TVET), skills and language training to increase access to employment opportunities, and facilitation of formal job creation, </a:t>
            </a:r>
          </a:p>
          <a:p>
            <a:pPr marL="800100" lvl="1" indent="-342900">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In parallel, both Turkish and Syrian owned businesses have experienced the negative effects of the COVID-19 pandemic. </a:t>
            </a:r>
            <a:endParaRPr lang="en-US" sz="1800" dirty="0"/>
          </a:p>
          <a:p>
            <a:pPr marL="800100" lvl="1" indent="-342900">
              <a:buFont typeface="Wingdings" panose="05000000000000000000" pitchFamily="2" charset="2"/>
              <a:buChar char="Ø"/>
            </a:pPr>
            <a:endPar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endParaRPr>
          </a:p>
          <a:p>
            <a:pPr marL="800100" lvl="1" indent="-342900">
              <a:buFont typeface="Wingdings" panose="05000000000000000000" pitchFamily="2" charset="2"/>
              <a:buChar char="Ø"/>
            </a:pPr>
            <a:endParaRPr lang="en-US" sz="1800" dirty="0">
              <a:solidFill>
                <a:srgbClr val="211D1E"/>
              </a:solidFill>
              <a:latin typeface="Calibri" panose="020F0502020204030204" pitchFamily="34" charset="0"/>
              <a:ea typeface="Calibri" panose="020F0502020204030204" pitchFamily="34" charset="0"/>
              <a:cs typeface="Source Sans Pro" panose="020B0503030403020204" pitchFamily="34" charset="0"/>
            </a:endParaRPr>
          </a:p>
          <a:p>
            <a:pPr marL="800100" lvl="1" indent="-342900">
              <a:buFont typeface="Wingdings" panose="05000000000000000000" pitchFamily="2" charset="2"/>
              <a:buChar char="Ø"/>
            </a:pPr>
            <a:endPar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endParaRPr>
          </a:p>
          <a:p>
            <a:endParaRPr lang="en-US" dirty="0"/>
          </a:p>
          <a:p>
            <a:pPr marL="800100" lvl="1" indent="-342900">
              <a:buFont typeface="Wingdings" panose="05000000000000000000" pitchFamily="2" charset="2"/>
              <a:buChar char="Ø"/>
            </a:pPr>
            <a:endParaRPr lang="en-US" dirty="0"/>
          </a:p>
          <a:p>
            <a:pPr marL="800100" lvl="1" indent="-342900">
              <a:buFont typeface="Wingdings" panose="05000000000000000000" pitchFamily="2" charset="2"/>
              <a:buChar char="Ø"/>
            </a:pPr>
            <a:endParaRPr lang="en-US" dirty="0"/>
          </a:p>
          <a:p>
            <a:endParaRPr lang="en-US" dirty="0"/>
          </a:p>
          <a:p>
            <a:pPr marL="342900" indent="-342900">
              <a:buFont typeface="Arial" panose="020B0604020202020204" pitchFamily="34" charset="0"/>
              <a:buChar char="•"/>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2393532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B4BB0-8903-4FD8-A09F-C2E627196F4B}"/>
              </a:ext>
            </a:extLst>
          </p:cNvPr>
          <p:cNvSpPr>
            <a:spLocks noGrp="1"/>
          </p:cNvSpPr>
          <p:nvPr>
            <p:ph type="title"/>
          </p:nvPr>
        </p:nvSpPr>
        <p:spPr>
          <a:xfrm>
            <a:off x="527901" y="292231"/>
            <a:ext cx="10744199" cy="575035"/>
          </a:xfrm>
        </p:spPr>
        <p:txBody>
          <a:bodyPr>
            <a:normAutofit/>
          </a:bodyPr>
          <a:lstStyle/>
          <a:p>
            <a:r>
              <a:rPr lang="en-US" sz="2800" b="1" dirty="0"/>
              <a:t>LIVELIHOOD, FACTS&amp;FIGURES for TURKEY</a:t>
            </a:r>
            <a:endParaRPr lang="en-US" sz="2800" dirty="0"/>
          </a:p>
        </p:txBody>
      </p:sp>
      <p:sp>
        <p:nvSpPr>
          <p:cNvPr id="3" name="Text Placeholder 2">
            <a:extLst>
              <a:ext uri="{FF2B5EF4-FFF2-40B4-BE49-F238E27FC236}">
                <a16:creationId xmlns:a16="http://schemas.microsoft.com/office/drawing/2014/main" id="{DCCF6D6A-3BBE-450B-AF00-93D0134173B3}"/>
              </a:ext>
            </a:extLst>
          </p:cNvPr>
          <p:cNvSpPr>
            <a:spLocks noGrp="1"/>
          </p:cNvSpPr>
          <p:nvPr>
            <p:ph type="body" idx="1"/>
          </p:nvPr>
        </p:nvSpPr>
        <p:spPr>
          <a:xfrm>
            <a:off x="179109" y="1093509"/>
            <a:ext cx="11745797" cy="5203596"/>
          </a:xfrm>
        </p:spPr>
        <p:txBody>
          <a:bodyPr>
            <a:normAutofit fontScale="92500" lnSpcReduction="10000"/>
          </a:bodyPr>
          <a:lstStyle/>
          <a:p>
            <a:pPr marL="342900" indent="-342900">
              <a:buFont typeface="Arial" panose="020B0604020202020204" pitchFamily="34" charset="0"/>
              <a:buChar char="•"/>
            </a:pPr>
            <a:r>
              <a:rPr lang="en-US" sz="3000" b="1" dirty="0"/>
              <a:t>Needs, Vulnerability and Target,</a:t>
            </a:r>
            <a:br>
              <a:rPr lang="en-US" sz="3200" b="1" dirty="0"/>
            </a:br>
            <a:endParaRPr lang="en-US" sz="2900" b="1" dirty="0"/>
          </a:p>
          <a:p>
            <a:pPr marL="914400" lvl="1" indent="-457200">
              <a:buFont typeface="Wingdings" panose="05000000000000000000" pitchFamily="2" charset="2"/>
              <a:buChar char="Ø"/>
            </a:pP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More than 2 million of the 3.7 million </a:t>
            </a:r>
            <a:r>
              <a:rPr lang="en-US" sz="26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SuTPs</a:t>
            </a: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and the 320,000 IP applicants and status holders are of working age. </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Approximately 800,000 Syrians have been working informally and 45% of </a:t>
            </a:r>
            <a:r>
              <a:rPr lang="en-US" sz="26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SuTPs</a:t>
            </a: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and other IP applicants and status holders are living below the poverty line, including 39% considered to be multi-dimensionally poor. </a:t>
            </a:r>
            <a:endParaRPr lang="en-US" sz="2600" dirty="0">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Syrian workers earn on average below the minimum wage, whereas Syrian women earn even less than their male counterparts and 75% work more than 45 hours per week.</a:t>
            </a:r>
          </a:p>
          <a:p>
            <a:pPr marL="914400" lvl="1" indent="-457200">
              <a:lnSpc>
                <a:spcPct val="107000"/>
              </a:lnSpc>
              <a:spcBef>
                <a:spcPts val="0"/>
              </a:spcBef>
              <a:spcAft>
                <a:spcPts val="800"/>
              </a:spcAft>
              <a:buFont typeface="Wingdings" panose="05000000000000000000" pitchFamily="2" charset="2"/>
              <a:buChar char="Ø"/>
            </a:pPr>
            <a:r>
              <a:rPr lang="en-US" sz="2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overall approach of livelihoods partners will continue to target individuals of working age, including female-headed households and people with disabilities from multi-dimensionally poor households.</a:t>
            </a: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endParaRPr lang="en-US" sz="26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buFont typeface="Wingdings" panose="05000000000000000000" pitchFamily="2" charset="2"/>
              <a:buChar char="Ø"/>
            </a:pPr>
            <a:endParaRPr lang="en-US" b="1" dirty="0"/>
          </a:p>
          <a:p>
            <a:endParaRPr lang="en-US" dirty="0"/>
          </a:p>
        </p:txBody>
      </p:sp>
    </p:spTree>
    <p:extLst>
      <p:ext uri="{BB962C8B-B14F-4D97-AF65-F5344CB8AC3E}">
        <p14:creationId xmlns:p14="http://schemas.microsoft.com/office/powerpoint/2010/main" val="2589207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AA49-CE72-4FDD-A9EC-280D88AD6FA7}"/>
              </a:ext>
            </a:extLst>
          </p:cNvPr>
          <p:cNvSpPr>
            <a:spLocks noGrp="1"/>
          </p:cNvSpPr>
          <p:nvPr>
            <p:ph type="title"/>
          </p:nvPr>
        </p:nvSpPr>
        <p:spPr>
          <a:xfrm>
            <a:off x="518473" y="263951"/>
            <a:ext cx="10828977" cy="593888"/>
          </a:xfrm>
        </p:spPr>
        <p:txBody>
          <a:bodyPr>
            <a:noAutofit/>
          </a:bodyPr>
          <a:lstStyle/>
          <a:p>
            <a:r>
              <a:rPr lang="en-US" sz="2800" b="1" dirty="0"/>
              <a:t>LIVELIHOOD, FACTS&amp;FIGURES for TURKEY</a:t>
            </a:r>
            <a:endParaRPr lang="en-US" sz="2800" dirty="0"/>
          </a:p>
        </p:txBody>
      </p:sp>
      <p:sp>
        <p:nvSpPr>
          <p:cNvPr id="3" name="Text Placeholder 2">
            <a:extLst>
              <a:ext uri="{FF2B5EF4-FFF2-40B4-BE49-F238E27FC236}">
                <a16:creationId xmlns:a16="http://schemas.microsoft.com/office/drawing/2014/main" id="{0E2CF48D-56F6-4CC9-A28A-622D220291D8}"/>
              </a:ext>
            </a:extLst>
          </p:cNvPr>
          <p:cNvSpPr>
            <a:spLocks noGrp="1"/>
          </p:cNvSpPr>
          <p:nvPr>
            <p:ph type="body" idx="1"/>
          </p:nvPr>
        </p:nvSpPr>
        <p:spPr>
          <a:xfrm>
            <a:off x="301659" y="952107"/>
            <a:ext cx="11444140" cy="5326145"/>
          </a:xfrm>
        </p:spPr>
        <p:txBody>
          <a:bodyPr>
            <a:normAutofit fontScale="92500"/>
          </a:bodyPr>
          <a:lstStyle/>
          <a:p>
            <a:pPr marL="457200" indent="-457200">
              <a:lnSpc>
                <a:spcPct val="107000"/>
              </a:lnSpc>
              <a:spcBef>
                <a:spcPts val="0"/>
              </a:spcBef>
              <a:spcAft>
                <a:spcPts val="800"/>
              </a:spcAft>
              <a:buFont typeface="Arial" panose="020B0604020202020204" pitchFamily="34" charset="0"/>
              <a:buChar char="•"/>
            </a:pPr>
            <a:r>
              <a:rPr lang="en-US" sz="3000" b="1" dirty="0"/>
              <a:t>Needs, Vulnerability and Target</a:t>
            </a:r>
          </a:p>
          <a:p>
            <a:pPr marL="457200" indent="-457200">
              <a:lnSpc>
                <a:spcPct val="107000"/>
              </a:lnSpc>
              <a:spcBef>
                <a:spcPts val="0"/>
              </a:spcBef>
              <a:spcAft>
                <a:spcPts val="800"/>
              </a:spcAft>
              <a:buFont typeface="Wingdings" panose="05000000000000000000" pitchFamily="2" charset="2"/>
              <a:buChar char="§"/>
            </a:pPr>
            <a:endParaRPr lang="en-US" sz="13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endParaRPr>
          </a:p>
          <a:p>
            <a:pPr marL="914400" lvl="1" indent="-457200">
              <a:lnSpc>
                <a:spcPct val="107000"/>
              </a:lnSpc>
              <a:spcBef>
                <a:spcPts val="0"/>
              </a:spcBef>
              <a:spcAft>
                <a:spcPts val="800"/>
              </a:spcAft>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As the increasing competition over the </a:t>
            </a:r>
            <a:r>
              <a:rPr lang="en-US" sz="24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market may result in social tensions, the Livelihoods sector will also target an equivalent number of impacted members of the host community.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sector will also be targeting over 20,000 students amongst </a:t>
            </a:r>
            <a:r>
              <a:rPr lang="en-US" sz="24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SuTP</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IP applicants and status holders enrolled in Turkish universities to increase the access of qualified workforce into the Turkish </a:t>
            </a:r>
            <a:r>
              <a:rPr lang="en-US" sz="24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market. </a:t>
            </a:r>
            <a:r>
              <a:rPr lang="en-US" sz="24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socio-economic impacts of COVID-19 have also adversely affected small and micro companies.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pPr marL="914400" lvl="1" indent="-457200">
              <a:lnSpc>
                <a:spcPct val="107000"/>
              </a:lnSpc>
              <a:spcBef>
                <a:spcPts val="0"/>
              </a:spcBef>
              <a:spcAft>
                <a:spcPts val="800"/>
              </a:spcAft>
              <a:buFont typeface="Wingdings" panose="05000000000000000000" pitchFamily="2" charset="2"/>
              <a:buChar char="Ø"/>
            </a:pP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As 59% of Syrian companies are facing the risk of closure due to COVID-19, micro and small enterprises will be targeted with a combination of technical and financial support while also building partnerships and coordination mechanisms with larger enterprises. </a:t>
            </a:r>
            <a:r>
              <a:rPr lang="en-US" sz="24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815963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id="{F10F4CA0-2D41-4837-A980-31CBD57D53B2}"/>
              </a:ext>
            </a:extLst>
          </p:cNvPr>
          <p:cNvSpPr txBox="1">
            <a:spLocks/>
          </p:cNvSpPr>
          <p:nvPr/>
        </p:nvSpPr>
        <p:spPr>
          <a:xfrm>
            <a:off x="207390" y="273376"/>
            <a:ext cx="11686051" cy="527901"/>
          </a:xfrm>
          <a:prstGeom prst="rect">
            <a:avLst/>
          </a:prstGeom>
        </p:spPr>
        <p:txBody>
          <a:bodyPr vert="horz" lIns="91440" tIns="45720" rIns="91440" bIns="45720" rtlCol="0">
            <a:normAutofit fontScale="92500" lnSpcReduction="20000"/>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ct val="0"/>
              </a:spcBef>
            </a:pPr>
            <a:r>
              <a:rPr lang="en-US" sz="3800" b="1" dirty="0">
                <a:ea typeface="+mj-ea"/>
                <a:cs typeface="+mj-cs"/>
              </a:rPr>
              <a:t>Population Table for Working Age of </a:t>
            </a:r>
            <a:r>
              <a:rPr lang="en-US" sz="3800" b="1" dirty="0" err="1">
                <a:ea typeface="+mj-ea"/>
                <a:cs typeface="+mj-cs"/>
              </a:rPr>
              <a:t>SuTPs</a:t>
            </a:r>
            <a:endParaRPr lang="en-US" sz="3800" b="1" dirty="0">
              <a:ea typeface="+mj-ea"/>
              <a:cs typeface="+mj-cs"/>
            </a:endParaRPr>
          </a:p>
        </p:txBody>
      </p:sp>
      <p:graphicFrame>
        <p:nvGraphicFramePr>
          <p:cNvPr id="6" name="Table 5">
            <a:extLst>
              <a:ext uri="{FF2B5EF4-FFF2-40B4-BE49-F238E27FC236}">
                <a16:creationId xmlns:a16="http://schemas.microsoft.com/office/drawing/2014/main" id="{9DFE7AD7-1903-438E-AF17-DE1D6187FE47}"/>
              </a:ext>
            </a:extLst>
          </p:cNvPr>
          <p:cNvGraphicFramePr>
            <a:graphicFrameLocks noGrp="1"/>
          </p:cNvGraphicFramePr>
          <p:nvPr>
            <p:extLst>
              <p:ext uri="{D42A27DB-BD31-4B8C-83A1-F6EECF244321}">
                <p14:modId xmlns:p14="http://schemas.microsoft.com/office/powerpoint/2010/main" val="2779940868"/>
              </p:ext>
            </p:extLst>
          </p:nvPr>
        </p:nvGraphicFramePr>
        <p:xfrm>
          <a:off x="298558" y="952107"/>
          <a:ext cx="11199131" cy="4213782"/>
        </p:xfrm>
        <a:graphic>
          <a:graphicData uri="http://schemas.openxmlformats.org/drawingml/2006/table">
            <a:tbl>
              <a:tblPr>
                <a:tableStyleId>{5C22544A-7EE6-4342-B048-85BDC9FD1C3A}</a:tableStyleId>
              </a:tblPr>
              <a:tblGrid>
                <a:gridCol w="2809187">
                  <a:extLst>
                    <a:ext uri="{9D8B030D-6E8A-4147-A177-3AD203B41FA5}">
                      <a16:colId xmlns:a16="http://schemas.microsoft.com/office/drawing/2014/main" val="2277828380"/>
                    </a:ext>
                  </a:extLst>
                </a:gridCol>
                <a:gridCol w="2667786">
                  <a:extLst>
                    <a:ext uri="{9D8B030D-6E8A-4147-A177-3AD203B41FA5}">
                      <a16:colId xmlns:a16="http://schemas.microsoft.com/office/drawing/2014/main" val="3169947794"/>
                    </a:ext>
                  </a:extLst>
                </a:gridCol>
                <a:gridCol w="2818614">
                  <a:extLst>
                    <a:ext uri="{9D8B030D-6E8A-4147-A177-3AD203B41FA5}">
                      <a16:colId xmlns:a16="http://schemas.microsoft.com/office/drawing/2014/main" val="3103807549"/>
                    </a:ext>
                  </a:extLst>
                </a:gridCol>
                <a:gridCol w="2903544">
                  <a:extLst>
                    <a:ext uri="{9D8B030D-6E8A-4147-A177-3AD203B41FA5}">
                      <a16:colId xmlns:a16="http://schemas.microsoft.com/office/drawing/2014/main" val="2926808046"/>
                    </a:ext>
                  </a:extLst>
                </a:gridCol>
              </a:tblGrid>
              <a:tr h="386499">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Age</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Male</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Female</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Total</a:t>
                      </a:r>
                    </a:p>
                  </a:txBody>
                  <a:tcPr marL="6350" marR="6350" marT="6350" marB="0" anchor="ctr">
                    <a:solidFill>
                      <a:schemeClr val="tx2"/>
                    </a:solidFill>
                  </a:tcPr>
                </a:tc>
                <a:extLst>
                  <a:ext uri="{0D108BD9-81ED-4DB2-BD59-A6C34878D82A}">
                    <a16:rowId xmlns:a16="http://schemas.microsoft.com/office/drawing/2014/main" val="3958561545"/>
                  </a:ext>
                </a:extLst>
              </a:tr>
              <a:tr h="388476">
                <a:tc>
                  <a:txBody>
                    <a:bodyPr/>
                    <a:lstStyle/>
                    <a:p>
                      <a:pPr algn="ctr" fontAlgn="ctr"/>
                      <a:r>
                        <a:rPr lang="en-US" sz="2000" u="none" strike="noStrike" dirty="0">
                          <a:effectLst/>
                        </a:rPr>
                        <a:t>19-24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273.466</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206.614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480.08</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181489481"/>
                  </a:ext>
                </a:extLst>
              </a:tr>
              <a:tr h="388476">
                <a:tc>
                  <a:txBody>
                    <a:bodyPr/>
                    <a:lstStyle/>
                    <a:p>
                      <a:pPr algn="ctr" fontAlgn="ctr"/>
                      <a:r>
                        <a:rPr lang="en-US" sz="2000" u="none" strike="noStrike" dirty="0">
                          <a:effectLst/>
                        </a:rPr>
                        <a:t>25-29</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233.553</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166.802</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400.355</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03520135"/>
                  </a:ext>
                </a:extLst>
              </a:tr>
              <a:tr h="388476">
                <a:tc>
                  <a:txBody>
                    <a:bodyPr/>
                    <a:lstStyle/>
                    <a:p>
                      <a:pPr algn="ctr" fontAlgn="ctr"/>
                      <a:r>
                        <a:rPr lang="en-US" sz="2000" u="none" strike="noStrike" dirty="0">
                          <a:effectLst/>
                        </a:rPr>
                        <a:t>30-34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167.345</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123.033</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a:effectLst/>
                        </a:rPr>
                        <a:t>290.378</a:t>
                      </a:r>
                      <a:endParaRPr lang="en-US" sz="2000" b="0" i="0" u="none" strike="noStrike">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266089824"/>
                  </a:ext>
                </a:extLst>
              </a:tr>
              <a:tr h="388476">
                <a:tc>
                  <a:txBody>
                    <a:bodyPr/>
                    <a:lstStyle/>
                    <a:p>
                      <a:pPr algn="ctr" fontAlgn="ctr"/>
                      <a:r>
                        <a:rPr lang="en-US" sz="2000" u="none" strike="noStrike" dirty="0">
                          <a:effectLst/>
                        </a:rPr>
                        <a:t>35-39</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a:effectLst/>
                        </a:rPr>
                        <a:t>130.441</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100.344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230.785</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727431993"/>
                  </a:ext>
                </a:extLst>
              </a:tr>
              <a:tr h="388476">
                <a:tc>
                  <a:txBody>
                    <a:bodyPr/>
                    <a:lstStyle/>
                    <a:p>
                      <a:pPr algn="ctr" fontAlgn="ctr"/>
                      <a:r>
                        <a:rPr lang="en-US" sz="2000" u="none" strike="noStrike" dirty="0">
                          <a:effectLst/>
                        </a:rPr>
                        <a:t>40-44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a:effectLst/>
                        </a:rPr>
                        <a:t>88.479</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74.803</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163.282</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347897182"/>
                  </a:ext>
                </a:extLst>
              </a:tr>
              <a:tr h="388476">
                <a:tc>
                  <a:txBody>
                    <a:bodyPr/>
                    <a:lstStyle/>
                    <a:p>
                      <a:pPr algn="ctr" fontAlgn="ctr"/>
                      <a:r>
                        <a:rPr lang="en-US" sz="2000" u="none" strike="noStrike" dirty="0">
                          <a:effectLst/>
                        </a:rPr>
                        <a:t>45-49</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61.217</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59.627</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120.844</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722289381"/>
                  </a:ext>
                </a:extLst>
              </a:tr>
              <a:tr h="388476">
                <a:tc>
                  <a:txBody>
                    <a:bodyPr/>
                    <a:lstStyle/>
                    <a:p>
                      <a:pPr algn="ctr" fontAlgn="ctr"/>
                      <a:r>
                        <a:rPr lang="en-US" sz="2000" u="none" strike="noStrike" dirty="0">
                          <a:effectLst/>
                        </a:rPr>
                        <a:t>50-54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a:effectLst/>
                        </a:rPr>
                        <a:t>46.249</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45.231</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91.480</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456151422"/>
                  </a:ext>
                </a:extLst>
              </a:tr>
              <a:tr h="388476">
                <a:tc>
                  <a:txBody>
                    <a:bodyPr/>
                    <a:lstStyle/>
                    <a:p>
                      <a:pPr algn="ctr" fontAlgn="ctr"/>
                      <a:r>
                        <a:rPr lang="en-US" sz="2000" u="none" strike="noStrike" dirty="0">
                          <a:effectLst/>
                        </a:rPr>
                        <a:t>55-59</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a:effectLst/>
                        </a:rPr>
                        <a:t>36.464</a:t>
                      </a:r>
                      <a:endParaRPr lang="en-US" sz="20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36.671</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73.135</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472757288"/>
                  </a:ext>
                </a:extLst>
              </a:tr>
              <a:tr h="369792">
                <a:tc>
                  <a:txBody>
                    <a:bodyPr/>
                    <a:lstStyle/>
                    <a:p>
                      <a:pPr algn="ctr" fontAlgn="ctr"/>
                      <a:r>
                        <a:rPr lang="en-US" sz="2000" u="none" strike="noStrike" dirty="0">
                          <a:effectLst/>
                        </a:rPr>
                        <a:t>60-64</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23.631</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24.595</a:t>
                      </a:r>
                      <a:endParaRPr lang="en-US" sz="20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2000" u="none" strike="noStrike" dirty="0">
                          <a:effectLst/>
                        </a:rPr>
                        <a:t>48.226</a:t>
                      </a:r>
                      <a:endParaRPr lang="en-US" sz="20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088540690"/>
                  </a:ext>
                </a:extLst>
              </a:tr>
              <a:tr h="349683">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Grand Total</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1.060.845</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837.72</a:t>
                      </a:r>
                    </a:p>
                  </a:txBody>
                  <a:tcPr marL="6350" marR="6350" marT="6350" marB="0" anchor="ctr">
                    <a:solidFill>
                      <a:schemeClr val="tx2"/>
                    </a:solidFill>
                  </a:tcPr>
                </a:tc>
                <a:tc>
                  <a:txBody>
                    <a:bodyPr/>
                    <a:lstStyle/>
                    <a:p>
                      <a:pPr marL="0" algn="ctr" defTabSz="914400" rtl="0" eaLnBrk="1" fontAlgn="ctr" latinLnBrk="0" hangingPunct="1"/>
                      <a:r>
                        <a:rPr lang="en-US" sz="2000" b="1" u="none" strike="noStrike" kern="1200" dirty="0">
                          <a:solidFill>
                            <a:schemeClr val="lt1"/>
                          </a:solidFill>
                          <a:effectLst/>
                          <a:latin typeface="+mn-lt"/>
                          <a:ea typeface="+mn-ea"/>
                          <a:cs typeface="+mn-cs"/>
                        </a:rPr>
                        <a:t>1.898.565</a:t>
                      </a:r>
                    </a:p>
                  </a:txBody>
                  <a:tcPr marL="6350" marR="6350" marT="6350" marB="0" anchor="ctr">
                    <a:solidFill>
                      <a:schemeClr val="tx2"/>
                    </a:solidFill>
                  </a:tcPr>
                </a:tc>
                <a:extLst>
                  <a:ext uri="{0D108BD9-81ED-4DB2-BD59-A6C34878D82A}">
                    <a16:rowId xmlns:a16="http://schemas.microsoft.com/office/drawing/2014/main" val="1089719046"/>
                  </a:ext>
                </a:extLst>
              </a:tr>
            </a:tbl>
          </a:graphicData>
        </a:graphic>
      </p:graphicFrame>
      <p:sp>
        <p:nvSpPr>
          <p:cNvPr id="7" name="Titre 1">
            <a:extLst>
              <a:ext uri="{FF2B5EF4-FFF2-40B4-BE49-F238E27FC236}">
                <a16:creationId xmlns:a16="http://schemas.microsoft.com/office/drawing/2014/main" id="{57BD101A-FBE5-48E4-A13B-BF90CDE18ABF}"/>
              </a:ext>
            </a:extLst>
          </p:cNvPr>
          <p:cNvSpPr>
            <a:spLocks noGrp="1"/>
          </p:cNvSpPr>
          <p:nvPr>
            <p:ph type="title"/>
          </p:nvPr>
        </p:nvSpPr>
        <p:spPr>
          <a:xfrm>
            <a:off x="335480" y="5316719"/>
            <a:ext cx="10515600" cy="956006"/>
          </a:xfrm>
        </p:spPr>
        <p:txBody>
          <a:bodyPr>
            <a:normAutofit/>
          </a:bodyPr>
          <a:lstStyle/>
          <a:p>
            <a:r>
              <a:rPr lang="en-US" sz="2400" b="1" dirty="0"/>
              <a:t>Unemployment rate in Turkey</a:t>
            </a:r>
            <a:r>
              <a:rPr lang="en-US" sz="2400" dirty="0"/>
              <a:t>: 11.4 %, as of March 2022 </a:t>
            </a:r>
            <a:br>
              <a:rPr lang="en-US" sz="2400" dirty="0"/>
            </a:br>
            <a:r>
              <a:rPr lang="en-US" sz="2400" b="1" dirty="0"/>
              <a:t>Inflation rate</a:t>
            </a:r>
            <a:r>
              <a:rPr lang="en-US" sz="2400" dirty="0"/>
              <a:t>: </a:t>
            </a:r>
            <a:r>
              <a:rPr lang="en-US" sz="1400" b="0" i="0" dirty="0">
                <a:solidFill>
                  <a:srgbClr val="202124"/>
                </a:solidFill>
                <a:effectLst/>
                <a:latin typeface="arial" panose="020B0604020202020204" pitchFamily="34" charset="0"/>
              </a:rPr>
              <a:t> </a:t>
            </a:r>
            <a:r>
              <a:rPr lang="en-US" sz="2400" dirty="0"/>
              <a:t>54.4 %, as of March 2022 </a:t>
            </a:r>
          </a:p>
        </p:txBody>
      </p:sp>
    </p:spTree>
    <p:extLst>
      <p:ext uri="{BB962C8B-B14F-4D97-AF65-F5344CB8AC3E}">
        <p14:creationId xmlns:p14="http://schemas.microsoft.com/office/powerpoint/2010/main" val="3199955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8F9CB2-DBA4-8C47-B1F3-2EFFE7C84CD0}"/>
              </a:ext>
            </a:extLst>
          </p:cNvPr>
          <p:cNvSpPr>
            <a:spLocks noGrp="1"/>
          </p:cNvSpPr>
          <p:nvPr>
            <p:ph type="title"/>
          </p:nvPr>
        </p:nvSpPr>
        <p:spPr>
          <a:xfrm>
            <a:off x="471340" y="282804"/>
            <a:ext cx="10882460" cy="631596"/>
          </a:xfrm>
        </p:spPr>
        <p:txBody>
          <a:bodyPr>
            <a:noAutofit/>
          </a:bodyPr>
          <a:lstStyle/>
          <a:p>
            <a:r>
              <a:rPr lang="en-US" sz="2800" b="1" dirty="0"/>
              <a:t>LIVELIHOOD, FACTS&amp;FIGURES for TURKEY</a:t>
            </a:r>
            <a:endParaRPr lang="en-US" sz="2800" dirty="0"/>
          </a:p>
        </p:txBody>
      </p:sp>
      <p:sp>
        <p:nvSpPr>
          <p:cNvPr id="3" name="Espace réservé du contenu 2">
            <a:extLst>
              <a:ext uri="{FF2B5EF4-FFF2-40B4-BE49-F238E27FC236}">
                <a16:creationId xmlns:a16="http://schemas.microsoft.com/office/drawing/2014/main" id="{5F33E238-8831-5740-AD59-55C241CF2CE9}"/>
              </a:ext>
            </a:extLst>
          </p:cNvPr>
          <p:cNvSpPr>
            <a:spLocks noGrp="1"/>
          </p:cNvSpPr>
          <p:nvPr>
            <p:ph sz="half" idx="10"/>
          </p:nvPr>
        </p:nvSpPr>
        <p:spPr>
          <a:xfrm>
            <a:off x="94269" y="989815"/>
            <a:ext cx="11821212" cy="5401558"/>
          </a:xfrm>
        </p:spPr>
        <p:txBody>
          <a:bodyPr>
            <a:normAutofit fontScale="92500" lnSpcReduction="10000"/>
          </a:bodyPr>
          <a:lstStyle/>
          <a:p>
            <a:pPr marL="457200" indent="-457200">
              <a:buFont typeface="Arial" panose="020B0604020202020204" pitchFamily="34" charset="0"/>
              <a:buChar char="•"/>
            </a:pPr>
            <a:r>
              <a:rPr lang="en-US" b="1" dirty="0"/>
              <a:t>Strategic Directions and Response</a:t>
            </a:r>
            <a:br>
              <a:rPr lang="en-US" b="1" dirty="0"/>
            </a:br>
            <a:endParaRPr lang="en-US" sz="2200" b="1" dirty="0"/>
          </a:p>
          <a:p>
            <a:pPr lvl="1">
              <a:lnSpc>
                <a:spcPct val="107000"/>
              </a:lnSpc>
              <a:spcBef>
                <a:spcPts val="0"/>
              </a:spcBef>
              <a:spcAft>
                <a:spcPts val="800"/>
              </a:spcAft>
              <a:buFont typeface="Wingdings" panose="05000000000000000000" pitchFamily="2" charset="2"/>
              <a:buChar char="Ø"/>
            </a:pP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sector will continue to support its partners to promote harmonization, social cohesion and durable solutions.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 partners aim to assist the transition of vulnerable groups towards self-reliance through a comprehensive approach that supports the supply and demand sides of the </a:t>
            </a:r>
            <a:r>
              <a:rPr lang="en-US" sz="22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market while contribute in establishing an enabling environment to facilitate access of vulnerable groups to decent and formal work.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partners will work in complementarity and coordination with the Government, line ministries, International Financial Institutions (IFIs), donors and other relevant institutions to support them to respond to the socio-economic impacts of COVID-19.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mapping of overall on-going initiatives and available funds will also continue to guide the sector. </a:t>
            </a:r>
            <a:r>
              <a:rPr lang="en-US" sz="22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sector aims to assist the transition of vulnerable groups towards self-reliance through improved referral and follow-up systems with other sectors and service providers with a specific consideration for women headed households. </a:t>
            </a:r>
            <a:r>
              <a:rPr lang="en-US" sz="22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2200" dirty="0">
              <a:effectLst/>
              <a:latin typeface="Calibri" panose="020F0502020204030204" pitchFamily="34" charset="0"/>
              <a:ea typeface="Calibri" panose="020F0502020204030204" pitchFamily="34" charset="0"/>
              <a:cs typeface="Times New Roman" panose="02020603050405020304" pitchFamily="18" charset="0"/>
            </a:endParaRPr>
          </a:p>
          <a:p>
            <a:pPr marL="457200" lvl="1" indent="0">
              <a:lnSpc>
                <a:spcPct val="107000"/>
              </a:lnSpc>
              <a:spcBef>
                <a:spcPts val="0"/>
              </a:spcBef>
              <a:spcAft>
                <a:spcPts val="800"/>
              </a:spcAft>
              <a:buNone/>
            </a:pPr>
            <a:endParaRPr lang="en-US" dirty="0"/>
          </a:p>
          <a:p>
            <a:pPr marL="800100" lvl="1" indent="-342900">
              <a:buFont typeface="Wingdings" panose="05000000000000000000" pitchFamily="2" charset="2"/>
              <a:buChar char="Ø"/>
            </a:pPr>
            <a:endParaRPr lang="en-US" dirty="0"/>
          </a:p>
          <a:p>
            <a:endParaRPr lang="en-US" dirty="0"/>
          </a:p>
        </p:txBody>
      </p:sp>
    </p:spTree>
    <p:extLst>
      <p:ext uri="{BB962C8B-B14F-4D97-AF65-F5344CB8AC3E}">
        <p14:creationId xmlns:p14="http://schemas.microsoft.com/office/powerpoint/2010/main" val="553444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3AD2A-9ECA-4F8D-AF8B-E1A732145E62}"/>
              </a:ext>
            </a:extLst>
          </p:cNvPr>
          <p:cNvSpPr>
            <a:spLocks noGrp="1"/>
          </p:cNvSpPr>
          <p:nvPr>
            <p:ph type="title"/>
          </p:nvPr>
        </p:nvSpPr>
        <p:spPr>
          <a:xfrm>
            <a:off x="405353" y="229587"/>
            <a:ext cx="10948447" cy="539847"/>
          </a:xfrm>
        </p:spPr>
        <p:txBody>
          <a:bodyPr>
            <a:noAutofit/>
          </a:bodyPr>
          <a:lstStyle/>
          <a:p>
            <a:r>
              <a:rPr lang="en-US" sz="2800" b="1" dirty="0"/>
              <a:t>LIVELIHOOD, FACTS&amp;FIGURES for TURKEY</a:t>
            </a:r>
            <a:endParaRPr lang="en-US" sz="2800" dirty="0"/>
          </a:p>
        </p:txBody>
      </p:sp>
      <p:sp>
        <p:nvSpPr>
          <p:cNvPr id="3" name="Content Placeholder 2">
            <a:extLst>
              <a:ext uri="{FF2B5EF4-FFF2-40B4-BE49-F238E27FC236}">
                <a16:creationId xmlns:a16="http://schemas.microsoft.com/office/drawing/2014/main" id="{8CF9DB59-1B23-4C82-9081-940520A6EBFE}"/>
              </a:ext>
            </a:extLst>
          </p:cNvPr>
          <p:cNvSpPr>
            <a:spLocks noGrp="1"/>
          </p:cNvSpPr>
          <p:nvPr>
            <p:ph sz="half" idx="10"/>
          </p:nvPr>
        </p:nvSpPr>
        <p:spPr>
          <a:xfrm>
            <a:off x="301659" y="904973"/>
            <a:ext cx="11484988" cy="5599522"/>
          </a:xfrm>
        </p:spPr>
        <p:txBody>
          <a:bodyPr>
            <a:normAutofit fontScale="62500" lnSpcReduction="20000"/>
          </a:bodyPr>
          <a:lstStyle/>
          <a:p>
            <a:pPr marL="571500" indent="-571500">
              <a:buFont typeface="Arial" panose="020B0604020202020204" pitchFamily="34" charset="0"/>
              <a:buChar char="•"/>
            </a:pPr>
            <a:r>
              <a:rPr lang="en-US" sz="4500" b="1" dirty="0"/>
              <a:t>Strategic Directions and Response</a:t>
            </a:r>
          </a:p>
          <a:p>
            <a:pPr marL="457200" indent="-457200">
              <a:buFont typeface="Arial" panose="020B0604020202020204" pitchFamily="34" charset="0"/>
              <a:buChar char="•"/>
            </a:pPr>
            <a:endParaRPr lang="en-US" sz="2300" b="1" dirty="0"/>
          </a:p>
          <a:p>
            <a:pPr lvl="1">
              <a:lnSpc>
                <a:spcPct val="107000"/>
              </a:lnSpc>
              <a:spcBef>
                <a:spcPts val="0"/>
              </a:spcBef>
              <a:spcAft>
                <a:spcPts val="800"/>
              </a:spcAft>
              <a:buFont typeface="Wingdings" panose="05000000000000000000" pitchFamily="2" charset="2"/>
              <a:buChar char="Ø"/>
            </a:pPr>
            <a:r>
              <a:rPr lang="en-US" sz="3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sector aims to support the private sector by providing targeted, flexible and occupation-specific online and blended learning opportunities (covering language and vocational skills) for a better job/skills matching and job placements.</a:t>
            </a:r>
            <a:endParaRPr lang="en-US" sz="3600"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sz="3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sector partners aim to provide financial and technical support for the creation of new small businesses and provide support to existing businesses on digitalization, </a:t>
            </a:r>
            <a:r>
              <a:rPr lang="en-US" sz="36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sz="36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law and e-commerce. </a:t>
            </a:r>
            <a:r>
              <a:rPr lang="en-US" sz="36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p>
          <a:p>
            <a:pPr lvl="1">
              <a:lnSpc>
                <a:spcPct val="117000"/>
              </a:lnSpc>
              <a:spcBef>
                <a:spcPts val="0"/>
              </a:spcBef>
              <a:spcAft>
                <a:spcPts val="800"/>
              </a:spcAft>
              <a:buFont typeface="Wingdings" panose="05000000000000000000" pitchFamily="2" charset="2"/>
              <a:buChar char="Ø"/>
            </a:pPr>
            <a:r>
              <a:rPr lang="en-US" sz="3600" dirty="0">
                <a:solidFill>
                  <a:srgbClr val="211D1E"/>
                </a:solidFill>
                <a:latin typeface="Calibri" panose="020F0502020204030204" pitchFamily="34" charset="0"/>
              </a:rPr>
              <a:t>The qualified workforce gap in the IT sector in Turkey is over 30% and providing coding and other digital skills training to vulnerable groups and host community youth in Turkey will be beneficial to facilitate access to the digital economy as well as more sustainable jobs and (digital) livelihood opportunities. </a:t>
            </a:r>
          </a:p>
          <a:p>
            <a:pPr lvl="1">
              <a:lnSpc>
                <a:spcPct val="107000"/>
              </a:lnSpc>
              <a:spcBef>
                <a:spcPts val="0"/>
              </a:spcBef>
              <a:spcAft>
                <a:spcPts val="800"/>
              </a:spcAft>
              <a:buFont typeface="Wingdings" panose="05000000000000000000" pitchFamily="2" charset="2"/>
              <a:buChar char="Ø"/>
            </a:pPr>
            <a:r>
              <a:rPr lang="en-US" sz="3600" dirty="0">
                <a:latin typeface="Calibri" panose="020F0502020204030204" pitchFamily="34" charset="0"/>
                <a:cs typeface="Times New Roman" panose="02020603050405020304" pitchFamily="18" charset="0"/>
              </a:rPr>
              <a:t>Focusing on the green economy and waste/water management sectors can also help foster new partnership opportunities with the private sector, local public institutions and municipalities and create new employment opportunities and sustainable green jobs.</a:t>
            </a:r>
          </a:p>
          <a:p>
            <a:pPr marL="1143000" lvl="1" indent="-457200">
              <a:buFont typeface="Wingdings" panose="05000000000000000000" pitchFamily="2" charset="2"/>
              <a:buChar char="Ø"/>
            </a:pPr>
            <a:endParaRPr lang="en-US" b="1" dirty="0"/>
          </a:p>
          <a:p>
            <a:endParaRPr lang="en-US" dirty="0"/>
          </a:p>
        </p:txBody>
      </p:sp>
    </p:spTree>
    <p:extLst>
      <p:ext uri="{BB962C8B-B14F-4D97-AF65-F5344CB8AC3E}">
        <p14:creationId xmlns:p14="http://schemas.microsoft.com/office/powerpoint/2010/main" val="2440111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D9699-8B33-4E88-AE4C-CF6DC1FE3955}"/>
              </a:ext>
            </a:extLst>
          </p:cNvPr>
          <p:cNvSpPr>
            <a:spLocks noGrp="1"/>
          </p:cNvSpPr>
          <p:nvPr>
            <p:ph type="title"/>
          </p:nvPr>
        </p:nvSpPr>
        <p:spPr>
          <a:xfrm>
            <a:off x="461913" y="263951"/>
            <a:ext cx="10891887" cy="622169"/>
          </a:xfrm>
        </p:spPr>
        <p:txBody>
          <a:bodyPr>
            <a:noAutofit/>
          </a:bodyPr>
          <a:lstStyle/>
          <a:p>
            <a:r>
              <a:rPr lang="en-US" sz="3200" b="1" dirty="0"/>
              <a:t>LIVELIHOOD, FACTS&amp;FIGURES for TURKEY</a:t>
            </a:r>
            <a:endParaRPr lang="en-US" sz="3200" dirty="0"/>
          </a:p>
        </p:txBody>
      </p:sp>
      <p:sp>
        <p:nvSpPr>
          <p:cNvPr id="3" name="Content Placeholder 2">
            <a:extLst>
              <a:ext uri="{FF2B5EF4-FFF2-40B4-BE49-F238E27FC236}">
                <a16:creationId xmlns:a16="http://schemas.microsoft.com/office/drawing/2014/main" id="{1794D998-A563-4274-9D67-8D3FC07E5C7F}"/>
              </a:ext>
            </a:extLst>
          </p:cNvPr>
          <p:cNvSpPr>
            <a:spLocks noGrp="1"/>
          </p:cNvSpPr>
          <p:nvPr>
            <p:ph sz="half" idx="10"/>
          </p:nvPr>
        </p:nvSpPr>
        <p:spPr>
          <a:xfrm>
            <a:off x="282805" y="1065229"/>
            <a:ext cx="11755224" cy="5165888"/>
          </a:xfrm>
        </p:spPr>
        <p:txBody>
          <a:bodyPr>
            <a:normAutofit fontScale="85000" lnSpcReduction="10000"/>
          </a:bodyPr>
          <a:lstStyle/>
          <a:p>
            <a:pPr marL="457200" indent="-457200">
              <a:buFont typeface="Arial" panose="020B0604020202020204" pitchFamily="34" charset="0"/>
              <a:buChar char="•"/>
            </a:pPr>
            <a:r>
              <a:rPr lang="en-US" sz="3300" b="1" dirty="0"/>
              <a:t>Accountability Framework</a:t>
            </a:r>
          </a:p>
          <a:p>
            <a:pPr marL="1143000" lvl="1" indent="-457200">
              <a:buFont typeface="Wingdings" panose="05000000000000000000" pitchFamily="2" charset="2"/>
              <a:buChar char="Ø"/>
            </a:pPr>
            <a:endParaRPr lang="en-US" sz="2000" b="1" dirty="0"/>
          </a:p>
          <a:p>
            <a:pPr lvl="1">
              <a:lnSpc>
                <a:spcPct val="107000"/>
              </a:lnSpc>
              <a:spcBef>
                <a:spcPts val="0"/>
              </a:spcBef>
              <a:spcAft>
                <a:spcPts val="800"/>
              </a:spcAft>
              <a:buFont typeface="Wingdings" panose="05000000000000000000" pitchFamily="2" charset="2"/>
              <a:buChar char="Ø"/>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Livelihoods sector will continue to coordinate closely with key institutions.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These include:</a:t>
            </a:r>
          </a:p>
          <a:p>
            <a:pPr lvl="2">
              <a:lnSpc>
                <a:spcPct val="107000"/>
              </a:lnSpc>
              <a:spcBef>
                <a:spcPts val="0"/>
              </a:spcBef>
              <a:spcAft>
                <a:spcPts val="800"/>
              </a:spcAft>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Ministry of Family, </a:t>
            </a:r>
            <a:r>
              <a:rPr lang="en-US"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and Social Services (</a:t>
            </a:r>
            <a:r>
              <a:rPr lang="en-US"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MoFLSS</a:t>
            </a: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Directorate General of Migration Management (DGMM), </a:t>
            </a:r>
          </a:p>
          <a:p>
            <a:pPr lvl="2">
              <a:lnSpc>
                <a:spcPct val="107000"/>
              </a:lnSpc>
              <a:spcBef>
                <a:spcPts val="0"/>
              </a:spcBef>
              <a:spcAft>
                <a:spcPts val="800"/>
              </a:spcAft>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Ministry of Industry and Technology(</a:t>
            </a:r>
            <a:r>
              <a:rPr lang="en-US"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MoIT</a:t>
            </a: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Ministry of National Education (</a:t>
            </a:r>
            <a:r>
              <a:rPr lang="en-US"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MoNE</a:t>
            </a: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t>
            </a:r>
          </a:p>
          <a:p>
            <a:pPr lvl="2">
              <a:lnSpc>
                <a:spcPct val="107000"/>
              </a:lnSpc>
              <a:spcBef>
                <a:spcPts val="0"/>
              </a:spcBef>
              <a:spcAft>
                <a:spcPts val="800"/>
              </a:spcAft>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Ministry of Agriculture and Forestry (</a:t>
            </a:r>
            <a:r>
              <a:rPr lang="en-US"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MoAF</a:t>
            </a: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as well as the Turkish Employment Agency (ISKUR),</a:t>
            </a:r>
          </a:p>
          <a:p>
            <a:pPr lvl="2">
              <a:lnSpc>
                <a:spcPct val="107000"/>
              </a:lnSpc>
              <a:spcBef>
                <a:spcPts val="0"/>
              </a:spcBef>
              <a:spcAft>
                <a:spcPts val="800"/>
              </a:spcAft>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Social Security Institution (SSI), Chambers of Commerce,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This ensures that the sector strategy is aligned with the priorities of public institutions, private sector and NGOs. New partners from Government and business networks will be approached and invited to the sector.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The engagement of the private sector in the planning and coordination will be a priority.</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lvl="1">
              <a:lnSpc>
                <a:spcPct val="107000"/>
              </a:lnSpc>
              <a:spcBef>
                <a:spcPts val="0"/>
              </a:spcBef>
              <a:spcAft>
                <a:spcPts val="800"/>
              </a:spcAft>
              <a:buFont typeface="Wingdings" panose="05000000000000000000" pitchFamily="2" charset="2"/>
              <a:buChar char="Ø"/>
            </a:pPr>
            <a:r>
              <a:rPr lang="en-US"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Monthly Livelihoods Working Group Meetings will also continue to serve as an information sharing platform to discuss updates as well as strategies, and referrals to other sectors and institutions. </a:t>
            </a:r>
            <a:r>
              <a:rPr lang="en-US"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17447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7098E-B92B-413D-9ED1-7C1FFC0E7AB0}"/>
              </a:ext>
            </a:extLst>
          </p:cNvPr>
          <p:cNvSpPr>
            <a:spLocks noGrp="1"/>
          </p:cNvSpPr>
          <p:nvPr>
            <p:ph type="title"/>
          </p:nvPr>
        </p:nvSpPr>
        <p:spPr>
          <a:xfrm>
            <a:off x="838200" y="490194"/>
            <a:ext cx="10515600" cy="584462"/>
          </a:xfrm>
        </p:spPr>
        <p:txBody>
          <a:bodyPr>
            <a:normAutofit fontScale="90000"/>
          </a:bodyPr>
          <a:lstStyle/>
          <a:p>
            <a:r>
              <a:rPr lang="en-US" sz="3600" b="1" dirty="0"/>
              <a:t>CHALLENGES</a:t>
            </a:r>
            <a:endParaRPr lang="en-US" sz="3200" b="1" dirty="0"/>
          </a:p>
        </p:txBody>
      </p:sp>
      <p:sp>
        <p:nvSpPr>
          <p:cNvPr id="3" name="Content Placeholder 2">
            <a:extLst>
              <a:ext uri="{FF2B5EF4-FFF2-40B4-BE49-F238E27FC236}">
                <a16:creationId xmlns:a16="http://schemas.microsoft.com/office/drawing/2014/main" id="{107D9FFD-0983-40A4-8E6E-06069176AEF3}"/>
              </a:ext>
            </a:extLst>
          </p:cNvPr>
          <p:cNvSpPr>
            <a:spLocks noGrp="1"/>
          </p:cNvSpPr>
          <p:nvPr>
            <p:ph sz="half" idx="10"/>
          </p:nvPr>
        </p:nvSpPr>
        <p:spPr>
          <a:xfrm>
            <a:off x="603315" y="1376313"/>
            <a:ext cx="10782079" cy="4712253"/>
          </a:xfrm>
        </p:spPr>
        <p:txBody>
          <a:bodyPr>
            <a:normAutofit/>
          </a:bodyPr>
          <a:lstStyle/>
          <a:p>
            <a:pPr marL="457200" indent="-457200">
              <a:buFont typeface="Wingdings" panose="05000000000000000000" pitchFamily="2" charset="2"/>
              <a:buChar char="Ø"/>
            </a:pPr>
            <a:r>
              <a:rPr lang="en-US" sz="2400" b="1"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Access to employment as well as creation and retention of businesses continue to be challenged by various factors</a:t>
            </a:r>
            <a:r>
              <a:rPr lang="en-US" sz="24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t>
            </a:r>
          </a:p>
          <a:p>
            <a:pPr marL="1143000" lvl="1" indent="-457200"/>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Language barriers, </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t>
            </a: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ack of job-related skills, </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t>
            </a: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ack of awareness on the </a:t>
            </a:r>
            <a:r>
              <a:rPr lang="en-US" sz="22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labour</a:t>
            </a:r>
            <a:r>
              <a:rPr lang="en-US" sz="22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market modalities,</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Lack of e-commerce skills,</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Lack of information on the legal frameworks regarding employment and entrepreneurship,</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Lack of access to funding,</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Lack of enough capital</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The negative socio-economic impacts of COVID-19, further increased challenges to access livelihoods opportunities and endangering income security for </a:t>
            </a:r>
            <a:r>
              <a:rPr lang="en-US" sz="2200" dirty="0" err="1">
                <a:solidFill>
                  <a:srgbClr val="211D1E"/>
                </a:solidFill>
                <a:latin typeface="Calibri" panose="020F0502020204030204" pitchFamily="34" charset="0"/>
                <a:ea typeface="Calibri" panose="020F0502020204030204" pitchFamily="34" charset="0"/>
                <a:cs typeface="Source Sans Pro" panose="020B0503030403020204" pitchFamily="34" charset="0"/>
              </a:rPr>
              <a:t>SuTPs</a:t>
            </a:r>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a:t>
            </a:r>
          </a:p>
          <a:p>
            <a:pPr marL="1143000" lvl="1" indent="-457200"/>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Lack of access of qualified workforce into the Turkish </a:t>
            </a:r>
            <a:r>
              <a:rPr lang="en-US" sz="2200" dirty="0" err="1">
                <a:solidFill>
                  <a:srgbClr val="211D1E"/>
                </a:solidFill>
                <a:latin typeface="Calibri" panose="020F0502020204030204" pitchFamily="34" charset="0"/>
                <a:ea typeface="Calibri" panose="020F0502020204030204" pitchFamily="34" charset="0"/>
                <a:cs typeface="Source Sans Pro" panose="020B0503030403020204" pitchFamily="34" charset="0"/>
              </a:rPr>
              <a:t>labour</a:t>
            </a:r>
            <a:r>
              <a:rPr lang="en-US" sz="2200" dirty="0">
                <a:solidFill>
                  <a:srgbClr val="211D1E"/>
                </a:solidFill>
                <a:latin typeface="Calibri" panose="020F0502020204030204" pitchFamily="34" charset="0"/>
                <a:ea typeface="Calibri" panose="020F0502020204030204" pitchFamily="34" charset="0"/>
                <a:cs typeface="Source Sans Pro" panose="020B0503030403020204" pitchFamily="34" charset="0"/>
              </a:rPr>
              <a:t> market.</a:t>
            </a:r>
          </a:p>
        </p:txBody>
      </p:sp>
    </p:spTree>
    <p:extLst>
      <p:ext uri="{BB962C8B-B14F-4D97-AF65-F5344CB8AC3E}">
        <p14:creationId xmlns:p14="http://schemas.microsoft.com/office/powerpoint/2010/main" val="1546946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07323-FD2E-4504-A330-A228F9A57568}"/>
              </a:ext>
            </a:extLst>
          </p:cNvPr>
          <p:cNvSpPr>
            <a:spLocks noGrp="1"/>
          </p:cNvSpPr>
          <p:nvPr>
            <p:ph type="title"/>
          </p:nvPr>
        </p:nvSpPr>
        <p:spPr>
          <a:xfrm>
            <a:off x="546755" y="207391"/>
            <a:ext cx="10621586" cy="452486"/>
          </a:xfrm>
        </p:spPr>
        <p:txBody>
          <a:bodyPr>
            <a:normAutofit fontScale="90000"/>
          </a:bodyPr>
          <a:lstStyle/>
          <a:p>
            <a:r>
              <a:rPr lang="en-US" sz="2800" b="1" dirty="0"/>
              <a:t>Livelihoods Achievements</a:t>
            </a:r>
            <a:endParaRPr lang="en-US" sz="2800" dirty="0"/>
          </a:p>
        </p:txBody>
      </p:sp>
      <p:sp>
        <p:nvSpPr>
          <p:cNvPr id="3" name="Text Placeholder 2">
            <a:extLst>
              <a:ext uri="{FF2B5EF4-FFF2-40B4-BE49-F238E27FC236}">
                <a16:creationId xmlns:a16="http://schemas.microsoft.com/office/drawing/2014/main" id="{BED2E361-70BC-4155-818D-B6F3FA8E23D2}"/>
              </a:ext>
            </a:extLst>
          </p:cNvPr>
          <p:cNvSpPr>
            <a:spLocks noGrp="1"/>
          </p:cNvSpPr>
          <p:nvPr>
            <p:ph type="body" idx="1"/>
          </p:nvPr>
        </p:nvSpPr>
        <p:spPr>
          <a:xfrm>
            <a:off x="348792" y="801278"/>
            <a:ext cx="11585542" cy="5571177"/>
          </a:xfrm>
        </p:spPr>
        <p:txBody>
          <a:bodyPr/>
          <a:lstStyle/>
          <a:p>
            <a:pPr marL="342900" indent="-342900">
              <a:buFont typeface="Wingdings" panose="05000000000000000000" pitchFamily="2" charset="2"/>
              <a:buChar char="Ø"/>
            </a:pPr>
            <a:r>
              <a:rPr lang="en-US" sz="2000" b="1"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As of December 2021:</a:t>
            </a: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66,356 </a:t>
            </a:r>
            <a:r>
              <a:rPr lang="en-US" sz="1800" dirty="0">
                <a:solidFill>
                  <a:srgbClr val="211D1E"/>
                </a:solidFill>
                <a:latin typeface="Calibri" panose="020F0502020204030204" pitchFamily="34" charset="0"/>
              </a:rPr>
              <a:t>direct beneficiaries, of whom 54% were female, have been reached through Livelihoods sector partners.</a:t>
            </a: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31,380 individuals (SUTPs) and IPs and from the host community completed vocational, language and soft skills trainings.</a:t>
            </a: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9,530 individuals increased their income with job placement or other income opportunities</a:t>
            </a:r>
            <a:r>
              <a:rPr lang="en-US" sz="1800" dirty="0">
                <a:solidFill>
                  <a:srgbClr val="211D1E"/>
                </a:solidFill>
                <a:latin typeface="Calibri" panose="020F0502020204030204" pitchFamily="34" charset="0"/>
              </a:rPr>
              <a:t>,</a:t>
            </a: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10,797, individuals were supported with work permit provision, counselling or business establishment or expansion.</a:t>
            </a:r>
            <a:endParaRPr lang="en-US" sz="1800" dirty="0">
              <a:solidFill>
                <a:srgbClr val="211D1E"/>
              </a:solidFill>
              <a:latin typeface="Calibri" panose="020F0502020204030204" pitchFamily="34" charset="0"/>
            </a:endParaRP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3,061 small and medium-sized enterprises and start-ups benefitted from business management, financial and technical support in their establishment or expansion process. </a:t>
            </a:r>
            <a:r>
              <a:rPr lang="en-US" sz="1800" dirty="0">
                <a:solidFill>
                  <a:srgbClr val="211D1E"/>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800" dirty="0">
              <a:solidFill>
                <a:srgbClr val="211D1E"/>
              </a:solidFill>
              <a:latin typeface="Calibri" panose="020F0502020204030204" pitchFamily="34" charset="0"/>
            </a:endParaRPr>
          </a:p>
          <a:p>
            <a:pPr marL="742950" lvl="1" indent="-285750">
              <a:buFont typeface="Arial" panose="020B0604020202020204" pitchFamily="34" charset="0"/>
              <a:buChar char="•"/>
            </a:pPr>
            <a:r>
              <a:rPr lang="en-US" sz="1800" dirty="0">
                <a:solidFill>
                  <a:srgbClr val="211D1E"/>
                </a:solidFill>
                <a:latin typeface="Calibri" panose="020F0502020204030204" pitchFamily="34" charset="0"/>
              </a:rPr>
              <a:t>1,003 individuals have been supported to establish new or expand businesses.</a:t>
            </a:r>
          </a:p>
          <a:p>
            <a:pPr marL="742950" lvl="1" indent="-285750">
              <a:buFont typeface="Arial" panose="020B0604020202020204" pitchFamily="34" charset="0"/>
              <a:buChar char="•"/>
            </a:pP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6,422  </a:t>
            </a:r>
            <a:r>
              <a:rPr lang="en-US" sz="1800" dirty="0" err="1">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SuTPs</a:t>
            </a:r>
            <a:r>
              <a:rPr lang="en-US" sz="1800" dirty="0">
                <a:solidFill>
                  <a:srgbClr val="211D1E"/>
                </a:solidFill>
                <a:effectLst/>
                <a:latin typeface="Calibri" panose="020F0502020204030204" pitchFamily="34" charset="0"/>
                <a:ea typeface="Calibri" panose="020F0502020204030204" pitchFamily="34" charset="0"/>
                <a:cs typeface="Source Sans Pro" panose="020B0503030403020204" pitchFamily="34" charset="0"/>
              </a:rPr>
              <a:t> were supported with Vocational Qualifications Certificates.</a:t>
            </a:r>
          </a:p>
          <a:p>
            <a:pPr marL="742950" lvl="1" indent="-285750">
              <a:buFont typeface="Arial" panose="020B0604020202020204" pitchFamily="34" charset="0"/>
              <a:buChar char="•"/>
            </a:pPr>
            <a:r>
              <a:rPr lang="en-US" sz="1800" b="1" dirty="0">
                <a:solidFill>
                  <a:srgbClr val="211D1E"/>
                </a:solidFill>
                <a:latin typeface="Calibri" panose="020F0502020204030204" pitchFamily="34" charset="0"/>
              </a:rPr>
              <a:t>Livelihood Sector Financial Requirements by Agency for 2022: 116,000,000 USD</a:t>
            </a:r>
          </a:p>
          <a:p>
            <a:pPr lvl="1"/>
            <a:endParaRPr lang="en-US" b="1" dirty="0"/>
          </a:p>
        </p:txBody>
      </p:sp>
      <p:graphicFrame>
        <p:nvGraphicFramePr>
          <p:cNvPr id="4" name="Table 3">
            <a:extLst>
              <a:ext uri="{FF2B5EF4-FFF2-40B4-BE49-F238E27FC236}">
                <a16:creationId xmlns:a16="http://schemas.microsoft.com/office/drawing/2014/main" id="{3F23C060-FA79-48E2-833A-647FCEE210C1}"/>
              </a:ext>
            </a:extLst>
          </p:cNvPr>
          <p:cNvGraphicFramePr>
            <a:graphicFrameLocks noGrp="1"/>
          </p:cNvGraphicFramePr>
          <p:nvPr>
            <p:extLst>
              <p:ext uri="{D42A27DB-BD31-4B8C-83A1-F6EECF244321}">
                <p14:modId xmlns:p14="http://schemas.microsoft.com/office/powerpoint/2010/main" val="1132310272"/>
              </p:ext>
            </p:extLst>
          </p:nvPr>
        </p:nvGraphicFramePr>
        <p:xfrm>
          <a:off x="1637123" y="4468269"/>
          <a:ext cx="8220173" cy="1762785"/>
        </p:xfrm>
        <a:graphic>
          <a:graphicData uri="http://schemas.openxmlformats.org/drawingml/2006/table">
            <a:tbl>
              <a:tblPr>
                <a:tableStyleId>{5C22544A-7EE6-4342-B048-85BDC9FD1C3A}</a:tableStyleId>
              </a:tblPr>
              <a:tblGrid>
                <a:gridCol w="5429838">
                  <a:extLst>
                    <a:ext uri="{9D8B030D-6E8A-4147-A177-3AD203B41FA5}">
                      <a16:colId xmlns:a16="http://schemas.microsoft.com/office/drawing/2014/main" val="2073993247"/>
                    </a:ext>
                  </a:extLst>
                </a:gridCol>
                <a:gridCol w="942680">
                  <a:extLst>
                    <a:ext uri="{9D8B030D-6E8A-4147-A177-3AD203B41FA5}">
                      <a16:colId xmlns:a16="http://schemas.microsoft.com/office/drawing/2014/main" val="3874347629"/>
                    </a:ext>
                  </a:extLst>
                </a:gridCol>
                <a:gridCol w="942769">
                  <a:extLst>
                    <a:ext uri="{9D8B030D-6E8A-4147-A177-3AD203B41FA5}">
                      <a16:colId xmlns:a16="http://schemas.microsoft.com/office/drawing/2014/main" val="1652317339"/>
                    </a:ext>
                  </a:extLst>
                </a:gridCol>
                <a:gridCol w="904886">
                  <a:extLst>
                    <a:ext uri="{9D8B030D-6E8A-4147-A177-3AD203B41FA5}">
                      <a16:colId xmlns:a16="http://schemas.microsoft.com/office/drawing/2014/main" val="2727428142"/>
                    </a:ext>
                  </a:extLst>
                </a:gridCol>
              </a:tblGrid>
              <a:tr h="298773">
                <a:tc>
                  <a:txBody>
                    <a:bodyPr/>
                    <a:lstStyle/>
                    <a:p>
                      <a:pPr algn="ctr" defTabSz="914400" rtl="0" eaLnBrk="1" fontAlgn="ctr" latinLnBrk="0" hangingPunct="1">
                        <a:lnSpc>
                          <a:spcPct val="90000"/>
                        </a:lnSpc>
                        <a:spcBef>
                          <a:spcPct val="0"/>
                        </a:spcBef>
                        <a:buNone/>
                      </a:pPr>
                      <a:r>
                        <a:rPr lang="en-US" sz="1800" b="1" kern="1200" dirty="0">
                          <a:solidFill>
                            <a:srgbClr val="0033A0"/>
                          </a:solidFill>
                          <a:latin typeface="+mj-lt"/>
                          <a:ea typeface="+mj-ea"/>
                          <a:cs typeface="+mj-cs"/>
                        </a:rPr>
                        <a:t>Livelihoods Achievements</a:t>
                      </a:r>
                    </a:p>
                  </a:txBody>
                  <a:tcPr marL="6350" marR="6350" marT="6350" marB="0" anchor="ctr"/>
                </a:tc>
                <a:tc>
                  <a:txBody>
                    <a:bodyPr/>
                    <a:lstStyle/>
                    <a:p>
                      <a:pPr algn="ctr" fontAlgn="ctr"/>
                      <a:r>
                        <a:rPr lang="en-US" sz="1800" b="1" kern="1200">
                          <a:solidFill>
                            <a:srgbClr val="0033A0"/>
                          </a:solidFill>
                          <a:latin typeface="+mj-lt"/>
                          <a:ea typeface="+mj-ea"/>
                          <a:cs typeface="+mj-cs"/>
                        </a:rPr>
                        <a:t>Achieved</a:t>
                      </a:r>
                    </a:p>
                  </a:txBody>
                  <a:tcPr marL="6350" marR="6350" marT="6350" marB="0" anchor="ctr"/>
                </a:tc>
                <a:tc>
                  <a:txBody>
                    <a:bodyPr/>
                    <a:lstStyle/>
                    <a:p>
                      <a:pPr algn="ctr" fontAlgn="ctr"/>
                      <a:r>
                        <a:rPr lang="en-US" sz="1800" b="1" kern="1200">
                          <a:solidFill>
                            <a:srgbClr val="0033A0"/>
                          </a:solidFill>
                          <a:latin typeface="+mj-lt"/>
                          <a:ea typeface="+mj-ea"/>
                          <a:cs typeface="+mj-cs"/>
                        </a:rPr>
                        <a:t>Target</a:t>
                      </a:r>
                    </a:p>
                  </a:txBody>
                  <a:tcPr marL="6350" marR="6350" marT="6350" marB="0" anchor="ctr"/>
                </a:tc>
                <a:tc>
                  <a:txBody>
                    <a:bodyPr/>
                    <a:lstStyle/>
                    <a:p>
                      <a:pPr algn="ctr" fontAlgn="ctr"/>
                      <a:r>
                        <a:rPr lang="en-US" sz="1800" b="1" kern="1200" dirty="0">
                          <a:solidFill>
                            <a:srgbClr val="0033A0"/>
                          </a:solidFill>
                          <a:latin typeface="+mj-lt"/>
                          <a:ea typeface="+mj-ea"/>
                          <a:cs typeface="+mj-cs"/>
                        </a:rPr>
                        <a:t>%</a:t>
                      </a:r>
                    </a:p>
                  </a:txBody>
                  <a:tcPr marL="6350" marR="6350" marT="6350" marB="0" anchor="ctr"/>
                </a:tc>
                <a:extLst>
                  <a:ext uri="{0D108BD9-81ED-4DB2-BD59-A6C34878D82A}">
                    <a16:rowId xmlns:a16="http://schemas.microsoft.com/office/drawing/2014/main" val="2276255601"/>
                  </a:ext>
                </a:extLst>
              </a:tr>
              <a:tr h="410943">
                <a:tc>
                  <a:txBody>
                    <a:bodyPr/>
                    <a:lstStyle/>
                    <a:p>
                      <a:pPr algn="l" fontAlgn="b"/>
                      <a:r>
                        <a:rPr lang="en-US" sz="1600" u="none" strike="noStrike" dirty="0">
                          <a:effectLst/>
                        </a:rPr>
                        <a:t>Refugees or host community members completed trainings</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31,380</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67,882</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46%</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209336916"/>
                  </a:ext>
                </a:extLst>
              </a:tr>
              <a:tr h="540514">
                <a:tc>
                  <a:txBody>
                    <a:bodyPr/>
                    <a:lstStyle/>
                    <a:p>
                      <a:pPr algn="l" fontAlgn="b"/>
                      <a:r>
                        <a:rPr lang="en-US" sz="1600" u="none" strike="noStrike">
                          <a:effectLst/>
                        </a:rPr>
                        <a:t>Individuals increased income through job placement and income opportunities</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9,530</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20,365</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47%</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727811673"/>
                  </a:ext>
                </a:extLst>
              </a:tr>
              <a:tr h="512555">
                <a:tc>
                  <a:txBody>
                    <a:bodyPr/>
                    <a:lstStyle/>
                    <a:p>
                      <a:pPr algn="l" fontAlgn="b"/>
                      <a:r>
                        <a:rPr lang="en-US" sz="1600" u="none" strike="noStrike" dirty="0">
                          <a:effectLst/>
                        </a:rPr>
                        <a:t>SMEs, businesses supported through business management trainings, financial/non-financial services or technology transfer</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a:effectLst/>
                        </a:rPr>
                        <a:t>3,061</a:t>
                      </a:r>
                      <a:endParaRPr lang="en-US" sz="16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16,031</a:t>
                      </a:r>
                      <a:endParaRPr lang="en-US" sz="16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r>
                        <a:rPr lang="en-US" sz="1600" u="none" strike="noStrike" dirty="0">
                          <a:effectLst/>
                        </a:rPr>
                        <a:t>19%</a:t>
                      </a:r>
                      <a:endParaRPr lang="en-US" sz="16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85209124"/>
                  </a:ext>
                </a:extLst>
              </a:tr>
            </a:tbl>
          </a:graphicData>
        </a:graphic>
      </p:graphicFrame>
    </p:spTree>
    <p:extLst>
      <p:ext uri="{BB962C8B-B14F-4D97-AF65-F5344CB8AC3E}">
        <p14:creationId xmlns:p14="http://schemas.microsoft.com/office/powerpoint/2010/main" val="3814342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B7246-CB18-4E45-BE3F-5892E393065A}"/>
              </a:ext>
            </a:extLst>
          </p:cNvPr>
          <p:cNvSpPr>
            <a:spLocks noGrp="1"/>
          </p:cNvSpPr>
          <p:nvPr>
            <p:ph type="title"/>
          </p:nvPr>
        </p:nvSpPr>
        <p:spPr>
          <a:xfrm>
            <a:off x="744718" y="282804"/>
            <a:ext cx="10602732" cy="575035"/>
          </a:xfrm>
        </p:spPr>
        <p:txBody>
          <a:bodyPr>
            <a:normAutofit/>
          </a:bodyPr>
          <a:lstStyle/>
          <a:p>
            <a:r>
              <a:rPr lang="en-US" sz="3200" dirty="0">
                <a:effectLst/>
                <a:latin typeface="Calibri" panose="020F0502020204030204" pitchFamily="34" charset="0"/>
                <a:ea typeface="Calibri" panose="020F0502020204030204" pitchFamily="34" charset="0"/>
                <a:cs typeface="Times New Roman" panose="02020603050405020304" pitchFamily="18" charset="0"/>
              </a:rPr>
              <a:t>Livelihood Projects by IOM (2016-2022)</a:t>
            </a:r>
            <a:endParaRPr lang="en-US" sz="3200" dirty="0"/>
          </a:p>
        </p:txBody>
      </p:sp>
      <p:sp>
        <p:nvSpPr>
          <p:cNvPr id="3" name="Text Placeholder 2">
            <a:extLst>
              <a:ext uri="{FF2B5EF4-FFF2-40B4-BE49-F238E27FC236}">
                <a16:creationId xmlns:a16="http://schemas.microsoft.com/office/drawing/2014/main" id="{60B7E9DF-5B1B-456C-B973-ED8962EE5201}"/>
              </a:ext>
            </a:extLst>
          </p:cNvPr>
          <p:cNvSpPr>
            <a:spLocks noGrp="1"/>
          </p:cNvSpPr>
          <p:nvPr>
            <p:ph type="body" idx="1"/>
          </p:nvPr>
        </p:nvSpPr>
        <p:spPr>
          <a:xfrm>
            <a:off x="452487" y="980387"/>
            <a:ext cx="11142482" cy="5147036"/>
          </a:xfrm>
        </p:spPr>
        <p:txBody>
          <a:bodyPr/>
          <a:lstStyle/>
          <a:p>
            <a:r>
              <a:rPr lang="tr-TR" sz="2400" b="1" dirty="0">
                <a:solidFill>
                  <a:schemeClr val="tx2"/>
                </a:solidFill>
                <a:latin typeface="Arial" panose="020B0604020202020204" pitchFamily="34" charset="0"/>
                <a:cs typeface="Arial" panose="020B0604020202020204" pitchFamily="34" charset="0"/>
              </a:rPr>
              <a:t>Cash Grants for MSEs</a:t>
            </a:r>
            <a:endParaRPr lang="en-US" sz="2400" b="1" dirty="0">
              <a:solidFill>
                <a:schemeClr val="tx2"/>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Arial" panose="020B0604020202020204" pitchFamily="34" charset="0"/>
              </a:rPr>
              <a:t>In order to support vulnerable families to become more self-reliant, IOM provided small grants for small business start-ups in line with the needs and skills of individuals to encourage income-generating activities.</a:t>
            </a:r>
            <a:endParaRPr lang="en-US" b="1" dirty="0">
              <a:solidFill>
                <a:schemeClr val="tx2"/>
              </a:solidFill>
              <a:effectLst/>
              <a:latin typeface="Arial" panose="020B0604020202020204" pitchFamily="34" charset="0"/>
              <a:ea typeface="Calibri" panose="020F0502020204030204" pitchFamily="34" charset="0"/>
              <a:cs typeface="Arial" panose="020B0604020202020204" pitchFamily="34" charset="0"/>
            </a:endParaRP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Arial" panose="020B0604020202020204" pitchFamily="34" charset="0"/>
              </a:rPr>
              <a:t>In 2022 the project is being implemented in Adana, Hatay, Gaziantep, </a:t>
            </a:r>
            <a:r>
              <a:rPr lang="en-US" sz="1800" dirty="0" err="1">
                <a:effectLst/>
                <a:latin typeface="Calibri" panose="020F0502020204030204" pitchFamily="34" charset="0"/>
                <a:ea typeface="Calibri" panose="020F0502020204030204" pitchFamily="34" charset="0"/>
                <a:cs typeface="Arial" panose="020B0604020202020204" pitchFamily="34" charset="0"/>
              </a:rPr>
              <a:t>Kahramanmaras</a:t>
            </a:r>
            <a:r>
              <a:rPr lang="en-US" sz="1800" dirty="0">
                <a:effectLst/>
                <a:latin typeface="Calibri" panose="020F0502020204030204" pitchFamily="34" charset="0"/>
                <a:ea typeface="Calibri" panose="020F0502020204030204" pitchFamily="34" charset="0"/>
                <a:cs typeface="Arial" panose="020B0604020202020204" pitchFamily="34" charset="0"/>
              </a:rPr>
              <a:t>, </a:t>
            </a:r>
            <a:r>
              <a:rPr lang="en-US" sz="1800" dirty="0" err="1">
                <a:effectLst/>
                <a:latin typeface="Calibri" panose="020F0502020204030204" pitchFamily="34" charset="0"/>
                <a:ea typeface="Calibri" panose="020F0502020204030204" pitchFamily="34" charset="0"/>
                <a:cs typeface="Arial" panose="020B0604020202020204" pitchFamily="34" charset="0"/>
              </a:rPr>
              <a:t>Mardin</a:t>
            </a:r>
            <a:r>
              <a:rPr lang="en-US" sz="1800" dirty="0">
                <a:effectLst/>
                <a:latin typeface="Calibri" panose="020F0502020204030204" pitchFamily="34" charset="0"/>
                <a:ea typeface="Calibri" panose="020F0502020204030204" pitchFamily="34" charset="0"/>
                <a:cs typeface="Arial" panose="020B0604020202020204" pitchFamily="34" charset="0"/>
              </a:rPr>
              <a:t>, and Sanliurfa targeting 240 beneficiaries in total.</a:t>
            </a:r>
            <a:endParaRPr lang="en-US" dirty="0"/>
          </a:p>
        </p:txBody>
      </p:sp>
      <p:pic>
        <p:nvPicPr>
          <p:cNvPr id="4" name="Picture 3" descr="A picture containing text, indoor, person, ceiling&#10;&#10;Description automatically generated">
            <a:extLst>
              <a:ext uri="{FF2B5EF4-FFF2-40B4-BE49-F238E27FC236}">
                <a16:creationId xmlns:a16="http://schemas.microsoft.com/office/drawing/2014/main" id="{7ED5160B-4498-4D4B-9A4E-E89DE82D5B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4718" y="2980912"/>
            <a:ext cx="4553146" cy="3033534"/>
          </a:xfrm>
          <a:prstGeom prst="rect">
            <a:avLst/>
          </a:prstGeom>
        </p:spPr>
      </p:pic>
      <p:graphicFrame>
        <p:nvGraphicFramePr>
          <p:cNvPr id="5" name="Table 4">
            <a:extLst>
              <a:ext uri="{FF2B5EF4-FFF2-40B4-BE49-F238E27FC236}">
                <a16:creationId xmlns:a16="http://schemas.microsoft.com/office/drawing/2014/main" id="{E675E35D-2941-46FD-8C1D-3EEDC6868617}"/>
              </a:ext>
            </a:extLst>
          </p:cNvPr>
          <p:cNvGraphicFramePr>
            <a:graphicFrameLocks noGrp="1"/>
          </p:cNvGraphicFramePr>
          <p:nvPr>
            <p:extLst>
              <p:ext uri="{D42A27DB-BD31-4B8C-83A1-F6EECF244321}">
                <p14:modId xmlns:p14="http://schemas.microsoft.com/office/powerpoint/2010/main" val="849911772"/>
              </p:ext>
            </p:extLst>
          </p:nvPr>
        </p:nvGraphicFramePr>
        <p:xfrm>
          <a:off x="6023728" y="2909855"/>
          <a:ext cx="5505253" cy="3033534"/>
        </p:xfrm>
        <a:graphic>
          <a:graphicData uri="http://schemas.openxmlformats.org/drawingml/2006/table">
            <a:tbl>
              <a:tblPr>
                <a:tableStyleId>{5C22544A-7EE6-4342-B048-85BDC9FD1C3A}</a:tableStyleId>
              </a:tblPr>
              <a:tblGrid>
                <a:gridCol w="1529164">
                  <a:extLst>
                    <a:ext uri="{9D8B030D-6E8A-4147-A177-3AD203B41FA5}">
                      <a16:colId xmlns:a16="http://schemas.microsoft.com/office/drawing/2014/main" val="1513282634"/>
                    </a:ext>
                  </a:extLst>
                </a:gridCol>
                <a:gridCol w="1325363">
                  <a:extLst>
                    <a:ext uri="{9D8B030D-6E8A-4147-A177-3AD203B41FA5}">
                      <a16:colId xmlns:a16="http://schemas.microsoft.com/office/drawing/2014/main" val="2650347290"/>
                    </a:ext>
                  </a:extLst>
                </a:gridCol>
                <a:gridCol w="1325363">
                  <a:extLst>
                    <a:ext uri="{9D8B030D-6E8A-4147-A177-3AD203B41FA5}">
                      <a16:colId xmlns:a16="http://schemas.microsoft.com/office/drawing/2014/main" val="1915144333"/>
                    </a:ext>
                  </a:extLst>
                </a:gridCol>
                <a:gridCol w="1325363">
                  <a:extLst>
                    <a:ext uri="{9D8B030D-6E8A-4147-A177-3AD203B41FA5}">
                      <a16:colId xmlns:a16="http://schemas.microsoft.com/office/drawing/2014/main" val="3535260943"/>
                    </a:ext>
                  </a:extLst>
                </a:gridCol>
              </a:tblGrid>
              <a:tr h="474668">
                <a:tc>
                  <a:txBody>
                    <a:bodyPr/>
                    <a:lstStyle/>
                    <a:p>
                      <a:pPr algn="ctr" fontAlgn="ctr">
                        <a:lnSpc>
                          <a:spcPct val="150000"/>
                        </a:lnSpc>
                      </a:pPr>
                      <a:r>
                        <a:rPr lang="en-US" sz="2000" b="1" u="none" strike="noStrike" dirty="0">
                          <a:effectLst/>
                        </a:rPr>
                        <a:t>Year</a:t>
                      </a:r>
                      <a:endParaRPr lang="en-US" sz="20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b="1" u="none" strike="noStrike" dirty="0">
                          <a:effectLst/>
                        </a:rPr>
                        <a:t>Male</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b="1" u="none" strike="noStrike" dirty="0">
                          <a:effectLst/>
                        </a:rPr>
                        <a:t>Female</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b="1" u="none" strike="noStrike" dirty="0">
                          <a:effectLst/>
                        </a:rPr>
                        <a:t>Total</a:t>
                      </a:r>
                      <a:endParaRPr lang="en-US" sz="1800" b="1"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2693651252"/>
                  </a:ext>
                </a:extLst>
              </a:tr>
              <a:tr h="427852">
                <a:tc>
                  <a:txBody>
                    <a:bodyPr/>
                    <a:lstStyle/>
                    <a:p>
                      <a:pPr algn="ctr" fontAlgn="ctr">
                        <a:lnSpc>
                          <a:spcPct val="150000"/>
                        </a:lnSpc>
                      </a:pPr>
                      <a:r>
                        <a:rPr lang="en-US" sz="1800" b="1" u="none" strike="noStrike" dirty="0">
                          <a:effectLst/>
                        </a:rPr>
                        <a:t>2017</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u="none" strike="noStrike" dirty="0">
                          <a:effectLst/>
                        </a:rPr>
                        <a:t>269</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u="none" strike="noStrike" dirty="0">
                          <a:effectLst/>
                        </a:rPr>
                        <a:t>33</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ctr">
                        <a:lnSpc>
                          <a:spcPct val="150000"/>
                        </a:lnSpc>
                      </a:pPr>
                      <a:r>
                        <a:rPr lang="en-US" sz="1800" u="none" strike="noStrike" dirty="0">
                          <a:effectLst/>
                        </a:rPr>
                        <a:t>302</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304888915"/>
                  </a:ext>
                </a:extLst>
              </a:tr>
              <a:tr h="427852">
                <a:tc>
                  <a:txBody>
                    <a:bodyPr/>
                    <a:lstStyle/>
                    <a:p>
                      <a:pPr algn="ctr" fontAlgn="ctr">
                        <a:lnSpc>
                          <a:spcPct val="150000"/>
                        </a:lnSpc>
                      </a:pPr>
                      <a:r>
                        <a:rPr lang="en-US" sz="1800" b="1" u="none" strike="noStrike" dirty="0">
                          <a:effectLst/>
                        </a:rPr>
                        <a:t>2018</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661</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93</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754</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106568971"/>
                  </a:ext>
                </a:extLst>
              </a:tr>
              <a:tr h="427852">
                <a:tc>
                  <a:txBody>
                    <a:bodyPr/>
                    <a:lstStyle/>
                    <a:p>
                      <a:pPr algn="ctr" fontAlgn="ctr">
                        <a:lnSpc>
                          <a:spcPct val="150000"/>
                        </a:lnSpc>
                      </a:pPr>
                      <a:r>
                        <a:rPr lang="en-US" sz="1800" b="1" u="none" strike="noStrike" dirty="0">
                          <a:effectLst/>
                        </a:rPr>
                        <a:t>2019</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278</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138</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416</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229406245"/>
                  </a:ext>
                </a:extLst>
              </a:tr>
              <a:tr h="427852">
                <a:tc>
                  <a:txBody>
                    <a:bodyPr/>
                    <a:lstStyle/>
                    <a:p>
                      <a:pPr algn="ctr" fontAlgn="ctr">
                        <a:lnSpc>
                          <a:spcPct val="150000"/>
                        </a:lnSpc>
                      </a:pPr>
                      <a:r>
                        <a:rPr lang="en-US" sz="1800" b="1" u="none" strike="noStrike" dirty="0">
                          <a:effectLst/>
                        </a:rPr>
                        <a:t>2020</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44</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a:effectLst/>
                        </a:rPr>
                        <a:t>21</a:t>
                      </a:r>
                      <a:endParaRPr lang="en-US" sz="18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65</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74059888"/>
                  </a:ext>
                </a:extLst>
              </a:tr>
              <a:tr h="427852">
                <a:tc>
                  <a:txBody>
                    <a:bodyPr/>
                    <a:lstStyle/>
                    <a:p>
                      <a:pPr algn="ctr" fontAlgn="ctr">
                        <a:lnSpc>
                          <a:spcPct val="150000"/>
                        </a:lnSpc>
                      </a:pPr>
                      <a:r>
                        <a:rPr lang="en-US" sz="1800" b="1" u="none" strike="noStrike" dirty="0">
                          <a:effectLst/>
                        </a:rPr>
                        <a:t>2021</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162</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56</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218</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1920939167"/>
                  </a:ext>
                </a:extLst>
              </a:tr>
              <a:tr h="419606">
                <a:tc>
                  <a:txBody>
                    <a:bodyPr/>
                    <a:lstStyle/>
                    <a:p>
                      <a:pPr algn="ctr" fontAlgn="b">
                        <a:lnSpc>
                          <a:spcPct val="150000"/>
                        </a:lnSpc>
                      </a:pPr>
                      <a:r>
                        <a:rPr lang="en-US" sz="1800" b="1" u="none" strike="noStrike" dirty="0">
                          <a:effectLst/>
                        </a:rPr>
                        <a:t>Grand Total </a:t>
                      </a:r>
                      <a:endParaRPr lang="en-US" sz="1800" b="1"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1414</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341</a:t>
                      </a:r>
                      <a:endParaRPr lang="en-US" sz="1800" b="0" i="0" u="none" strike="noStrike" dirty="0">
                        <a:solidFill>
                          <a:srgbClr val="000000"/>
                        </a:solidFill>
                        <a:effectLst/>
                        <a:latin typeface="Calibri" panose="020F0502020204030204" pitchFamily="34" charset="0"/>
                      </a:endParaRPr>
                    </a:p>
                  </a:txBody>
                  <a:tcPr marL="6350" marR="6350" marT="6350" marB="0" anchor="ctr"/>
                </a:tc>
                <a:tc>
                  <a:txBody>
                    <a:bodyPr/>
                    <a:lstStyle/>
                    <a:p>
                      <a:pPr algn="ctr" fontAlgn="b">
                        <a:lnSpc>
                          <a:spcPct val="150000"/>
                        </a:lnSpc>
                      </a:pPr>
                      <a:r>
                        <a:rPr lang="en-US" sz="1800" u="none" strike="noStrike" dirty="0">
                          <a:effectLst/>
                        </a:rPr>
                        <a:t>1755</a:t>
                      </a:r>
                      <a:endParaRPr lang="en-US" sz="1800" b="0" i="0" u="none" strike="noStrike" dirty="0">
                        <a:solidFill>
                          <a:srgbClr val="00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496744699"/>
                  </a:ext>
                </a:extLst>
              </a:tr>
            </a:tbl>
          </a:graphicData>
        </a:graphic>
      </p:graphicFrame>
      <p:pic>
        <p:nvPicPr>
          <p:cNvPr id="6" name="Graphic 25" descr="Box">
            <a:extLst>
              <a:ext uri="{FF2B5EF4-FFF2-40B4-BE49-F238E27FC236}">
                <a16:creationId xmlns:a16="http://schemas.microsoft.com/office/drawing/2014/main" id="{CE37E71D-B436-4DA7-B4C0-819B03B6DC0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984193" y="368628"/>
            <a:ext cx="723897" cy="723897"/>
          </a:xfrm>
          <a:prstGeom prst="rect">
            <a:avLst/>
          </a:prstGeom>
        </p:spPr>
      </p:pic>
    </p:spTree>
    <p:extLst>
      <p:ext uri="{BB962C8B-B14F-4D97-AF65-F5344CB8AC3E}">
        <p14:creationId xmlns:p14="http://schemas.microsoft.com/office/powerpoint/2010/main" val="1523056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9852-9CB5-4AF9-A57B-03F2E4DFBF16}"/>
              </a:ext>
            </a:extLst>
          </p:cNvPr>
          <p:cNvSpPr>
            <a:spLocks noGrp="1"/>
          </p:cNvSpPr>
          <p:nvPr>
            <p:ph type="title"/>
          </p:nvPr>
        </p:nvSpPr>
        <p:spPr>
          <a:xfrm>
            <a:off x="509047" y="426015"/>
            <a:ext cx="6890994" cy="516665"/>
          </a:xfrm>
        </p:spPr>
        <p:txBody>
          <a:bodyPr>
            <a:normAutofit fontScale="90000"/>
          </a:bodyPr>
          <a:lstStyle/>
          <a:p>
            <a:pPr>
              <a:lnSpc>
                <a:spcPct val="150000"/>
              </a:lnSpc>
            </a:pPr>
            <a:r>
              <a:rPr lang="en-US" sz="2400" b="1" dirty="0">
                <a:solidFill>
                  <a:schemeClr val="tx2"/>
                </a:solidFill>
                <a:latin typeface="Arial" panose="020B0604020202020204" pitchFamily="34" charset="0"/>
                <a:cs typeface="Arial" panose="020B0604020202020204" pitchFamily="34" charset="0"/>
              </a:rPr>
              <a:t>Entrepreneurship Training and Grant Program</a:t>
            </a:r>
            <a:endParaRPr lang="en-US" dirty="0"/>
          </a:p>
        </p:txBody>
      </p:sp>
      <p:sp>
        <p:nvSpPr>
          <p:cNvPr id="3" name="Text Placeholder 2">
            <a:extLst>
              <a:ext uri="{FF2B5EF4-FFF2-40B4-BE49-F238E27FC236}">
                <a16:creationId xmlns:a16="http://schemas.microsoft.com/office/drawing/2014/main" id="{3C56B98A-44FD-425A-BD43-27D39E751362}"/>
              </a:ext>
            </a:extLst>
          </p:cNvPr>
          <p:cNvSpPr>
            <a:spLocks noGrp="1"/>
          </p:cNvSpPr>
          <p:nvPr>
            <p:ph type="body" idx="1"/>
          </p:nvPr>
        </p:nvSpPr>
        <p:spPr>
          <a:xfrm>
            <a:off x="386500" y="1263192"/>
            <a:ext cx="5326144" cy="5095138"/>
          </a:xfrm>
        </p:spPr>
        <p:txBody>
          <a:bodyPr>
            <a:normAutofit lnSpcReduction="10000"/>
          </a:bodyPr>
          <a:lstStyle/>
          <a:p>
            <a:pPr marL="285750" indent="-285750">
              <a:lnSpc>
                <a:spcPct val="100000"/>
              </a:lnSpc>
              <a:buFont typeface="Arial" panose="020B0604020202020204" pitchFamily="34" charset="0"/>
              <a:buChar char="•"/>
            </a:pPr>
            <a:r>
              <a:rPr lang="en-US" sz="2000" dirty="0">
                <a:latin typeface="+mn-lt"/>
              </a:rPr>
              <a:t>Partnership with Universities, local NGO, </a:t>
            </a:r>
          </a:p>
          <a:p>
            <a:pPr marL="285750" indent="-285750">
              <a:lnSpc>
                <a:spcPct val="100000"/>
              </a:lnSpc>
              <a:buFont typeface="Arial" panose="020B0604020202020204" pitchFamily="34" charset="0"/>
              <a:buChar char="•"/>
            </a:pPr>
            <a:r>
              <a:rPr lang="en-US" sz="2000" dirty="0">
                <a:latin typeface="+mn-lt"/>
              </a:rPr>
              <a:t>IOM targeted a total of 300 participants from each University for a Start-up training (undergraduate, and graduate youth from both refugee and host communities)</a:t>
            </a:r>
          </a:p>
          <a:p>
            <a:pPr marL="285750" indent="-285750">
              <a:lnSpc>
                <a:spcPct val="100000"/>
              </a:lnSpc>
              <a:buFont typeface="Arial" panose="020B0604020202020204" pitchFamily="34" charset="0"/>
              <a:buChar char="•"/>
            </a:pPr>
            <a:r>
              <a:rPr lang="en-US" sz="2000" dirty="0">
                <a:latin typeface="+mn-lt"/>
              </a:rPr>
              <a:t>The training provided soft skills and 3D prototyping technologies.</a:t>
            </a:r>
          </a:p>
          <a:p>
            <a:pPr marL="285750" indent="-285750">
              <a:lnSpc>
                <a:spcPct val="100000"/>
              </a:lnSpc>
              <a:buFont typeface="Arial" panose="020B0604020202020204" pitchFamily="34" charset="0"/>
              <a:buChar char="•"/>
            </a:pPr>
            <a:r>
              <a:rPr lang="en-US" sz="2000" dirty="0">
                <a:latin typeface="+mn-lt"/>
              </a:rPr>
              <a:t>Two teams from each location with the strongest business plan were provided with grants equivalent to 100.000 TRY as seed fund,</a:t>
            </a:r>
          </a:p>
          <a:p>
            <a:pPr marL="285750" indent="-285750">
              <a:lnSpc>
                <a:spcPct val="100000"/>
              </a:lnSpc>
              <a:buFont typeface="Arial" panose="020B0604020202020204" pitchFamily="34" charset="0"/>
              <a:buChar char="•"/>
            </a:pPr>
            <a:r>
              <a:rPr lang="en-US" sz="2000" dirty="0">
                <a:latin typeface="+mn-lt"/>
              </a:rPr>
              <a:t>Project Location:</a:t>
            </a:r>
            <a:r>
              <a:rPr lang="en-US" sz="2800" dirty="0">
                <a:latin typeface="+mn-lt"/>
              </a:rPr>
              <a:t> </a:t>
            </a:r>
            <a:r>
              <a:rPr lang="en-US" sz="2000" b="1" dirty="0">
                <a:latin typeface="+mn-lt"/>
              </a:rPr>
              <a:t>Gaziantep, Hatay, Sanliurfa, Izmir, and Adana</a:t>
            </a:r>
          </a:p>
          <a:p>
            <a:pPr marL="285750" indent="-285750">
              <a:lnSpc>
                <a:spcPct val="100000"/>
              </a:lnSpc>
              <a:buFont typeface="Arial" panose="020B0604020202020204" pitchFamily="34" charset="0"/>
              <a:buChar char="•"/>
            </a:pPr>
            <a:r>
              <a:rPr lang="en-US" sz="2000" dirty="0">
                <a:latin typeface="+mn-lt"/>
              </a:rPr>
              <a:t>Since 2017 IOM supported </a:t>
            </a:r>
            <a:r>
              <a:rPr lang="en-US" sz="2000" dirty="0">
                <a:solidFill>
                  <a:srgbClr val="FF0000"/>
                </a:solidFill>
                <a:latin typeface="+mn-lt"/>
              </a:rPr>
              <a:t>836 beneficiaries </a:t>
            </a:r>
            <a:r>
              <a:rPr lang="en-US" sz="2000" dirty="0">
                <a:latin typeface="+mn-lt"/>
              </a:rPr>
              <a:t>in total,</a:t>
            </a:r>
          </a:p>
          <a:p>
            <a:pPr marL="285750" indent="-285750">
              <a:lnSpc>
                <a:spcPct val="100000"/>
              </a:lnSpc>
              <a:buFont typeface="Arial" panose="020B0604020202020204" pitchFamily="34" charset="0"/>
              <a:buChar char="•"/>
            </a:pPr>
            <a:endParaRPr lang="en-US" sz="2000" b="1" dirty="0"/>
          </a:p>
        </p:txBody>
      </p:sp>
      <p:pic>
        <p:nvPicPr>
          <p:cNvPr id="4" name="Graphic 3" descr="Group brainstorm">
            <a:extLst>
              <a:ext uri="{FF2B5EF4-FFF2-40B4-BE49-F238E27FC236}">
                <a16:creationId xmlns:a16="http://schemas.microsoft.com/office/drawing/2014/main" id="{77BB265D-DA13-43B2-841A-2599D8AB3DA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371052" y="426015"/>
            <a:ext cx="1651138" cy="1651138"/>
          </a:xfrm>
          <a:prstGeom prst="rect">
            <a:avLst/>
          </a:prstGeom>
        </p:spPr>
      </p:pic>
      <p:pic>
        <p:nvPicPr>
          <p:cNvPr id="5" name="Picture 4">
            <a:extLst>
              <a:ext uri="{FF2B5EF4-FFF2-40B4-BE49-F238E27FC236}">
                <a16:creationId xmlns:a16="http://schemas.microsoft.com/office/drawing/2014/main" id="{0214DE9B-83D1-43B8-A1A2-79C1FC62E8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6192" y="2601797"/>
            <a:ext cx="6095998" cy="3087229"/>
          </a:xfrm>
          <a:prstGeom prst="rect">
            <a:avLst/>
          </a:prstGeom>
        </p:spPr>
      </p:pic>
    </p:spTree>
    <p:extLst>
      <p:ext uri="{BB962C8B-B14F-4D97-AF65-F5344CB8AC3E}">
        <p14:creationId xmlns:p14="http://schemas.microsoft.com/office/powerpoint/2010/main" val="37668442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CC43-F766-48E3-B67C-BC46EE772A78}"/>
              </a:ext>
            </a:extLst>
          </p:cNvPr>
          <p:cNvSpPr>
            <a:spLocks noGrp="1"/>
          </p:cNvSpPr>
          <p:nvPr>
            <p:ph type="title"/>
          </p:nvPr>
        </p:nvSpPr>
        <p:spPr>
          <a:xfrm>
            <a:off x="489806" y="530291"/>
            <a:ext cx="6127385" cy="476118"/>
          </a:xfrm>
        </p:spPr>
        <p:txBody>
          <a:bodyPr>
            <a:normAutofit fontScale="90000"/>
          </a:bodyPr>
          <a:lstStyle/>
          <a:p>
            <a:pPr>
              <a:lnSpc>
                <a:spcPct val="100000"/>
              </a:lnSpc>
            </a:pPr>
            <a:br>
              <a:rPr lang="en-US" b="1" dirty="0">
                <a:solidFill>
                  <a:schemeClr val="tx2"/>
                </a:solidFill>
                <a:latin typeface="Arial" panose="020B0604020202020204" pitchFamily="34" charset="0"/>
                <a:cs typeface="Arial" panose="020B0604020202020204" pitchFamily="34" charset="0"/>
              </a:rPr>
            </a:br>
            <a:br>
              <a:rPr lang="en-US" b="1" dirty="0">
                <a:solidFill>
                  <a:schemeClr val="tx2"/>
                </a:solidFill>
                <a:latin typeface="Arial" panose="020B0604020202020204" pitchFamily="34" charset="0"/>
                <a:cs typeface="Arial" panose="020B0604020202020204" pitchFamily="34" charset="0"/>
              </a:rPr>
            </a:br>
            <a:br>
              <a:rPr lang="en-US" b="1" dirty="0">
                <a:solidFill>
                  <a:schemeClr val="tx2"/>
                </a:solidFill>
                <a:latin typeface="Arial" panose="020B0604020202020204" pitchFamily="34" charset="0"/>
                <a:cs typeface="Arial" panose="020B0604020202020204" pitchFamily="34" charset="0"/>
              </a:rPr>
            </a:br>
            <a:br>
              <a:rPr lang="en-US" sz="1800" dirty="0">
                <a:effectLst/>
                <a:latin typeface="Calibri" panose="020F0502020204030204" pitchFamily="34" charset="0"/>
                <a:ea typeface="Calibri" panose="020F0502020204030204" pitchFamily="34" charset="0"/>
                <a:cs typeface="Arial" panose="020B0604020202020204" pitchFamily="34" charset="0"/>
              </a:rPr>
            </a:br>
            <a:r>
              <a:rPr lang="en-US" sz="2700" b="1" dirty="0">
                <a:solidFill>
                  <a:schemeClr val="tx2"/>
                </a:solidFill>
                <a:latin typeface="Arial" panose="020B0604020202020204" pitchFamily="34" charset="0"/>
                <a:cs typeface="Arial" panose="020B0604020202020204" pitchFamily="34" charset="0"/>
              </a:rPr>
              <a:t>Job Placement Program </a:t>
            </a:r>
            <a:endParaRPr lang="en-US" dirty="0"/>
          </a:p>
        </p:txBody>
      </p:sp>
      <p:sp>
        <p:nvSpPr>
          <p:cNvPr id="3" name="Text Placeholder 2">
            <a:extLst>
              <a:ext uri="{FF2B5EF4-FFF2-40B4-BE49-F238E27FC236}">
                <a16:creationId xmlns:a16="http://schemas.microsoft.com/office/drawing/2014/main" id="{1C5D22EF-C713-46ED-81A7-BBDD298BD486}"/>
              </a:ext>
            </a:extLst>
          </p:cNvPr>
          <p:cNvSpPr>
            <a:spLocks noGrp="1"/>
          </p:cNvSpPr>
          <p:nvPr>
            <p:ph type="body" idx="1"/>
          </p:nvPr>
        </p:nvSpPr>
        <p:spPr>
          <a:xfrm>
            <a:off x="624460" y="1941923"/>
            <a:ext cx="4890220" cy="4147728"/>
          </a:xfrm>
        </p:spPr>
        <p:txBody>
          <a:bodyPr/>
          <a:lstStyle/>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IOM provided income-generating opportunities through direct and registered employment with Turkish Businesses. </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IOM covered the work permit fee, salary, and insurance for 3 months with a commitment that the company would cover the remaining 9 months.</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Since 2016 IOM has supported </a:t>
            </a:r>
            <a:r>
              <a:rPr lang="en-US" sz="2000" dirty="0">
                <a:solidFill>
                  <a:srgbClr val="C00000"/>
                </a:solidFill>
                <a:effectLst/>
                <a:latin typeface="Calibri" panose="020F0502020204030204" pitchFamily="34" charset="0"/>
                <a:ea typeface="Calibri" panose="020F0502020204030204" pitchFamily="34" charset="0"/>
                <a:cs typeface="Arial" panose="020B0604020202020204" pitchFamily="34" charset="0"/>
              </a:rPr>
              <a:t>321 beneficiaries </a:t>
            </a:r>
            <a:r>
              <a:rPr lang="en-US" sz="2000" dirty="0">
                <a:effectLst/>
                <a:latin typeface="Calibri" panose="020F0502020204030204" pitchFamily="34" charset="0"/>
                <a:ea typeface="Calibri" panose="020F0502020204030204" pitchFamily="34" charset="0"/>
                <a:cs typeface="Arial" panose="020B0604020202020204" pitchFamily="34" charset="0"/>
              </a:rPr>
              <a:t>in total. </a:t>
            </a:r>
          </a:p>
          <a:p>
            <a:endParaRPr lang="en-US" dirty="0"/>
          </a:p>
        </p:txBody>
      </p:sp>
      <p:pic>
        <p:nvPicPr>
          <p:cNvPr id="4" name="Graphic 16" descr="Connections">
            <a:extLst>
              <a:ext uri="{FF2B5EF4-FFF2-40B4-BE49-F238E27FC236}">
                <a16:creationId xmlns:a16="http://schemas.microsoft.com/office/drawing/2014/main" id="{F7D2CB59-8F7E-4210-B4F6-7D93EB8AB9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617777" y="460449"/>
            <a:ext cx="1084417" cy="1084417"/>
          </a:xfrm>
          <a:prstGeom prst="rect">
            <a:avLst/>
          </a:prstGeom>
        </p:spPr>
      </p:pic>
      <p:pic>
        <p:nvPicPr>
          <p:cNvPr id="5" name="Picture 4" descr="A group of people sitting at a table&#10;&#10;Description automatically generated">
            <a:extLst>
              <a:ext uri="{FF2B5EF4-FFF2-40B4-BE49-F238E27FC236}">
                <a16:creationId xmlns:a16="http://schemas.microsoft.com/office/drawing/2014/main" id="{A5825E16-367A-4AC1-A8EB-865B3A57D3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6230" y="2083323"/>
            <a:ext cx="5166702" cy="3506772"/>
          </a:xfrm>
          <a:prstGeom prst="rect">
            <a:avLst/>
          </a:prstGeom>
        </p:spPr>
      </p:pic>
    </p:spTree>
    <p:extLst>
      <p:ext uri="{BB962C8B-B14F-4D97-AF65-F5344CB8AC3E}">
        <p14:creationId xmlns:p14="http://schemas.microsoft.com/office/powerpoint/2010/main" val="22649593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271AB09-C44F-4D43-B4CE-58E4A30251BE}"/>
              </a:ext>
            </a:extLst>
          </p:cNvPr>
          <p:cNvSpPr txBox="1"/>
          <p:nvPr/>
        </p:nvSpPr>
        <p:spPr>
          <a:xfrm>
            <a:off x="199427" y="397811"/>
            <a:ext cx="4927778" cy="461665"/>
          </a:xfrm>
          <a:prstGeom prst="rect">
            <a:avLst/>
          </a:prstGeom>
          <a:noFill/>
        </p:spPr>
        <p:txBody>
          <a:bodyPr wrap="square" rtlCol="0">
            <a:spAutoFit/>
          </a:bodyPr>
          <a:lstStyle/>
          <a:p>
            <a:r>
              <a:rPr lang="en-US" sz="2400" b="1" dirty="0">
                <a:solidFill>
                  <a:schemeClr val="tx2"/>
                </a:solidFill>
                <a:latin typeface="Arial" panose="020B0604020202020204" pitchFamily="34" charset="0"/>
                <a:cs typeface="Arial" panose="020B0604020202020204" pitchFamily="34" charset="0"/>
              </a:rPr>
              <a:t>Community Farming </a:t>
            </a:r>
            <a:endParaRPr lang="en-US" sz="4000" b="1" dirty="0">
              <a:solidFill>
                <a:schemeClr val="tx2"/>
              </a:solidFill>
              <a:latin typeface="Arial" panose="020B0604020202020204" pitchFamily="34" charset="0"/>
              <a:cs typeface="Arial" panose="020B0604020202020204" pitchFamily="34" charset="0"/>
            </a:endParaRPr>
          </a:p>
        </p:txBody>
      </p:sp>
      <p:pic>
        <p:nvPicPr>
          <p:cNvPr id="6" name="Graphic 5" descr="Barn">
            <a:extLst>
              <a:ext uri="{FF2B5EF4-FFF2-40B4-BE49-F238E27FC236}">
                <a16:creationId xmlns:a16="http://schemas.microsoft.com/office/drawing/2014/main" id="{59EA484F-F1D2-4C67-81FA-A37FC41575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363093" y="142963"/>
            <a:ext cx="919449" cy="919449"/>
          </a:xfrm>
          <a:prstGeom prst="rect">
            <a:avLst/>
          </a:prstGeom>
        </p:spPr>
      </p:pic>
      <p:sp>
        <p:nvSpPr>
          <p:cNvPr id="7" name="TextBox 6">
            <a:extLst>
              <a:ext uri="{FF2B5EF4-FFF2-40B4-BE49-F238E27FC236}">
                <a16:creationId xmlns:a16="http://schemas.microsoft.com/office/drawing/2014/main" id="{B6137F16-80AD-4D6A-94AD-8E6BACBB5439}"/>
              </a:ext>
            </a:extLst>
          </p:cNvPr>
          <p:cNvSpPr txBox="1"/>
          <p:nvPr/>
        </p:nvSpPr>
        <p:spPr>
          <a:xfrm>
            <a:off x="113016" y="1167427"/>
            <a:ext cx="6403936"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Construction of 10 solar dryer greenhouses in Mersin, </a:t>
            </a:r>
            <a:r>
              <a:rPr lang="en-US" sz="2000" dirty="0">
                <a:effectLst/>
                <a:latin typeface="Calibri" panose="020F0502020204030204" pitchFamily="34" charset="0"/>
                <a:ea typeface="Calibri" panose="020F0502020204030204" pitchFamily="34" charset="0"/>
                <a:cs typeface="Arial" panose="020B0604020202020204" pitchFamily="34" charset="0"/>
              </a:rPr>
              <a:t>Adana, Hatay, Gaziantep, </a:t>
            </a:r>
            <a:r>
              <a:rPr lang="en-US" sz="2000" dirty="0" err="1">
                <a:effectLst/>
                <a:latin typeface="Calibri" panose="020F0502020204030204" pitchFamily="34" charset="0"/>
                <a:ea typeface="Calibri" panose="020F0502020204030204" pitchFamily="34" charset="0"/>
                <a:cs typeface="Arial" panose="020B0604020202020204" pitchFamily="34" charset="0"/>
              </a:rPr>
              <a:t>Kahramanmaras</a:t>
            </a:r>
            <a:r>
              <a:rPr lang="en-US" sz="2000" dirty="0">
                <a:effectLst/>
                <a:latin typeface="Calibri" panose="020F0502020204030204" pitchFamily="34" charset="0"/>
                <a:ea typeface="Calibri" panose="020F0502020204030204" pitchFamily="34" charset="0"/>
                <a:cs typeface="Arial" panose="020B0604020202020204" pitchFamily="34" charset="0"/>
              </a:rPr>
              <a:t>, </a:t>
            </a:r>
            <a:r>
              <a:rPr lang="en-US" sz="2000" dirty="0" err="1">
                <a:effectLst/>
                <a:latin typeface="Calibri" panose="020F0502020204030204" pitchFamily="34" charset="0"/>
                <a:ea typeface="Calibri" panose="020F0502020204030204" pitchFamily="34" charset="0"/>
                <a:cs typeface="Arial" panose="020B0604020202020204" pitchFamily="34" charset="0"/>
              </a:rPr>
              <a:t>Mardin</a:t>
            </a:r>
            <a:r>
              <a:rPr lang="en-US" sz="2000" dirty="0">
                <a:effectLst/>
                <a:latin typeface="Calibri" panose="020F0502020204030204" pitchFamily="34" charset="0"/>
                <a:ea typeface="Calibri" panose="020F0502020204030204" pitchFamily="34" charset="0"/>
                <a:cs typeface="Arial" panose="020B0604020202020204" pitchFamily="34" charset="0"/>
              </a:rPr>
              <a:t>, Kilis and Sanliurfa </a:t>
            </a:r>
            <a:r>
              <a:rPr lang="en-US" sz="2000" dirty="0"/>
              <a:t>, </a:t>
            </a:r>
          </a:p>
          <a:p>
            <a:pPr marL="285750" indent="-285750">
              <a:buFont typeface="Arial" panose="020B0604020202020204" pitchFamily="34" charset="0"/>
              <a:buChar char="•"/>
            </a:pPr>
            <a:r>
              <a:rPr lang="en-US" sz="2000" dirty="0"/>
              <a:t>Engagement with local authorities and women cooperatives</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IOM </a:t>
            </a:r>
            <a:r>
              <a:rPr lang="en-US" sz="2000" dirty="0"/>
              <a:t>established ten solar dryer greenhouses under this project, reaching 300 female beneficiaries from both host and refugee community (%50:%50) individuals directly</a:t>
            </a:r>
          </a:p>
          <a:p>
            <a:pPr marL="285750" indent="-285750">
              <a:buFont typeface="Arial" panose="020B0604020202020204" pitchFamily="34" charset="0"/>
              <a:buChar char="•"/>
            </a:pPr>
            <a:r>
              <a:rPr lang="en-US" sz="2000" dirty="0"/>
              <a:t>Total budget: 98,125 USD per Solar drier greenhouse</a:t>
            </a:r>
          </a:p>
          <a:p>
            <a:endParaRPr lang="en-US" sz="2000" b="1" u="sng" dirty="0"/>
          </a:p>
          <a:p>
            <a:pPr marL="285750" indent="-285750">
              <a:buFont typeface="Arial" panose="020B0604020202020204" pitchFamily="34" charset="0"/>
              <a:buChar char="•"/>
            </a:pPr>
            <a:endParaRPr lang="en-US" sz="2000" dirty="0"/>
          </a:p>
        </p:txBody>
      </p:sp>
      <p:sp>
        <p:nvSpPr>
          <p:cNvPr id="3" name="Rectangle 4">
            <a:extLst>
              <a:ext uri="{FF2B5EF4-FFF2-40B4-BE49-F238E27FC236}">
                <a16:creationId xmlns:a16="http://schemas.microsoft.com/office/drawing/2014/main" id="{A03C9622-62E6-424E-B547-E69428D7721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br>
              <a:rPr kumimoji="0" lang="en-US" altLang="en-US" sz="1100" b="0" i="0" u="none" strike="noStrike" cap="none" normalizeH="0" baseline="0">
                <a:ln>
                  <a:noFill/>
                </a:ln>
                <a:solidFill>
                  <a:schemeClr val="tx1"/>
                </a:solidFill>
                <a:effectLst/>
                <a:latin typeface="Arial" panose="020B0604020202020204" pitchFamily="34" charset="0"/>
                <a:ea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1027" name="E27A539D-6B27-47DB-82D2-3B91169F792D">
            <a:extLst>
              <a:ext uri="{FF2B5EF4-FFF2-40B4-BE49-F238E27FC236}">
                <a16:creationId xmlns:a16="http://schemas.microsoft.com/office/drawing/2014/main" id="{B8A2A938-A37A-4C68-A586-F438E91C7031}"/>
              </a:ext>
            </a:extLst>
          </p:cNvPr>
          <p:cNvPicPr>
            <a:picLocks noChangeAspect="1" noChangeArrowheads="1"/>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7445828" y="226763"/>
            <a:ext cx="4582886" cy="320223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picture containing building, metal, greenhouse, several&#10;&#10;Description automatically generated">
            <a:extLst>
              <a:ext uri="{FF2B5EF4-FFF2-40B4-BE49-F238E27FC236}">
                <a16:creationId xmlns:a16="http://schemas.microsoft.com/office/drawing/2014/main" id="{F65A272B-FE07-4A45-BA2A-1C5FD1F7E6A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5828" y="3598675"/>
            <a:ext cx="4582885" cy="3259325"/>
          </a:xfrm>
          <a:prstGeom prst="rect">
            <a:avLst/>
          </a:prstGeom>
        </p:spPr>
      </p:pic>
      <p:pic>
        <p:nvPicPr>
          <p:cNvPr id="9" name="Picture 8" descr="A picture containing indoor, furniture, sofa, seat&#10;&#10;Description automatically generated">
            <a:extLst>
              <a:ext uri="{FF2B5EF4-FFF2-40B4-BE49-F238E27FC236}">
                <a16:creationId xmlns:a16="http://schemas.microsoft.com/office/drawing/2014/main" id="{8B854F75-813B-4D30-8743-99D85472F6B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1657" y="4442366"/>
            <a:ext cx="3271102" cy="2297783"/>
          </a:xfrm>
          <a:prstGeom prst="rect">
            <a:avLst/>
          </a:prstGeom>
        </p:spPr>
      </p:pic>
    </p:spTree>
    <p:extLst>
      <p:ext uri="{BB962C8B-B14F-4D97-AF65-F5344CB8AC3E}">
        <p14:creationId xmlns:p14="http://schemas.microsoft.com/office/powerpoint/2010/main" val="13943509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42AC0-E9F7-4F44-98CC-F9876118AC66}"/>
              </a:ext>
            </a:extLst>
          </p:cNvPr>
          <p:cNvSpPr>
            <a:spLocks noGrp="1"/>
          </p:cNvSpPr>
          <p:nvPr>
            <p:ph type="title"/>
          </p:nvPr>
        </p:nvSpPr>
        <p:spPr>
          <a:xfrm>
            <a:off x="190828" y="462552"/>
            <a:ext cx="9886426" cy="471340"/>
          </a:xfrm>
        </p:spPr>
        <p:txBody>
          <a:bodyPr>
            <a:normAutofit fontScale="90000"/>
          </a:bodyPr>
          <a:lstStyle/>
          <a:p>
            <a:pPr>
              <a:lnSpc>
                <a:spcPct val="100000"/>
              </a:lnSpc>
            </a:pPr>
            <a:br>
              <a:rPr lang="en-US" sz="72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br>
              <a:rPr lang="en-US" sz="2400" b="1" dirty="0">
                <a:solidFill>
                  <a:schemeClr val="tx2"/>
                </a:solidFill>
                <a:latin typeface="Arial" panose="020B0604020202020204" pitchFamily="34" charset="0"/>
                <a:cs typeface="Arial" panose="020B0604020202020204" pitchFamily="34" charset="0"/>
              </a:rPr>
            </a:br>
            <a:r>
              <a:rPr lang="en-US" sz="2400" b="1" dirty="0">
                <a:solidFill>
                  <a:schemeClr val="tx2"/>
                </a:solidFill>
                <a:latin typeface="Arial" panose="020B0604020202020204" pitchFamily="34" charset="0"/>
                <a:cs typeface="Arial" panose="020B0604020202020204" pitchFamily="34" charset="0"/>
              </a:rPr>
              <a:t> </a:t>
            </a:r>
            <a:r>
              <a:rPr lang="en-US" sz="2700" b="1" dirty="0">
                <a:solidFill>
                  <a:schemeClr val="tx2"/>
                </a:solidFill>
                <a:latin typeface="Arial" panose="020B0604020202020204" pitchFamily="34" charset="0"/>
                <a:cs typeface="Arial" panose="020B0604020202020204" pitchFamily="34" charset="0"/>
              </a:rPr>
              <a:t>The Resilience Innovation Facility (FabLab, Gaziantep University)</a:t>
            </a:r>
            <a:endParaRPr lang="en-US" sz="2700" dirty="0"/>
          </a:p>
        </p:txBody>
      </p:sp>
      <p:sp>
        <p:nvSpPr>
          <p:cNvPr id="3" name="Text Placeholder 2">
            <a:extLst>
              <a:ext uri="{FF2B5EF4-FFF2-40B4-BE49-F238E27FC236}">
                <a16:creationId xmlns:a16="http://schemas.microsoft.com/office/drawing/2014/main" id="{B6381B7B-FB6D-4428-ABCF-AB1BD718E313}"/>
              </a:ext>
            </a:extLst>
          </p:cNvPr>
          <p:cNvSpPr>
            <a:spLocks noGrp="1"/>
          </p:cNvSpPr>
          <p:nvPr>
            <p:ph type="body" idx="1"/>
          </p:nvPr>
        </p:nvSpPr>
        <p:spPr>
          <a:xfrm>
            <a:off x="135119" y="1772238"/>
            <a:ext cx="5605805" cy="4533227"/>
          </a:xfrm>
        </p:spPr>
        <p:txBody>
          <a:bodyPr>
            <a:normAutofit/>
          </a:bodyPr>
          <a:lstStyle/>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Opened on the 02 August 2021, Fab-lab Gaziantep operates an open-door policy with targeting refugee, migrant and Turkish host community youth living in Gaziantep.</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Non-university students who have not had a higher education but who wish to learn vocational skills and/or useful digital skills that can support their decision-making and management of their lives,</a:t>
            </a:r>
          </a:p>
          <a:p>
            <a:pPr marL="285750" indent="-285750">
              <a:buFont typeface="Arial" panose="020B0604020202020204" pitchFamily="34" charset="0"/>
              <a:buChar char="•"/>
            </a:pPr>
            <a:r>
              <a:rPr lang="en-US" sz="2000" dirty="0">
                <a:effectLst/>
                <a:latin typeface="Calibri" panose="020F0502020204030204" pitchFamily="34" charset="0"/>
                <a:ea typeface="Calibri" panose="020F0502020204030204" pitchFamily="34" charset="0"/>
                <a:cs typeface="Arial" panose="020B0604020202020204" pitchFamily="34" charset="0"/>
              </a:rPr>
              <a:t>Provides training on digital financial management, business development training, computer literacy, accessing education opportunities and seeking information about support services.</a:t>
            </a:r>
          </a:p>
          <a:p>
            <a:endParaRPr lang="en-US" dirty="0"/>
          </a:p>
        </p:txBody>
      </p:sp>
      <p:pic>
        <p:nvPicPr>
          <p:cNvPr id="5" name="Picture 4" descr="Icon&#10;&#10;Description automatically generated">
            <a:extLst>
              <a:ext uri="{FF2B5EF4-FFF2-40B4-BE49-F238E27FC236}">
                <a16:creationId xmlns:a16="http://schemas.microsoft.com/office/drawing/2014/main" id="{D4BEBCF9-5642-4C82-BBE0-9A3EABF72C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1777" y="234839"/>
            <a:ext cx="1537399" cy="1537399"/>
          </a:xfrm>
          <a:prstGeom prst="rect">
            <a:avLst/>
          </a:prstGeom>
        </p:spPr>
      </p:pic>
      <p:pic>
        <p:nvPicPr>
          <p:cNvPr id="7" name="Picture 6" descr="A picture containing text, indoor, ceiling, table&#10;&#10;Description automatically generated">
            <a:extLst>
              <a:ext uri="{FF2B5EF4-FFF2-40B4-BE49-F238E27FC236}">
                <a16:creationId xmlns:a16="http://schemas.microsoft.com/office/drawing/2014/main" id="{EF8B0737-3707-40D2-9368-40223437A95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1076" y="2259233"/>
            <a:ext cx="5429838" cy="3617629"/>
          </a:xfrm>
          <a:prstGeom prst="rect">
            <a:avLst/>
          </a:prstGeom>
        </p:spPr>
      </p:pic>
    </p:spTree>
    <p:extLst>
      <p:ext uri="{BB962C8B-B14F-4D97-AF65-F5344CB8AC3E}">
        <p14:creationId xmlns:p14="http://schemas.microsoft.com/office/powerpoint/2010/main" val="5259435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F77C667-DCE1-4B6D-ACFC-E77BF2E1FB48}"/>
              </a:ext>
            </a:extLst>
          </p:cNvPr>
          <p:cNvSpPr>
            <a:spLocks noGrp="1"/>
          </p:cNvSpPr>
          <p:nvPr>
            <p:ph sz="half" idx="2"/>
          </p:nvPr>
        </p:nvSpPr>
        <p:spPr>
          <a:xfrm>
            <a:off x="405353" y="1762811"/>
            <a:ext cx="11293311" cy="4034673"/>
          </a:xfrm>
        </p:spPr>
        <p:txBody>
          <a:bodyPr>
            <a:normAutofit/>
          </a:bodyPr>
          <a:lstStyle/>
          <a:p>
            <a:r>
              <a:rPr lang="en-US" sz="2400" dirty="0">
                <a:effectLst/>
                <a:latin typeface="Calibri" panose="020F0502020204030204" pitchFamily="34" charset="0"/>
                <a:ea typeface="Calibri" panose="020F0502020204030204" pitchFamily="34" charset="0"/>
                <a:cs typeface="Times New Roman" panose="02020603050405020304" pitchFamily="18" charset="0"/>
              </a:rPr>
              <a:t>What specific actions are needed to tackle these challenges? What specific examples?</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What other critical challenges are there? What specific examples?</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How to get higher involvement from private sector?</a:t>
            </a:r>
          </a:p>
          <a:p>
            <a:r>
              <a:rPr lang="en-US" sz="2400" dirty="0">
                <a:effectLst/>
                <a:latin typeface="Calibri" panose="020F0502020204030204" pitchFamily="34" charset="0"/>
                <a:ea typeface="Calibri" panose="020F0502020204030204" pitchFamily="34" charset="0"/>
                <a:cs typeface="Times New Roman" panose="02020603050405020304" pitchFamily="18" charset="0"/>
              </a:rPr>
              <a:t>How to get SUTPs involved in IT </a:t>
            </a:r>
            <a:r>
              <a:rPr lang="en-US" sz="2400" dirty="0">
                <a:latin typeface="Calibri" panose="020F0502020204030204" pitchFamily="34" charset="0"/>
                <a:cs typeface="Times New Roman" panose="02020603050405020304" pitchFamily="18" charset="0"/>
              </a:rPr>
              <a:t>sector? As the qualified workforce gap in the IT sector in Turkey is over 30%.</a:t>
            </a:r>
          </a:p>
          <a:p>
            <a:r>
              <a:rPr lang="en-US" sz="2400" dirty="0">
                <a:latin typeface="Calibri" panose="020F0502020204030204" pitchFamily="34" charset="0"/>
                <a:cs typeface="Times New Roman" panose="02020603050405020304" pitchFamily="18" charset="0"/>
              </a:rPr>
              <a:t>How to improve livelihood opportunities both for refugee and host communities?</a:t>
            </a:r>
          </a:p>
          <a:p>
            <a:r>
              <a:rPr lang="en-US" sz="2400" dirty="0">
                <a:latin typeface="Calibri" panose="020F0502020204030204" pitchFamily="34" charset="0"/>
                <a:cs typeface="Times New Roman" panose="02020603050405020304" pitchFamily="18" charset="0"/>
              </a:rPr>
              <a:t>How to get more SUTPs involved in Agribusiness sector?</a:t>
            </a:r>
          </a:p>
          <a:p>
            <a:r>
              <a:rPr lang="en-US" sz="2400" dirty="0">
                <a:latin typeface="Calibri" panose="020F0502020204030204" pitchFamily="34" charset="0"/>
                <a:cs typeface="Times New Roman" panose="02020603050405020304" pitchFamily="18" charset="0"/>
              </a:rPr>
              <a:t>Who to engage to make sure livelihood activities are done right and will be sustainable? </a:t>
            </a:r>
          </a:p>
          <a:p>
            <a:endParaRPr lang="en-US" sz="1800" dirty="0">
              <a:latin typeface="Calibri" panose="020F0502020204030204" pitchFamily="34" charset="0"/>
              <a:cs typeface="Times New Roman" panose="02020603050405020304" pitchFamily="18" charset="0"/>
            </a:endParaRPr>
          </a:p>
        </p:txBody>
      </p:sp>
      <p:sp>
        <p:nvSpPr>
          <p:cNvPr id="4" name="Title 3">
            <a:extLst>
              <a:ext uri="{FF2B5EF4-FFF2-40B4-BE49-F238E27FC236}">
                <a16:creationId xmlns:a16="http://schemas.microsoft.com/office/drawing/2014/main" id="{4FA1E003-9FDA-48F0-BC47-1566EA9FA8A7}"/>
              </a:ext>
            </a:extLst>
          </p:cNvPr>
          <p:cNvSpPr>
            <a:spLocks noGrp="1"/>
          </p:cNvSpPr>
          <p:nvPr>
            <p:ph type="title"/>
          </p:nvPr>
        </p:nvSpPr>
        <p:spPr>
          <a:xfrm>
            <a:off x="578487" y="579748"/>
            <a:ext cx="10515600" cy="424207"/>
          </a:xfrm>
        </p:spPr>
        <p:txBody>
          <a:bodyPr>
            <a:normAutofit fontScale="90000"/>
          </a:bodyPr>
          <a:lstStyle/>
          <a:p>
            <a:br>
              <a:rPr lang="en-US" sz="3100" dirty="0">
                <a:effectLst/>
                <a:latin typeface="Calibri" panose="020F0502020204030204" pitchFamily="34" charset="0"/>
                <a:ea typeface="Calibri" panose="020F0502020204030204" pitchFamily="34" charset="0"/>
                <a:cs typeface="Times New Roman" panose="02020603050405020304" pitchFamily="18" charset="0"/>
              </a:rPr>
            </a:br>
            <a:br>
              <a:rPr lang="en-US" sz="3100" dirty="0">
                <a:effectLst/>
                <a:latin typeface="Calibri" panose="020F0502020204030204" pitchFamily="34" charset="0"/>
                <a:ea typeface="Calibri" panose="020F0502020204030204" pitchFamily="34" charset="0"/>
                <a:cs typeface="Times New Roman" panose="02020603050405020304" pitchFamily="18" charset="0"/>
              </a:rPr>
            </a:br>
            <a:r>
              <a:rPr lang="en-US" sz="3100" dirty="0">
                <a:effectLst/>
                <a:latin typeface="Calibri" panose="020F0502020204030204" pitchFamily="34" charset="0"/>
                <a:ea typeface="Calibri" panose="020F0502020204030204" pitchFamily="34" charset="0"/>
                <a:cs typeface="Times New Roman" panose="02020603050405020304" pitchFamily="18" charset="0"/>
              </a:rPr>
              <a:t>Breakout </a:t>
            </a:r>
            <a:r>
              <a:rPr lang="en-US" sz="3100" dirty="0">
                <a:latin typeface="Calibri" panose="020F0502020204030204" pitchFamily="34" charset="0"/>
                <a:cs typeface="Times New Roman" panose="02020603050405020304" pitchFamily="18" charset="0"/>
              </a:rPr>
              <a:t>Session Questions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23562059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re 3">
            <a:extLst>
              <a:ext uri="{FF2B5EF4-FFF2-40B4-BE49-F238E27FC236}">
                <a16:creationId xmlns:a16="http://schemas.microsoft.com/office/drawing/2014/main" id="{FA00F241-D233-4C61-88BC-4274BF3F8A3D}"/>
              </a:ext>
            </a:extLst>
          </p:cNvPr>
          <p:cNvSpPr>
            <a:spLocks noGrp="1"/>
          </p:cNvSpPr>
          <p:nvPr>
            <p:ph type="title"/>
          </p:nvPr>
        </p:nvSpPr>
        <p:spPr>
          <a:xfrm>
            <a:off x="838200" y="2413590"/>
            <a:ext cx="10515600" cy="2244395"/>
          </a:xfrm>
        </p:spPr>
        <p:txBody>
          <a:bodyPr/>
          <a:lstStyle/>
          <a:p>
            <a:r>
              <a:rPr lang="en-US" dirty="0"/>
              <a:t>           </a:t>
            </a:r>
            <a:br>
              <a:rPr lang="en-US" dirty="0"/>
            </a:br>
            <a:r>
              <a:rPr lang="en-US" dirty="0"/>
              <a:t>	    </a:t>
            </a:r>
            <a:r>
              <a:rPr lang="en-US" b="1" dirty="0"/>
              <a:t>ANY QUESTIONS / COMMENTS?</a:t>
            </a:r>
            <a:br>
              <a:rPr lang="en-US" b="1" dirty="0"/>
            </a:br>
            <a:endParaRPr lang="en-US" b="1" dirty="0"/>
          </a:p>
        </p:txBody>
      </p:sp>
    </p:spTree>
    <p:extLst>
      <p:ext uri="{BB962C8B-B14F-4D97-AF65-F5344CB8AC3E}">
        <p14:creationId xmlns:p14="http://schemas.microsoft.com/office/powerpoint/2010/main" val="2867249321"/>
      </p:ext>
    </p:extLst>
  </p:cSld>
  <p:clrMapOvr>
    <a:masterClrMapping/>
  </p:clrMapOvr>
</p:sld>
</file>

<file path=ppt/theme/theme1.xml><?xml version="1.0" encoding="utf-8"?>
<a:theme xmlns:a="http://schemas.openxmlformats.org/drawingml/2006/main" name="Thème Office">
  <a:themeElements>
    <a:clrScheme name="IOM official">
      <a:dk1>
        <a:srgbClr val="000000"/>
      </a:dk1>
      <a:lt1>
        <a:srgbClr val="FFFFFF"/>
      </a:lt1>
      <a:dk2>
        <a:srgbClr val="0033A0"/>
      </a:dk2>
      <a:lt2>
        <a:srgbClr val="FFFFFF"/>
      </a:lt2>
      <a:accent1>
        <a:srgbClr val="0033A0"/>
      </a:accent1>
      <a:accent2>
        <a:srgbClr val="4663A8"/>
      </a:accent2>
      <a:accent3>
        <a:srgbClr val="C3CBE3"/>
      </a:accent3>
      <a:accent4>
        <a:srgbClr val="E9EBF6"/>
      </a:accent4>
      <a:accent5>
        <a:srgbClr val="5B92E5"/>
      </a:accent5>
      <a:accent6>
        <a:srgbClr val="6F9FD5"/>
      </a:accent6>
      <a:hlink>
        <a:srgbClr val="0033A0"/>
      </a:hlink>
      <a:folHlink>
        <a:srgbClr val="C3CBE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C7DAA8D6C8B140A5F0E41F9D4E4A84" ma:contentTypeVersion="12" ma:contentTypeDescription="Create a new document." ma:contentTypeScope="" ma:versionID="48d0528b95111e39667300d25be75a9a">
  <xsd:schema xmlns:xsd="http://www.w3.org/2001/XMLSchema" xmlns:xs="http://www.w3.org/2001/XMLSchema" xmlns:p="http://schemas.microsoft.com/office/2006/metadata/properties" xmlns:ns2="8c78b66e-d385-4427-a872-98315d1cd071" xmlns:ns3="3202920d-3ca7-4b50-81e2-593a5f0de02a" targetNamespace="http://schemas.microsoft.com/office/2006/metadata/properties" ma:root="true" ma:fieldsID="6307e6069d2fea6b8252be689b8d663b" ns2:_="" ns3:_="">
    <xsd:import namespace="8c78b66e-d385-4427-a872-98315d1cd071"/>
    <xsd:import namespace="3202920d-3ca7-4b50-81e2-593a5f0de02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c78b66e-d385-4427-a872-98315d1cd0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53f610b-9ee9-4302-9a9e-eaae0f0c7bdb" ma:termSetId="09814cd3-568e-fe90-9814-8d621ff8fb84" ma:anchorId="fba54fb3-c3e1-fe81-a776-ca4b69148c4d" ma:open="true" ma:isKeyword="false">
      <xsd:complexType>
        <xsd:sequence>
          <xsd:element ref="pc:Terms" minOccurs="0" maxOccurs="1"/>
        </xsd:sequence>
      </xsd:complexType>
    </xsd:element>
    <xsd:element name="MediaServiceLocation" ma:index="15" nillable="true" ma:displayName="Location" ma:indexed="true"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202920d-3ca7-4b50-81e2-593a5f0de02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2035f5ad-1300-4450-9f99-49a76685a5fd}" ma:internalName="TaxCatchAll" ma:showField="CatchAllData" ma:web="3202920d-3ca7-4b50-81e2-593a5f0de02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c78b66e-d385-4427-a872-98315d1cd071">
      <Terms xmlns="http://schemas.microsoft.com/office/infopath/2007/PartnerControls"/>
    </lcf76f155ced4ddcb4097134ff3c332f>
    <TaxCatchAll xmlns="3202920d-3ca7-4b50-81e2-593a5f0de02a" xsi:nil="true"/>
  </documentManagement>
</p:properties>
</file>

<file path=customXml/itemProps1.xml><?xml version="1.0" encoding="utf-8"?>
<ds:datastoreItem xmlns:ds="http://schemas.openxmlformats.org/officeDocument/2006/customXml" ds:itemID="{F6BEE7A9-757C-49CE-9C59-85CC18DB8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c78b66e-d385-4427-a872-98315d1cd071"/>
    <ds:schemaRef ds:uri="3202920d-3ca7-4b50-81e2-593a5f0de02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B95EA38-359E-454C-9FB4-9C0B87CDD505}">
  <ds:schemaRefs>
    <ds:schemaRef ds:uri="http://schemas.microsoft.com/sharepoint/v3/contenttype/forms"/>
  </ds:schemaRefs>
</ds:datastoreItem>
</file>

<file path=customXml/itemProps3.xml><?xml version="1.0" encoding="utf-8"?>
<ds:datastoreItem xmlns:ds="http://schemas.openxmlformats.org/officeDocument/2006/customXml" ds:itemID="{7911EBE6-C297-4100-9967-8B08CBD33559}">
  <ds:schemaRefs>
    <ds:schemaRef ds:uri="http://schemas.microsoft.com/office/2006/metadata/properties"/>
    <ds:schemaRef ds:uri="http://schemas.microsoft.com/office/infopath/2007/PartnerControls"/>
    <ds:schemaRef ds:uri="d8ade204-0f6d-48f1-bbae-e267fdd38667"/>
    <ds:schemaRef ds:uri="8c78b66e-d385-4427-a872-98315d1cd071"/>
    <ds:schemaRef ds:uri="3202920d-3ca7-4b50-81e2-593a5f0de02a"/>
  </ds:schemaRefs>
</ds:datastoreItem>
</file>

<file path=docProps/app.xml><?xml version="1.0" encoding="utf-8"?>
<Properties xmlns="http://schemas.openxmlformats.org/officeDocument/2006/extended-properties" xmlns:vt="http://schemas.openxmlformats.org/officeDocument/2006/docPropsVTypes">
  <TotalTime>2329</TotalTime>
  <Words>1918</Words>
  <Application>Microsoft Office PowerPoint</Application>
  <PresentationFormat>Widescreen</PresentationFormat>
  <Paragraphs>220</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Thème Office</vt:lpstr>
      <vt:lpstr>PowerPoint Presentation</vt:lpstr>
      <vt:lpstr>Turkey Facts &amp;Figures</vt:lpstr>
      <vt:lpstr>LIVELIHOOD, FACTS&amp;FIGURES for TURKEY</vt:lpstr>
      <vt:lpstr>LIVELIHOOD, FACTS&amp;FIGURES for TURKEY</vt:lpstr>
      <vt:lpstr>LIVELIHOOD, FACTS&amp;FIGURES for TURKEY</vt:lpstr>
      <vt:lpstr>Unemployment rate in Turkey: 11.4 %, as of March 2022  Inflation rate:  54.4 %, as of March 2022 </vt:lpstr>
      <vt:lpstr>LIVELIHOOD, FACTS&amp;FIGURES for TURKEY</vt:lpstr>
      <vt:lpstr>LIVELIHOOD, FACTS&amp;FIGURES for TURKEY</vt:lpstr>
      <vt:lpstr>LIVELIHOOD, FACTS&amp;FIGURES for TURKEY</vt:lpstr>
      <vt:lpstr>CHALLENGES</vt:lpstr>
      <vt:lpstr>Livelihoods Achievements</vt:lpstr>
      <vt:lpstr>Livelihood Projects by IOM (2016-2022)</vt:lpstr>
      <vt:lpstr>Entrepreneurship Training and Grant Program</vt:lpstr>
      <vt:lpstr>    Job Placement Program </vt:lpstr>
      <vt:lpstr>PowerPoint Presentation</vt:lpstr>
      <vt:lpstr>                 The Resilience Innovation Facility (FabLab, Gaziantep University)</vt:lpstr>
      <vt:lpstr>  Breakout Session Questions </vt:lpstr>
      <vt:lpstr>                 ANY QUESTIONS / COMMENTS?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GUILLEMIN Salômé</dc:creator>
  <cp:lastModifiedBy>TIMURTAS Ibrahim</cp:lastModifiedBy>
  <cp:revision>230</cp:revision>
  <dcterms:created xsi:type="dcterms:W3CDTF">2018-02-07T13:14:28Z</dcterms:created>
  <dcterms:modified xsi:type="dcterms:W3CDTF">2026-09-01T15:10:20Z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0x01010081C7DAA8D6C8B140A5F0E41F9D4E4A84</vt:lpwstr>
  </property>
  <property fmtid="{D5CDD505-2E9C-101B-9397-08002B2CF9AE}" pid="3" name="MSIP_Label_65b15e2b-c6d2-488b-8aea-978109a77633_Enabled">
    <vt:lpwstr>true</vt:lpwstr>
  </property>
  <property fmtid="{D5CDD505-2E9C-101B-9397-08002B2CF9AE}" pid="4" name="MSIP_Label_65b15e2b-c6d2-488b-8aea-978109a77633_SetDate">
    <vt:lpwstr>2022-02-22T08:44:17Z</vt:lpwstr>
  </property>
  <property fmtid="{D5CDD505-2E9C-101B-9397-08002B2CF9AE}" pid="5" name="MSIP_Label_65b15e2b-c6d2-488b-8aea-978109a77633_Method">
    <vt:lpwstr>Privileged</vt:lpwstr>
  </property>
  <property fmtid="{D5CDD505-2E9C-101B-9397-08002B2CF9AE}" pid="6" name="MSIP_Label_65b15e2b-c6d2-488b-8aea-978109a77633_Name">
    <vt:lpwstr>IOMLb0010IN123173</vt:lpwstr>
  </property>
  <property fmtid="{D5CDD505-2E9C-101B-9397-08002B2CF9AE}" pid="7" name="MSIP_Label_65b15e2b-c6d2-488b-8aea-978109a77633_SiteId">
    <vt:lpwstr>1588262d-23fb-43b4-bd6e-bce49c8e6186</vt:lpwstr>
  </property>
  <property fmtid="{D5CDD505-2E9C-101B-9397-08002B2CF9AE}" pid="8" name="MSIP_Label_65b15e2b-c6d2-488b-8aea-978109a77633_ActionId">
    <vt:lpwstr>5805d660-c7f0-425d-969d-090947308aa2</vt:lpwstr>
  </property>
  <property fmtid="{D5CDD505-2E9C-101B-9397-08002B2CF9AE}" pid="9" name="MSIP_Label_65b15e2b-c6d2-488b-8aea-978109a77633_ContentBits">
    <vt:lpwstr>0</vt:lpwstr>
  </property>
</Properties>
</file>