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6" r:id="rId5"/>
  </p:sldMasterIdLst>
  <p:notesMasterIdLst>
    <p:notesMasterId r:id="rId21"/>
  </p:notesMasterIdLst>
  <p:sldIdLst>
    <p:sldId id="3740" r:id="rId6"/>
    <p:sldId id="3758" r:id="rId7"/>
    <p:sldId id="409" r:id="rId8"/>
    <p:sldId id="3760" r:id="rId9"/>
    <p:sldId id="3763" r:id="rId10"/>
    <p:sldId id="3766" r:id="rId11"/>
    <p:sldId id="3756" r:id="rId12"/>
    <p:sldId id="3757" r:id="rId13"/>
    <p:sldId id="3761" r:id="rId14"/>
    <p:sldId id="3759" r:id="rId15"/>
    <p:sldId id="3762" r:id="rId16"/>
    <p:sldId id="3753" r:id="rId17"/>
    <p:sldId id="3764" r:id="rId18"/>
    <p:sldId id="3765" r:id="rId19"/>
    <p:sldId id="272" r:id="rId20"/>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an O`Brien" initials="CO" lastIdx="1" clrIdx="0">
    <p:extLst>
      <p:ext uri="{19B8F6BF-5375-455C-9EA6-DF929625EA0E}">
        <p15:presenceInfo xmlns:p15="http://schemas.microsoft.com/office/powerpoint/2012/main" userId="S::obrienc@unhcr.org::f60dedf9-ecf3-415f-88fc-44c51f4d4b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8E0E3-53EE-4DE5-90EE-583509B9DF1D}" v="1" dt="2022-03-16T17:28:21.01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496" autoAdjust="0"/>
  </p:normalViewPr>
  <p:slideViewPr>
    <p:cSldViewPr snapToGrid="0">
      <p:cViewPr varScale="1">
        <p:scale>
          <a:sx n="62" d="100"/>
          <a:sy n="62" d="100"/>
        </p:scale>
        <p:origin x="804" y="3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2423"/>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414" y="0"/>
            <a:ext cx="2971800" cy="612423"/>
          </a:xfrm>
          <a:prstGeom prst="rect">
            <a:avLst/>
          </a:prstGeom>
        </p:spPr>
        <p:txBody>
          <a:bodyPr vert="horz" lIns="91440" tIns="45720" rIns="91440" bIns="45720" rtlCol="0"/>
          <a:lstStyle>
            <a:lvl1pPr algn="r">
              <a:defRPr sz="1200"/>
            </a:lvl1pPr>
          </a:lstStyle>
          <a:p>
            <a:fld id="{A8DC18F2-4C5A-49BF-9C29-05D7DF5BC462}" type="datetimeFigureOut">
              <a:rPr lang="en-CH" smtClean="0"/>
              <a:t>09/01/2026</a:t>
            </a:fld>
            <a:endParaRPr lang="en-CH"/>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5867402"/>
            <a:ext cx="5486400" cy="480059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11579580"/>
            <a:ext cx="2971800" cy="612421"/>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414" y="11579580"/>
            <a:ext cx="2971800" cy="612421"/>
          </a:xfrm>
          <a:prstGeom prst="rect">
            <a:avLst/>
          </a:prstGeom>
        </p:spPr>
        <p:txBody>
          <a:bodyPr vert="horz" lIns="91440" tIns="45720" rIns="91440" bIns="45720" rtlCol="0" anchor="b"/>
          <a:lstStyle>
            <a:lvl1pPr algn="r">
              <a:defRPr sz="1200"/>
            </a:lvl1pPr>
          </a:lstStyle>
          <a:p>
            <a:fld id="{35B2A38E-89E6-4014-8C94-5EBEF524E1ED}" type="slidenum">
              <a:rPr lang="en-CH" smtClean="0"/>
              <a:t>‹#›</a:t>
            </a:fld>
            <a:endParaRPr lang="en-CH"/>
          </a:p>
        </p:txBody>
      </p:sp>
    </p:spTree>
    <p:extLst>
      <p:ext uri="{BB962C8B-B14F-4D97-AF65-F5344CB8AC3E}">
        <p14:creationId xmlns:p14="http://schemas.microsoft.com/office/powerpoint/2010/main" val="102456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B2A38E-89E6-4014-8C94-5EBEF524E1ED}" type="slidenum">
              <a:rPr lang="en-CH" smtClean="0"/>
              <a:t>1</a:t>
            </a:fld>
            <a:endParaRPr lang="en-CH"/>
          </a:p>
        </p:txBody>
      </p:sp>
    </p:spTree>
    <p:extLst>
      <p:ext uri="{BB962C8B-B14F-4D97-AF65-F5344CB8AC3E}">
        <p14:creationId xmlns:p14="http://schemas.microsoft.com/office/powerpoint/2010/main" val="2892766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Numbers of forcibly displaced, which include refugees, asylum seekers and IDPs, are rapidly increasing. As of this morning, the UNHCR data portal reported </a:t>
            </a:r>
            <a:r>
              <a:rPr lang="en-US" b="1" dirty="0" err="1"/>
              <a:t>xxxxx</a:t>
            </a:r>
            <a:r>
              <a:rPr lang="en-US" dirty="0"/>
              <a:t> refugees from Ukraine in </a:t>
            </a:r>
            <a:r>
              <a:rPr lang="en-US" dirty="0" err="1"/>
              <a:t>neighbouring</a:t>
            </a:r>
            <a:r>
              <a:rPr lang="en-US" dirty="0"/>
              <a:t> countries. </a:t>
            </a:r>
          </a:p>
          <a:p>
            <a:pPr marL="171450" indent="-171450">
              <a:buFont typeface="Arial" panose="020B0604020202020204" pitchFamily="34" charset="0"/>
              <a:buChar char="•"/>
            </a:pPr>
            <a:r>
              <a:rPr lang="en-US" dirty="0"/>
              <a:t>Protracted refugee situation is characterized by at least 25,000 refugees hosted for five years in the same host country.</a:t>
            </a:r>
          </a:p>
          <a:p>
            <a:pPr marL="171450" indent="-171450">
              <a:buFont typeface="Arial" panose="020B0604020202020204" pitchFamily="34" charset="0"/>
              <a:buChar char="•"/>
            </a:pPr>
            <a:r>
              <a:rPr lang="en-US" dirty="0"/>
              <a:t>In 2020, 49 refugee situations were classified as protracted. </a:t>
            </a:r>
          </a:p>
          <a:p>
            <a:pPr marL="171450" indent="-171450">
              <a:buFont typeface="Arial" panose="020B0604020202020204" pitchFamily="34" charset="0"/>
              <a:buChar char="•"/>
            </a:pPr>
            <a:r>
              <a:rPr lang="en-US" dirty="0"/>
              <a:t>This presentation aims at providing a short overview of key frameworks and policy documents that are relevant for the implementation of the nexus, as well as providing a few practical examples. </a:t>
            </a:r>
          </a:p>
        </p:txBody>
      </p:sp>
      <p:sp>
        <p:nvSpPr>
          <p:cNvPr id="4" name="Slide Number Placeholder 3"/>
          <p:cNvSpPr>
            <a:spLocks noGrp="1"/>
          </p:cNvSpPr>
          <p:nvPr>
            <p:ph type="sldNum" sz="quarter" idx="5"/>
          </p:nvPr>
        </p:nvSpPr>
        <p:spPr/>
        <p:txBody>
          <a:bodyPr/>
          <a:lstStyle/>
          <a:p>
            <a:fld id="{35B2A38E-89E6-4014-8C94-5EBEF524E1ED}" type="slidenum">
              <a:rPr lang="en-CH" smtClean="0"/>
              <a:t>2</a:t>
            </a:fld>
            <a:endParaRPr lang="en-CH"/>
          </a:p>
        </p:txBody>
      </p:sp>
    </p:spTree>
    <p:extLst>
      <p:ext uri="{BB962C8B-B14F-4D97-AF65-F5344CB8AC3E}">
        <p14:creationId xmlns:p14="http://schemas.microsoft.com/office/powerpoint/2010/main" val="1503790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22222"/>
                </a:solidFill>
                <a:effectLst/>
                <a:latin typeface="proxima_nova"/>
              </a:rPr>
              <a:t>On 17 December 2018, the United Nations General Assembly affirmed the Global Compact on Refugees (GCR). The GCR provides a blueprint for governments, international organizations, and other stakeholders to ensure that host communities get the support they need and that refugees can lead productive lives. </a:t>
            </a:r>
          </a:p>
          <a:p>
            <a:pPr algn="l"/>
            <a:r>
              <a:rPr lang="en-US" b="0" i="0" dirty="0">
                <a:solidFill>
                  <a:srgbClr val="222222"/>
                </a:solidFill>
                <a:effectLst/>
                <a:latin typeface="proxima_nova"/>
              </a:rPr>
              <a:t>It constitutes a unique opportunity to transform the way the world responds to refugee situations, benefiting both refugees and the communities that host them.</a:t>
            </a:r>
          </a:p>
          <a:p>
            <a:pPr algn="l"/>
            <a:endParaRPr lang="en-US" b="1" i="0" dirty="0">
              <a:solidFill>
                <a:srgbClr val="222222"/>
              </a:solidFill>
              <a:effectLst/>
              <a:latin typeface="+mn-lt"/>
            </a:endParaRPr>
          </a:p>
          <a:p>
            <a:pPr algn="l"/>
            <a:r>
              <a:rPr lang="en-US" b="1" i="0" dirty="0">
                <a:solidFill>
                  <a:srgbClr val="222222"/>
                </a:solidFill>
                <a:effectLst/>
                <a:latin typeface="+mn-lt"/>
              </a:rPr>
              <a:t>Four key objectives of the GCR:</a:t>
            </a:r>
          </a:p>
          <a:p>
            <a:pPr algn="l"/>
            <a:endParaRPr lang="en-US" b="1" i="0" dirty="0">
              <a:solidFill>
                <a:srgbClr val="222222"/>
              </a:solidFill>
              <a:effectLst/>
              <a:latin typeface="+mn-lt"/>
            </a:endParaRPr>
          </a:p>
          <a:p>
            <a:pPr algn="l">
              <a:buFont typeface="Arial" panose="020B0604020202020204" pitchFamily="34" charset="0"/>
              <a:buChar char="•"/>
            </a:pPr>
            <a:r>
              <a:rPr lang="en-US" b="0" i="0" dirty="0">
                <a:solidFill>
                  <a:srgbClr val="222222"/>
                </a:solidFill>
                <a:effectLst/>
                <a:latin typeface="+mn-lt"/>
              </a:rPr>
              <a:t>Ease the pressures on host countries;</a:t>
            </a:r>
          </a:p>
          <a:p>
            <a:pPr algn="l">
              <a:buFont typeface="Arial" panose="020B0604020202020204" pitchFamily="34" charset="0"/>
              <a:buChar char="•"/>
            </a:pPr>
            <a:r>
              <a:rPr lang="en-US" b="0" i="0" dirty="0">
                <a:solidFill>
                  <a:srgbClr val="222222"/>
                </a:solidFill>
                <a:effectLst/>
                <a:latin typeface="+mn-lt"/>
              </a:rPr>
              <a:t>Enhance refugee self-reliance;</a:t>
            </a:r>
          </a:p>
          <a:p>
            <a:pPr algn="l">
              <a:buFont typeface="Arial" panose="020B0604020202020204" pitchFamily="34" charset="0"/>
              <a:buChar char="•"/>
            </a:pPr>
            <a:r>
              <a:rPr lang="en-US" b="0" i="0" dirty="0">
                <a:solidFill>
                  <a:srgbClr val="222222"/>
                </a:solidFill>
                <a:effectLst/>
                <a:latin typeface="+mn-lt"/>
              </a:rPr>
              <a:t>Expand access to third-country solutions;</a:t>
            </a:r>
          </a:p>
          <a:p>
            <a:pPr algn="l">
              <a:buFont typeface="Arial" panose="020B0604020202020204" pitchFamily="34" charset="0"/>
              <a:buChar char="•"/>
            </a:pPr>
            <a:r>
              <a:rPr lang="en-US" b="0" i="0" dirty="0">
                <a:solidFill>
                  <a:srgbClr val="222222"/>
                </a:solidFill>
                <a:effectLst/>
                <a:latin typeface="+mn-lt"/>
              </a:rPr>
              <a:t>Support conditions in countries of origin for return in safety and dignity.</a:t>
            </a:r>
          </a:p>
          <a:p>
            <a:endParaRPr lang="en-US" dirty="0"/>
          </a:p>
          <a:p>
            <a:r>
              <a:rPr lang="en-US" dirty="0"/>
              <a:t>There are many inspiring stories, such as scholarship programs for refugees in Canada or the inclusion of refugees in businesses, such as UNIQLO.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736EC6B-A9ED-4D46-8B5D-A297BC4D0C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188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ct val="20000"/>
              </a:spcBef>
              <a:spcAft>
                <a:spcPts val="0"/>
              </a:spcAft>
              <a:buClr>
                <a:srgbClr val="0072BC"/>
              </a:buClr>
              <a:buSzTx/>
              <a:buFont typeface="Arial"/>
              <a:buNone/>
              <a:tabLst/>
              <a:defRPr/>
            </a:pPr>
            <a:r>
              <a:rPr kumimoji="0" lang="en-US" sz="2500" b="0" i="0" u="none" strike="noStrike" kern="1200" cap="none" spc="0" normalizeH="0" baseline="0" noProof="0" dirty="0">
                <a:ln>
                  <a:noFill/>
                </a:ln>
                <a:solidFill>
                  <a:prstClr val="black"/>
                </a:solidFill>
                <a:effectLst/>
                <a:uLnTx/>
                <a:uFillTx/>
                <a:latin typeface="Arial"/>
                <a:ea typeface="+mn-ea"/>
                <a:cs typeface="+mn-cs"/>
              </a:rPr>
              <a:t>The functions of a Support Platform include: </a:t>
            </a:r>
          </a:p>
          <a:p>
            <a:pPr marL="0" marR="0" lvl="0" indent="0" algn="l" defTabSz="609585" rtl="0" eaLnBrk="1" fontAlgn="auto" latinLnBrk="0" hangingPunct="1">
              <a:lnSpc>
                <a:spcPct val="100000"/>
              </a:lnSpc>
              <a:spcBef>
                <a:spcPct val="20000"/>
              </a:spcBef>
              <a:spcAft>
                <a:spcPts val="0"/>
              </a:spcAft>
              <a:buClr>
                <a:srgbClr val="0072BC"/>
              </a:buClr>
              <a:buSzTx/>
              <a:buFont typeface="Arial"/>
              <a:buNone/>
              <a:tabLst/>
              <a:defRPr/>
            </a:pPr>
            <a:endParaRPr kumimoji="0" lang="en-US" sz="2500" b="0" i="0" u="none" strike="noStrike" kern="1200" cap="none" spc="0" normalizeH="0" baseline="0" noProof="0" dirty="0">
              <a:ln>
                <a:noFill/>
              </a:ln>
              <a:solidFill>
                <a:prstClr val="black"/>
              </a:solidFill>
              <a:effectLst/>
              <a:uLnTx/>
              <a:uFillTx/>
              <a:latin typeface="Arial"/>
              <a:ea typeface="+mn-ea"/>
              <a:cs typeface="+mn-cs"/>
            </a:endParaRP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galvanizing political commitment and advocacy for prevention, protection, response, and solutions;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mobilizing financial, material, and technical assistance, as well as resettlement and complementary pathways for admission to third countries;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facilitating coherent humanitarian and development responses, including through the early and sustained engagement of development actors; and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supporting comprehensive policy initiatives to ease pressure on host countries, build resilience and&amp; self-reliance, and find solutions.  </a:t>
            </a:r>
          </a:p>
          <a:p>
            <a:endParaRPr lang="en-US" dirty="0"/>
          </a:p>
          <a:p>
            <a:pPr marL="171450" indent="-171450">
              <a:buFont typeface="Arial" panose="020B0604020202020204" pitchFamily="34" charset="0"/>
              <a:buChar char="•"/>
            </a:pPr>
            <a:r>
              <a:rPr lang="en-US" dirty="0"/>
              <a:t>IGAD region is in the east of Africa and covers: Sudan, South Sudan, Ethiopia, Djibouti, Somalia, Uganda and Kenya. </a:t>
            </a:r>
          </a:p>
        </p:txBody>
      </p:sp>
      <p:sp>
        <p:nvSpPr>
          <p:cNvPr id="4" name="Slide Number Placeholder 3"/>
          <p:cNvSpPr>
            <a:spLocks noGrp="1"/>
          </p:cNvSpPr>
          <p:nvPr>
            <p:ph type="sldNum" sz="quarter" idx="5"/>
          </p:nvPr>
        </p:nvSpPr>
        <p:spPr/>
        <p:txBody>
          <a:bodyPr/>
          <a:lstStyle/>
          <a:p>
            <a:fld id="{35B2A38E-89E6-4014-8C94-5EBEF524E1ED}" type="slidenum">
              <a:rPr lang="en-CH" smtClean="0"/>
              <a:t>4</a:t>
            </a:fld>
            <a:endParaRPr lang="en-CH"/>
          </a:p>
        </p:txBody>
      </p:sp>
    </p:spTree>
    <p:extLst>
      <p:ext uri="{BB962C8B-B14F-4D97-AF65-F5344CB8AC3E}">
        <p14:creationId xmlns:p14="http://schemas.microsoft.com/office/powerpoint/2010/main" val="343721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ct val="20000"/>
              </a:spcBef>
              <a:spcAft>
                <a:spcPts val="0"/>
              </a:spcAft>
              <a:buClr>
                <a:srgbClr val="0072BC"/>
              </a:buClr>
              <a:buSzTx/>
              <a:buFont typeface="Arial"/>
              <a:buNone/>
              <a:tabLst/>
              <a:defRPr/>
            </a:pPr>
            <a:r>
              <a:rPr kumimoji="0" lang="en-US" sz="2500" b="0" i="0" u="none" strike="noStrike" kern="1200" cap="none" spc="0" normalizeH="0" baseline="0" noProof="0" dirty="0">
                <a:ln>
                  <a:noFill/>
                </a:ln>
                <a:solidFill>
                  <a:prstClr val="black"/>
                </a:solidFill>
                <a:effectLst/>
                <a:uLnTx/>
                <a:uFillTx/>
                <a:latin typeface="Arial"/>
                <a:ea typeface="+mn-ea"/>
                <a:cs typeface="+mn-cs"/>
              </a:rPr>
              <a:t>The functions of a Support Platform include: </a:t>
            </a:r>
          </a:p>
          <a:p>
            <a:pPr marL="0" marR="0" lvl="0" indent="0" algn="l" defTabSz="609585" rtl="0" eaLnBrk="1" fontAlgn="auto" latinLnBrk="0" hangingPunct="1">
              <a:lnSpc>
                <a:spcPct val="100000"/>
              </a:lnSpc>
              <a:spcBef>
                <a:spcPct val="20000"/>
              </a:spcBef>
              <a:spcAft>
                <a:spcPts val="0"/>
              </a:spcAft>
              <a:buClr>
                <a:srgbClr val="0072BC"/>
              </a:buClr>
              <a:buSzTx/>
              <a:buFont typeface="Arial"/>
              <a:buNone/>
              <a:tabLst/>
              <a:defRPr/>
            </a:pPr>
            <a:endParaRPr kumimoji="0" lang="en-US" sz="2500" b="0" i="0" u="none" strike="noStrike" kern="1200" cap="none" spc="0" normalizeH="0" baseline="0" noProof="0" dirty="0">
              <a:ln>
                <a:noFill/>
              </a:ln>
              <a:solidFill>
                <a:prstClr val="black"/>
              </a:solidFill>
              <a:effectLst/>
              <a:uLnTx/>
              <a:uFillTx/>
              <a:latin typeface="Arial"/>
              <a:ea typeface="+mn-ea"/>
              <a:cs typeface="+mn-cs"/>
            </a:endParaRP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galvanizing political commitment and advocacy for prevention, protection, response, and solutions;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mobilizing financial, material, and technical assistance, as well as resettlement and complementary pathways for admission to third countries;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facilitating coherent humanitarian and development responses, including through the early and sustained engagement of development actors; and  </a:t>
            </a:r>
          </a:p>
          <a:p>
            <a:pPr marL="533375" marR="0" lvl="0" indent="-380990" algn="l" defTabSz="609585" rtl="0" eaLnBrk="1" fontAlgn="auto" latinLnBrk="0" hangingPunct="1">
              <a:lnSpc>
                <a:spcPct val="100000"/>
              </a:lnSpc>
              <a:spcBef>
                <a:spcPct val="20000"/>
              </a:spcBef>
              <a:spcAft>
                <a:spcPts val="0"/>
              </a:spcAft>
              <a:buClr>
                <a:srgbClr val="0072BC"/>
              </a:buClr>
              <a:buSzTx/>
              <a:buFont typeface="Arial"/>
              <a:buChar char="–"/>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supporting comprehensive policy initiatives to ease pressure on host countries, build resilience and&amp; self-reliance, and find solutions.  </a:t>
            </a:r>
          </a:p>
          <a:p>
            <a:endParaRPr lang="en-US" dirty="0"/>
          </a:p>
          <a:p>
            <a:pPr marL="171450" indent="-171450">
              <a:buFont typeface="Arial" panose="020B0604020202020204" pitchFamily="34" charset="0"/>
              <a:buChar char="•"/>
            </a:pPr>
            <a:r>
              <a:rPr lang="en-US" dirty="0"/>
              <a:t>IGAD region is in the east of Africa and covers: Sudan, South Sudan, Ethiopia, Djibouti, Somalia, Uganda and Kenya. </a:t>
            </a:r>
          </a:p>
        </p:txBody>
      </p:sp>
      <p:sp>
        <p:nvSpPr>
          <p:cNvPr id="4" name="Slide Number Placeholder 3"/>
          <p:cNvSpPr>
            <a:spLocks noGrp="1"/>
          </p:cNvSpPr>
          <p:nvPr>
            <p:ph type="sldNum" sz="quarter" idx="5"/>
          </p:nvPr>
        </p:nvSpPr>
        <p:spPr/>
        <p:txBody>
          <a:bodyPr/>
          <a:lstStyle/>
          <a:p>
            <a:fld id="{35B2A38E-89E6-4014-8C94-5EBEF524E1ED}" type="slidenum">
              <a:rPr lang="en-CH" smtClean="0"/>
              <a:t>5</a:t>
            </a:fld>
            <a:endParaRPr lang="en-CH"/>
          </a:p>
        </p:txBody>
      </p:sp>
    </p:spTree>
    <p:extLst>
      <p:ext uri="{BB962C8B-B14F-4D97-AF65-F5344CB8AC3E}">
        <p14:creationId xmlns:p14="http://schemas.microsoft.com/office/powerpoint/2010/main" val="47948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1200" dirty="0">
                <a:solidFill>
                  <a:srgbClr val="000000"/>
                </a:solidFill>
                <a:effectLst/>
                <a:latin typeface="Calibri" panose="020F0502020204030204" pitchFamily="34" charset="0"/>
                <a:ea typeface="Calibri" panose="020F0502020204030204" pitchFamily="34" charset="0"/>
              </a:rPr>
              <a:t>In 2020, following the Global Refugee Forum, UNHCR and UNICEF launched the Blueprint for Joint Action to </a:t>
            </a:r>
            <a:r>
              <a:rPr lang="en-GB" sz="1200" b="1" dirty="0">
                <a:solidFill>
                  <a:srgbClr val="000000"/>
                </a:solidFill>
                <a:effectLst/>
                <a:latin typeface="Calibri" panose="020F0502020204030204" pitchFamily="34" charset="0"/>
                <a:ea typeface="Calibri" panose="020F0502020204030204" pitchFamily="34" charset="0"/>
              </a:rPr>
              <a:t>act upon the main guiding principles of </a:t>
            </a:r>
            <a:r>
              <a:rPr lang="en-GB" sz="1200" dirty="0">
                <a:solidFill>
                  <a:srgbClr val="000000"/>
                </a:solidFill>
                <a:effectLst/>
                <a:latin typeface="Calibri" panose="020F0502020204030204" pitchFamily="34" charset="0"/>
                <a:ea typeface="Calibri" panose="020F0502020204030204" pitchFamily="34" charset="0"/>
              </a:rPr>
              <a:t>the Global Compact for Refugees</a:t>
            </a:r>
            <a:r>
              <a:rPr lang="en-GB" sz="1200" b="1" dirty="0">
                <a:solidFill>
                  <a:srgbClr val="000000"/>
                </a:solidFill>
                <a:effectLst/>
                <a:latin typeface="Calibri" panose="020F0502020204030204" pitchFamily="34" charset="0"/>
                <a:ea typeface="Calibri" panose="020F0502020204030204" pitchFamily="34" charset="0"/>
              </a:rPr>
              <a:t> - predictable and equitable responsibility-sharing, creating sustainable and durable solutions to refugee situations and addressing the needs of host communities</a:t>
            </a:r>
            <a:r>
              <a:rPr lang="en-GB" sz="1200" dirty="0">
                <a:solidFill>
                  <a:srgbClr val="000000"/>
                </a:solidFill>
                <a:effectLst/>
                <a:latin typeface="Calibri" panose="020F0502020204030204" pitchFamily="34" charset="0"/>
                <a:ea typeface="Calibri" panose="020F0502020204030204" pitchFamily="34" charset="0"/>
              </a:rPr>
              <a:t>. By working together and leveraging the comparative strengths of both UNICEF and UNHCR, the </a:t>
            </a:r>
            <a:r>
              <a:rPr lang="en-GB" sz="1200" dirty="0">
                <a:solidFill>
                  <a:srgbClr val="000000"/>
                </a:solidFill>
                <a:effectLst/>
                <a:latin typeface="Calibri" panose="020F0502020204030204" pitchFamily="34" charset="0"/>
                <a:ea typeface="Times New Roman" panose="02020603050405020304" pitchFamily="18" charset="0"/>
              </a:rPr>
              <a:t>Blueprint is UN reform in action.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1200" dirty="0">
                <a:solidFill>
                  <a:srgbClr val="000000"/>
                </a:solidFill>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1200" dirty="0">
                <a:solidFill>
                  <a:srgbClr val="000000"/>
                </a:solidFill>
                <a:effectLst/>
                <a:latin typeface="Calibri" panose="020F0502020204030204" pitchFamily="34" charset="0"/>
                <a:ea typeface="Times New Roman" panose="02020603050405020304" pitchFamily="18" charset="0"/>
              </a:rPr>
              <a:t>The Blueprint has been run as a pilot program for the past two years to learn how the two organizations work best together and to collect good practices as well as identify the biggest challenges. It </a:t>
            </a:r>
            <a:r>
              <a:rPr lang="en-GB" sz="1200" dirty="0">
                <a:solidFill>
                  <a:srgbClr val="000000"/>
                </a:solidFill>
                <a:effectLst/>
                <a:latin typeface="Calibri" panose="020F0502020204030204" pitchFamily="34" charset="0"/>
                <a:ea typeface="Calibri" panose="020F0502020204030204" pitchFamily="34" charset="0"/>
              </a:rPr>
              <a:t>has the primary goal of the </a:t>
            </a:r>
            <a:r>
              <a:rPr lang="en-GB" sz="1200" b="1" dirty="0">
                <a:solidFill>
                  <a:srgbClr val="000000"/>
                </a:solidFill>
                <a:effectLst/>
                <a:latin typeface="Calibri" panose="020F0502020204030204" pitchFamily="34" charset="0"/>
                <a:ea typeface="Calibri" panose="020F0502020204030204" pitchFamily="34" charset="0"/>
              </a:rPr>
              <a:t>inclusion of refugee children and their families in nationally led systems and services</a:t>
            </a:r>
            <a:r>
              <a:rPr lang="en-GB" sz="1200" dirty="0">
                <a:solidFill>
                  <a:srgbClr val="000000"/>
                </a:solidFill>
                <a:effectLst/>
                <a:latin typeface="Calibri" panose="020F0502020204030204" pitchFamily="34" charset="0"/>
                <a:ea typeface="Calibri" panose="020F0502020204030204" pitchFamily="34" charset="0"/>
              </a:rPr>
              <a:t>, and has focused on the priority areas of education, WASH, child protection, and data, in 10 countries that host over 2 million refugee children.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12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1200" dirty="0">
                <a:solidFill>
                  <a:srgbClr val="000000"/>
                </a:solidFill>
                <a:effectLst/>
                <a:latin typeface="Calibri" panose="020F0502020204030204" pitchFamily="34" charset="0"/>
                <a:ea typeface="Times New Roman" panose="02020603050405020304" pitchFamily="18" charset="0"/>
              </a:rPr>
              <a:t>By focusing on</a:t>
            </a:r>
            <a:r>
              <a:rPr lang="en-GB" sz="1200" b="1" dirty="0">
                <a:solidFill>
                  <a:srgbClr val="000000"/>
                </a:solidFill>
                <a:effectLst/>
                <a:latin typeface="Calibri" panose="020F0502020204030204" pitchFamily="34" charset="0"/>
                <a:ea typeface="Times New Roman" panose="02020603050405020304" pitchFamily="18" charset="0"/>
              </a:rPr>
              <a:t> inclusion in national systems, services and budgets, the Blueprint is at the centre of the humanitarian/development nexus. </a:t>
            </a:r>
            <a:r>
              <a:rPr lang="en-GB" sz="1200" dirty="0">
                <a:solidFill>
                  <a:srgbClr val="000000"/>
                </a:solidFill>
                <a:effectLst/>
                <a:latin typeface="Calibri" panose="020F0502020204030204" pitchFamily="34" charset="0"/>
                <a:ea typeface="Calibri" panose="020F0502020204030204" pitchFamily="34" charset="0"/>
              </a:rPr>
              <a:t>As we come to the end of the pilot program, collected learnings are </a:t>
            </a:r>
            <a:r>
              <a:rPr lang="en-GB" sz="1200" b="1" dirty="0">
                <a:solidFill>
                  <a:srgbClr val="000000"/>
                </a:solidFill>
                <a:effectLst/>
                <a:latin typeface="Calibri" panose="020F0502020204030204" pitchFamily="34" charset="0"/>
                <a:ea typeface="Calibri" panose="020F0502020204030204" pitchFamily="34" charset="0"/>
              </a:rPr>
              <a:t>informing a new strategic global partnership framework</a:t>
            </a:r>
            <a:r>
              <a:rPr lang="en-GB" sz="1200" dirty="0">
                <a:solidFill>
                  <a:srgbClr val="000000"/>
                </a:solidFill>
                <a:effectLst/>
                <a:latin typeface="Calibri" panose="020F0502020204030204" pitchFamily="34" charset="0"/>
                <a:ea typeface="Calibri" panose="020F0502020204030204" pitchFamily="34" charset="0"/>
              </a:rPr>
              <a:t> that will bring forward the same balance of humanitarian and development work that is crucial to building sustainable and effective programming. The new framework is currently being developed.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5B2A38E-89E6-4014-8C94-5EBEF524E1ED}" type="slidenum">
              <a:rPr lang="en-CH" smtClean="0"/>
              <a:t>6</a:t>
            </a:fld>
            <a:endParaRPr lang="en-CH"/>
          </a:p>
        </p:txBody>
      </p:sp>
    </p:spTree>
    <p:extLst>
      <p:ext uri="{BB962C8B-B14F-4D97-AF65-F5344CB8AC3E}">
        <p14:creationId xmlns:p14="http://schemas.microsoft.com/office/powerpoint/2010/main" val="1076913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DAC Recommendation aims to provide Adherents with a comprehensive framework that can incentivize and implement more collaborative and complementary humanitarian, development and peace actions, particularly in fragile and conflict-affected situations. </a:t>
            </a:r>
          </a:p>
          <a:p>
            <a:pPr marL="171450" indent="-171450">
              <a:buFont typeface="Arial" panose="020B0604020202020204" pitchFamily="34" charset="0"/>
              <a:buChar char="•"/>
            </a:pPr>
            <a:r>
              <a:rPr lang="en-US" dirty="0"/>
              <a:t>It provides a common set of eleven principles to guide and support Adherents, in their capacity as donors, development cooperation actors and stakeholders in the international community. </a:t>
            </a:r>
          </a:p>
          <a:p>
            <a:pPr marL="171450" indent="-171450">
              <a:buFont typeface="Arial" panose="020B0604020202020204" pitchFamily="34" charset="0"/>
              <a:buChar char="•"/>
            </a:pPr>
            <a:r>
              <a:rPr lang="en-US" dirty="0"/>
              <a:t>The DAC Recommendation also aims to strengthen coordination, programming and financing to address risks and vulnerabilities, strengthen prevention efforts and reduce need in order to ensure that we reach the furthest behind. </a:t>
            </a:r>
          </a:p>
          <a:p>
            <a:pPr marL="171450" indent="-171450">
              <a:buFont typeface="Arial" panose="020B0604020202020204" pitchFamily="34" charset="0"/>
              <a:buChar char="•"/>
            </a:pPr>
            <a:r>
              <a:rPr lang="en-US" sz="1200" b="0" i="0" u="none" strike="noStrike" baseline="0" dirty="0">
                <a:solidFill>
                  <a:srgbClr val="000000"/>
                </a:solidFill>
                <a:latin typeface="Arial" panose="020B0604020202020204" pitchFamily="34" charset="0"/>
              </a:rPr>
              <a:t>UNHCR contributed to the development of the common position on supporting comprehensive responses in refugee situations,</a:t>
            </a:r>
            <a:r>
              <a:rPr lang="en-US" sz="800" b="0" i="0" u="none" strike="noStrike" baseline="0" dirty="0">
                <a:solidFill>
                  <a:srgbClr val="000000"/>
                </a:solidFill>
                <a:latin typeface="Arial" panose="020B0604020202020204" pitchFamily="34" charset="0"/>
              </a:rPr>
              <a:t>26 </a:t>
            </a:r>
            <a:r>
              <a:rPr lang="en-US" sz="1200" b="0" i="0" u="none" strike="noStrike" baseline="0" dirty="0">
                <a:solidFill>
                  <a:srgbClr val="000000"/>
                </a:solidFill>
                <a:latin typeface="Arial" panose="020B0604020202020204" pitchFamily="34" charset="0"/>
              </a:rPr>
              <a:t>issued by the DAC’s International Network on Conflict and Fragility (INCAF). UNHCR supported the OECD in developing indicators for improved data collection on projects and </a:t>
            </a:r>
            <a:r>
              <a:rPr lang="en-US" sz="1200" b="0" i="0" u="none" strike="noStrike" baseline="0" dirty="0" err="1">
                <a:solidFill>
                  <a:srgbClr val="000000"/>
                </a:solidFill>
                <a:latin typeface="Arial" panose="020B0604020202020204" pitchFamily="34" charset="0"/>
              </a:rPr>
              <a:t>programmes</a:t>
            </a:r>
            <a:r>
              <a:rPr lang="en-US" sz="1200" b="0" i="0" u="none" strike="noStrike" baseline="0" dirty="0">
                <a:solidFill>
                  <a:srgbClr val="000000"/>
                </a:solidFill>
                <a:latin typeface="Arial" panose="020B0604020202020204" pitchFamily="34" charset="0"/>
              </a:rPr>
              <a:t> benefiting refugees and also provided protection expertise in developing the eligibility criteria for development interventions on (forced) migration. </a:t>
            </a:r>
            <a:endParaRPr lang="en-US" dirty="0"/>
          </a:p>
        </p:txBody>
      </p:sp>
      <p:sp>
        <p:nvSpPr>
          <p:cNvPr id="4" name="Slide Number Placeholder 3"/>
          <p:cNvSpPr>
            <a:spLocks noGrp="1"/>
          </p:cNvSpPr>
          <p:nvPr>
            <p:ph type="sldNum" sz="quarter" idx="5"/>
          </p:nvPr>
        </p:nvSpPr>
        <p:spPr/>
        <p:txBody>
          <a:bodyPr/>
          <a:lstStyle/>
          <a:p>
            <a:fld id="{35B2A38E-89E6-4014-8C94-5EBEF524E1ED}" type="slidenum">
              <a:rPr lang="en-CH" smtClean="0"/>
              <a:t>7</a:t>
            </a:fld>
            <a:endParaRPr lang="en-CH"/>
          </a:p>
        </p:txBody>
      </p:sp>
    </p:spTree>
    <p:extLst>
      <p:ext uri="{BB962C8B-B14F-4D97-AF65-F5344CB8AC3E}">
        <p14:creationId xmlns:p14="http://schemas.microsoft.com/office/powerpoint/2010/main" val="1297460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Collective outcomes set a </a:t>
            </a:r>
            <a:r>
              <a:rPr lang="en-US" b="1" dirty="0"/>
              <a:t>concrete and measurable result </a:t>
            </a:r>
            <a:r>
              <a:rPr lang="en-US" dirty="0"/>
              <a:t>that humanitarian, development and peace actors want to </a:t>
            </a:r>
            <a:r>
              <a:rPr lang="en-US" b="1" dirty="0"/>
              <a:t>achieve jointly </a:t>
            </a:r>
            <a:r>
              <a:rPr lang="en-US" dirty="0"/>
              <a:t>in a country to reduce people’s needs, risks and vulnerabilities. </a:t>
            </a:r>
          </a:p>
          <a:p>
            <a:pPr marL="171450" indent="-171450">
              <a:buFont typeface="Arial" panose="020B0604020202020204" pitchFamily="34" charset="0"/>
              <a:buChar char="•"/>
            </a:pPr>
            <a:r>
              <a:rPr lang="en-US" dirty="0"/>
              <a:t>As such, collective outcomes are the </a:t>
            </a:r>
            <a:r>
              <a:rPr lang="en-US" b="1" dirty="0"/>
              <a:t>main tool for closer humanitarian-development and peace collaboration</a:t>
            </a:r>
            <a:r>
              <a:rPr lang="en-US" dirty="0"/>
              <a:t>. They envision a common result, promote the </a:t>
            </a:r>
            <a:r>
              <a:rPr lang="en-US" b="1" dirty="0"/>
              <a:t>connectivity and complementarity between plans and </a:t>
            </a:r>
            <a:r>
              <a:rPr lang="en-US" b="1" dirty="0" err="1"/>
              <a:t>programmes</a:t>
            </a:r>
            <a:r>
              <a:rPr lang="en-US" b="1" dirty="0"/>
              <a:t> </a:t>
            </a:r>
            <a:r>
              <a:rPr lang="en-US" dirty="0"/>
              <a:t>within existing mandates and in respect of principles. </a:t>
            </a:r>
          </a:p>
          <a:p>
            <a:pPr marL="171450" indent="-171450">
              <a:buFont typeface="Arial" panose="020B0604020202020204" pitchFamily="34" charset="0"/>
              <a:buChar char="•"/>
            </a:pPr>
            <a:r>
              <a:rPr lang="en-US" dirty="0"/>
              <a:t>Collective outcomes can also allow and </a:t>
            </a:r>
            <a:r>
              <a:rPr lang="en-US" b="1" dirty="0"/>
              <a:t>promote more efficient funding </a:t>
            </a:r>
            <a:r>
              <a:rPr lang="en-US" dirty="0"/>
              <a:t>and financing solutions by highlighting </a:t>
            </a:r>
            <a:r>
              <a:rPr lang="en-US" dirty="0" err="1"/>
              <a:t>programmes</a:t>
            </a:r>
            <a:r>
              <a:rPr lang="en-US" dirty="0"/>
              <a:t> that jointly executed contribute to the achievement of collective outcomes. </a:t>
            </a:r>
          </a:p>
          <a:p>
            <a:pPr marL="171450" indent="-171450">
              <a:buFont typeface="Arial" panose="020B0604020202020204" pitchFamily="34" charset="0"/>
              <a:buChar char="•"/>
            </a:pPr>
            <a:r>
              <a:rPr lang="en-US" dirty="0"/>
              <a:t>8-step Framework for operationalizing collective outcomes:</a:t>
            </a:r>
          </a:p>
          <a:p>
            <a:pPr marL="628650" lvl="1" indent="-171450">
              <a:buFont typeface="Arial" panose="020B0604020202020204" pitchFamily="34" charset="0"/>
              <a:buChar char="•"/>
            </a:pPr>
            <a:r>
              <a:rPr lang="en-US" dirty="0"/>
              <a:t>Step 1: Identify triggers and understanding readiness</a:t>
            </a:r>
          </a:p>
          <a:p>
            <a:pPr marL="628650" lvl="1" indent="-171450">
              <a:buFont typeface="Arial" panose="020B0604020202020204" pitchFamily="34" charset="0"/>
              <a:buChar char="•"/>
            </a:pPr>
            <a:r>
              <a:rPr lang="en-US" dirty="0"/>
              <a:t>Step 2: Convening stakeholders and getting organized</a:t>
            </a:r>
          </a:p>
          <a:p>
            <a:pPr marL="628650" lvl="1" indent="-171450">
              <a:buFont typeface="Arial" panose="020B0604020202020204" pitchFamily="34" charset="0"/>
              <a:buChar char="•"/>
            </a:pPr>
            <a:r>
              <a:rPr lang="en-US" dirty="0"/>
              <a:t>Step 3: Undertaking joint analysis</a:t>
            </a:r>
          </a:p>
          <a:p>
            <a:pPr marL="628650" lvl="1" indent="-171450">
              <a:buFont typeface="Arial" panose="020B0604020202020204" pitchFamily="34" charset="0"/>
              <a:buChar char="•"/>
            </a:pPr>
            <a:r>
              <a:rPr lang="en-US" dirty="0"/>
              <a:t>Step 4: Formulating and programming for collective outcomes</a:t>
            </a:r>
          </a:p>
          <a:p>
            <a:pPr marL="628650" lvl="1" indent="-171450">
              <a:buFont typeface="Arial" panose="020B0604020202020204" pitchFamily="34" charset="0"/>
              <a:buChar char="•"/>
            </a:pPr>
            <a:r>
              <a:rPr lang="en-US" dirty="0"/>
              <a:t>Step 5: Financing </a:t>
            </a:r>
            <a:r>
              <a:rPr lang="en-US" dirty="0" err="1"/>
              <a:t>programmes</a:t>
            </a:r>
            <a:r>
              <a:rPr lang="en-US" dirty="0"/>
              <a:t> contributing to collective outcomes</a:t>
            </a:r>
          </a:p>
          <a:p>
            <a:pPr marL="628650" lvl="1" indent="-171450">
              <a:buFont typeface="Arial" panose="020B0604020202020204" pitchFamily="34" charset="0"/>
              <a:buChar char="•"/>
            </a:pPr>
            <a:r>
              <a:rPr lang="en-US" dirty="0"/>
              <a:t>Step 6: Implementing collective outcomes</a:t>
            </a:r>
          </a:p>
          <a:p>
            <a:pPr marL="628650" lvl="1" indent="-171450">
              <a:buFont typeface="Arial" panose="020B0604020202020204" pitchFamily="34" charset="0"/>
              <a:buChar char="•"/>
            </a:pPr>
            <a:r>
              <a:rPr lang="en-US" dirty="0"/>
              <a:t>Step 7: Monitoring progress and evaluation results</a:t>
            </a:r>
          </a:p>
          <a:p>
            <a:pPr marL="628650" lvl="1" indent="-171450">
              <a:buFont typeface="Arial" panose="020B0604020202020204" pitchFamily="34" charset="0"/>
              <a:buChar char="•"/>
            </a:pPr>
            <a:r>
              <a:rPr lang="en-US" dirty="0"/>
              <a:t>Step 8: Mainstreaming collective outcomes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5B2A38E-89E6-4014-8C94-5EBEF524E1ED}" type="slidenum">
              <a:rPr lang="en-CH" smtClean="0"/>
              <a:t>8</a:t>
            </a:fld>
            <a:endParaRPr lang="en-CH"/>
          </a:p>
        </p:txBody>
      </p:sp>
    </p:spTree>
    <p:extLst>
      <p:ext uri="{BB962C8B-B14F-4D97-AF65-F5344CB8AC3E}">
        <p14:creationId xmlns:p14="http://schemas.microsoft.com/office/powerpoint/2010/main" val="2826502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fld id="{35B2A38E-89E6-4014-8C94-5EBEF524E1ED}" type="slidenum">
              <a:rPr lang="en-CH" smtClean="0"/>
              <a:t>9</a:t>
            </a:fld>
            <a:endParaRPr lang="en-CH"/>
          </a:p>
        </p:txBody>
      </p:sp>
    </p:spTree>
    <p:extLst>
      <p:ext uri="{BB962C8B-B14F-4D97-AF65-F5344CB8AC3E}">
        <p14:creationId xmlns:p14="http://schemas.microsoft.com/office/powerpoint/2010/main" val="1413347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b="0" i="0" u="none" strike="noStrike" baseline="0" dirty="0">
              <a:solidFill>
                <a:srgbClr val="000000"/>
              </a:solidFill>
              <a:latin typeface="+mn-lt"/>
            </a:endParaRPr>
          </a:p>
          <a:p>
            <a:pPr marL="285750" marR="0" indent="-285750" algn="just">
              <a:lnSpc>
                <a:spcPts val="1200"/>
              </a:lnSpc>
              <a:buFont typeface="Arial" panose="020B0604020202020204" pitchFamily="34" charset="0"/>
              <a:buChar char="•"/>
            </a:pPr>
            <a:r>
              <a:rPr lang="en-US" sz="1200" b="0" i="0" u="none" strike="noStrike" baseline="0" dirty="0">
                <a:solidFill>
                  <a:srgbClr val="000000"/>
                </a:solidFill>
                <a:latin typeface="+mn-lt"/>
              </a:rPr>
              <a:t>Non-transactional partnership means that UNHCR does not receive any funding from the World Bank. </a:t>
            </a:r>
          </a:p>
          <a:p>
            <a:pPr marL="285750" marR="0" indent="-285750" algn="just">
              <a:lnSpc>
                <a:spcPts val="1200"/>
              </a:lnSpc>
              <a:buFont typeface="Arial" panose="020B0604020202020204" pitchFamily="34" charset="0"/>
              <a:buChar char="•"/>
            </a:pPr>
            <a:endParaRPr lang="en-US" sz="1200" b="0" i="0" u="none" strike="noStrike" baseline="0" dirty="0">
              <a:solidFill>
                <a:srgbClr val="000000"/>
              </a:solidFill>
              <a:latin typeface="+mn-lt"/>
            </a:endParaRPr>
          </a:p>
          <a:p>
            <a:pPr marL="285750" marR="0" indent="-285750" algn="just">
              <a:lnSpc>
                <a:spcPts val="1200"/>
              </a:lnSpc>
              <a:buFont typeface="Arial" panose="020B0604020202020204" pitchFamily="34" charset="0"/>
              <a:buChar char="•"/>
            </a:pPr>
            <a:r>
              <a:rPr lang="en-US" b="0" i="0" dirty="0">
                <a:solidFill>
                  <a:srgbClr val="333333"/>
                </a:solidFill>
                <a:effectLst/>
                <a:latin typeface="Open Sans" panose="020B0606030504020204" pitchFamily="34" charset="0"/>
              </a:rPr>
              <a:t>The World Bank announced a </a:t>
            </a:r>
            <a:r>
              <a:rPr lang="en-US" b="1" i="0" dirty="0">
                <a:solidFill>
                  <a:srgbClr val="333333"/>
                </a:solidFill>
                <a:effectLst/>
                <a:latin typeface="Open Sans" panose="020B0606030504020204" pitchFamily="34" charset="0"/>
              </a:rPr>
              <a:t>$93 billion </a:t>
            </a:r>
            <a:r>
              <a:rPr lang="en-US" b="0" i="0" dirty="0">
                <a:solidFill>
                  <a:srgbClr val="333333"/>
                </a:solidFill>
                <a:effectLst/>
                <a:latin typeface="Open Sans" panose="020B0606030504020204" pitchFamily="34" charset="0"/>
              </a:rPr>
              <a:t>replenishment package of the International Development Association (IDA) to help low-income countries respond to the COVID-19 crisis and build a greener, more resilient, and inclusive future</a:t>
            </a:r>
          </a:p>
          <a:p>
            <a:pPr marL="285750" marR="0" indent="-285750" algn="just">
              <a:lnSpc>
                <a:spcPts val="1200"/>
              </a:lnSpc>
              <a:buFont typeface="Arial" panose="020B0604020202020204" pitchFamily="34" charset="0"/>
              <a:buChar char="•"/>
            </a:pPr>
            <a:r>
              <a:rPr lang="en-US" b="0" i="0" dirty="0">
                <a:solidFill>
                  <a:srgbClr val="333333"/>
                </a:solidFill>
                <a:effectLst/>
                <a:latin typeface="Open Sans" panose="020B0606030504020204" pitchFamily="34" charset="0"/>
              </a:rPr>
              <a:t>The funds will be delivered to the world’s </a:t>
            </a:r>
            <a:r>
              <a:rPr lang="en-US" b="1" i="0" dirty="0">
                <a:solidFill>
                  <a:srgbClr val="333333"/>
                </a:solidFill>
                <a:effectLst/>
                <a:latin typeface="Open Sans" panose="020B0606030504020204" pitchFamily="34" charset="0"/>
              </a:rPr>
              <a:t>74 poorest countries between July 2022 and June 2025 </a:t>
            </a:r>
            <a:r>
              <a:rPr lang="en-US" b="0" i="0" dirty="0">
                <a:solidFill>
                  <a:srgbClr val="333333"/>
                </a:solidFill>
                <a:effectLst/>
                <a:latin typeface="Open Sans" panose="020B0606030504020204" pitchFamily="34" charset="0"/>
              </a:rPr>
              <a:t>under the </a:t>
            </a:r>
            <a:r>
              <a:rPr lang="en-US" b="1" i="0" dirty="0">
                <a:solidFill>
                  <a:srgbClr val="333333"/>
                </a:solidFill>
                <a:effectLst/>
                <a:latin typeface="Open Sans" panose="020B0606030504020204" pitchFamily="34" charset="0"/>
              </a:rPr>
              <a:t>20th replenishment (IDA20) </a:t>
            </a:r>
            <a:r>
              <a:rPr lang="en-US" b="0" i="0" dirty="0">
                <a:solidFill>
                  <a:srgbClr val="333333"/>
                </a:solidFill>
                <a:effectLst/>
                <a:latin typeface="Open Sans" panose="020B0606030504020204" pitchFamily="34" charset="0"/>
              </a:rPr>
              <a:t>program, which focuses on helping countries recover from the impacts of the COVID-19 crisis. </a:t>
            </a:r>
          </a:p>
          <a:p>
            <a:pPr marL="285750" marR="0" indent="-285750" algn="just">
              <a:lnSpc>
                <a:spcPts val="1200"/>
              </a:lnSpc>
              <a:buFont typeface="Arial" panose="020B0604020202020204" pitchFamily="34" charset="0"/>
              <a:buChar char="•"/>
            </a:pPr>
            <a:r>
              <a:rPr lang="en-US" b="0" i="0" dirty="0">
                <a:solidFill>
                  <a:srgbClr val="333333"/>
                </a:solidFill>
                <a:effectLst/>
                <a:latin typeface="Open Sans" panose="020B0606030504020204" pitchFamily="34" charset="0"/>
              </a:rPr>
              <a:t>The IDA20 program has ambitious policy commitments that will support countries in prioritizing investments in human capital, covering issues such as education, health and nutrition, vaccines, safety nets, and support for people with disabilities. IDA will also increase its ambition in addressing other major development challenges such as gender inequality, job creation, and situations of fragility, conflict and violence, including in the Sahel, the Lake Chad region, and the Horn of Africa. </a:t>
            </a:r>
          </a:p>
          <a:p>
            <a:pPr marL="285750" marR="0" indent="-285750" algn="just">
              <a:lnSpc>
                <a:spcPts val="1200"/>
              </a:lnSpc>
              <a:buFont typeface="Arial" panose="020B0604020202020204" pitchFamily="34" charset="0"/>
              <a:buChar char="•"/>
            </a:pPr>
            <a:r>
              <a:rPr lang="en-US" b="0" i="0" dirty="0">
                <a:solidFill>
                  <a:srgbClr val="333333"/>
                </a:solidFill>
                <a:effectLst/>
                <a:latin typeface="Open Sans" panose="020B0606030504020204" pitchFamily="34" charset="0"/>
              </a:rPr>
              <a:t>A continued emphasis on governance and institutions, debt sustainability, and digital infrastructure interventions will help foster economic and social inclusion. </a:t>
            </a:r>
            <a:endParaRPr lang="en-US" sz="1200" b="0" i="0" u="none" strike="noStrike" baseline="0" dirty="0">
              <a:solidFill>
                <a:srgbClr val="000000"/>
              </a:solidFill>
              <a:latin typeface="+mn-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F54713-ABBD-47A9-A697-22628B7E07D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839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UNHCR, the term innovative finance refers to financial arrangements </a:t>
            </a:r>
            <a:r>
              <a:rPr lang="en-US" b="1" dirty="0"/>
              <a:t>to support UNHCR’s mission that are not traditional donor-funded grants</a:t>
            </a:r>
            <a:r>
              <a:rPr lang="en-US" dirty="0"/>
              <a:t>. These innovative financing mechanisms can include investments, impact bonds, swaps, guarantees, blended finance, and other vehicles, depending on the specific priority being supported. </a:t>
            </a:r>
            <a:r>
              <a:rPr lang="en-US" b="1" dirty="0"/>
              <a:t>Innovative financing can also help humanitarian organizations diversify their funding base </a:t>
            </a:r>
            <a:r>
              <a:rPr lang="en-US" dirty="0"/>
              <a:t>and, in line with the Global Compact on Refugees, bring in a wider range of stakeholders and their financial and other capabilities to supporting displaced people and host communities.  </a:t>
            </a:r>
          </a:p>
          <a:p>
            <a:endParaRPr lang="en-US" dirty="0"/>
          </a:p>
          <a:p>
            <a:r>
              <a:rPr lang="en-US" b="1" dirty="0"/>
              <a:t>Kiva’s World Refugee Fund. </a:t>
            </a:r>
            <a:r>
              <a:rPr lang="en-US" sz="1200" kern="1200" dirty="0">
                <a:solidFill>
                  <a:schemeClr val="tx1"/>
                </a:solidFill>
                <a:latin typeface="+mn-lt"/>
                <a:ea typeface="+mn-ea"/>
                <a:cs typeface="+mn-cs"/>
              </a:rPr>
              <a:t>Kiva is an international non-profit working to expand financial access to underserved communities. In 2017, they launched the Fund, which works by crowdfunding loans and unlocking capital by mobilizing lenders to support refugees and IDPs, and hosting communities. </a:t>
            </a:r>
          </a:p>
          <a:p>
            <a:r>
              <a:rPr lang="en-US" sz="1200" kern="1200" dirty="0">
                <a:solidFill>
                  <a:schemeClr val="tx1"/>
                </a:solidFill>
                <a:latin typeface="+mn-lt"/>
                <a:ea typeface="+mn-ea"/>
                <a:cs typeface="+mn-cs"/>
              </a:rPr>
              <a:t>The Fund offers 0% interest and risk-tolerant funding to local institutions (Kiva’s field partners4) who in turn provide loans to refugees and IDPs at scale. They tailor loans to refugees and IDPs’ needs by offering smaller loan sizes, expanding the type of identification accepted and being more lenient on guarantor and collateral requirements. They work with UNHCR and NGOs that provide services for refugees and IDPs.</a:t>
            </a:r>
          </a:p>
          <a:p>
            <a:endParaRPr lang="en-US" sz="1200" kern="1200" dirty="0">
              <a:solidFill>
                <a:schemeClr val="tx1"/>
              </a:solidFill>
              <a:latin typeface="+mn-lt"/>
              <a:ea typeface="+mn-ea"/>
              <a:cs typeface="+mn-cs"/>
            </a:endParaRPr>
          </a:p>
          <a:p>
            <a:r>
              <a:rPr lang="en-US" b="1" dirty="0"/>
              <a:t>A social impact bond (SIB) </a:t>
            </a:r>
            <a:r>
              <a:rPr lang="en-US" b="0" dirty="0"/>
              <a:t>is a contract with the public sector or governing authority, whereby it pays for better social outcomes in certain areas and passes on part of the savings achieved to investors. A social impact bond is not a bond, per se, since repayment and return on investment (ROI) are contingent upon the achievement of desired social outcomes. If the objectives are not achieved, investors receive neither a return nor repayment of principal. SIBs derive their name from the fact that their investors are typically those who are interested in not just the financial return on their investment, but also in its social impact.</a:t>
            </a:r>
          </a:p>
          <a:p>
            <a:endParaRPr lang="en-US" b="0" dirty="0"/>
          </a:p>
          <a:p>
            <a:r>
              <a:rPr lang="en-US" b="0" dirty="0"/>
              <a:t>While the unemployment rate in Colombia very high among vulnerable populations, such as IDPs, indigenous </a:t>
            </a:r>
            <a:r>
              <a:rPr lang="en-US" b="0" dirty="0" err="1"/>
              <a:t>populationAfro</a:t>
            </a:r>
            <a:r>
              <a:rPr lang="en-US" b="0" dirty="0"/>
              <a:t>-Colombians  and women, who are more likely to work in Colombia’s large informal sector. The armed conflict in Colombia has exacerbated these labor market inequalities, with Colombia having the world’s largest internally displaced population. An estimated one out of two people in extreme poverty is an internally displaced person. </a:t>
            </a:r>
          </a:p>
          <a:p>
            <a:r>
              <a:rPr lang="en-US" b="1" dirty="0"/>
              <a:t>The SIB </a:t>
            </a:r>
            <a:r>
              <a:rPr lang="en-US" b="0" dirty="0"/>
              <a:t>will support a range of employment measures, including skills training, psychosocial support, and intermediation services for job placement and retention for vulnerable individuals. In particular, the intervention will be targeted at high school graduates between 18 and 40 years old, who are not formally employed at the start of the program, who are registered in Red Unidos (the extreme poor), or who are victims of displacement due to the armed conflict. </a:t>
            </a:r>
          </a:p>
          <a:p>
            <a:r>
              <a:rPr lang="en-US" b="1" dirty="0"/>
              <a:t>The investors in the SIB </a:t>
            </a:r>
            <a:r>
              <a:rPr lang="en-US" b="0" dirty="0"/>
              <a:t>are a coalition of foundations including Fundación Corona, Fundación Bolivar </a:t>
            </a:r>
            <a:r>
              <a:rPr lang="en-US" b="0" dirty="0" err="1"/>
              <a:t>Davivienda</a:t>
            </a:r>
            <a:r>
              <a:rPr lang="en-US" b="0" dirty="0"/>
              <a:t>, and Fundación Mario Santo Domingo, who are providing upfront capital to finance the intervention.  The government of Switzerland will fund the remaining portion through its State Secretariat for Economic Affairs (SECO). The Inter-American Development Bank’s (IDB) Multilateral Investment Fund (MIF) is channeling the outcome funds of SECO, as well as supporting various aspects of the design work. </a:t>
            </a:r>
            <a:r>
              <a:rPr lang="en-US" b="0" dirty="0" err="1"/>
              <a:t>Instiglio</a:t>
            </a:r>
            <a:r>
              <a:rPr lang="en-US" b="0" dirty="0"/>
              <a:t>, a global non-profit impact bond and results-based financing advisory organization, advised the design of the SIB. </a:t>
            </a:r>
          </a:p>
          <a:p>
            <a:r>
              <a:rPr lang="en-US" b="1" dirty="0"/>
              <a:t>Humanitarian Impact Bond (HIIB) </a:t>
            </a:r>
            <a:r>
              <a:rPr lang="en-US" dirty="0"/>
              <a:t>developed by the International Committee of the Red Cross (ICRC) modeled after development </a:t>
            </a:r>
          </a:p>
          <a:p>
            <a:r>
              <a:rPr lang="en-US" dirty="0"/>
              <a:t>impact bonds. This innovative financing mechanism raised 26 million CHF capital to build and run three new physical rehabilitation centers in Nigeria, Mali, </a:t>
            </a:r>
          </a:p>
          <a:p>
            <a:r>
              <a:rPr lang="en-US" dirty="0"/>
              <a:t>and the Democratic Republic of Congo over a five-year period. These centers primarily serve people wounded in conflict. The mechanism has encouraged </a:t>
            </a:r>
          </a:p>
          <a:p>
            <a:r>
              <a:rPr lang="en-US" dirty="0"/>
              <a:t>social investments from the private sector to support ICRC’s health programs. The program’s impact has yet to be evaluated as its end date is not until July </a:t>
            </a:r>
          </a:p>
          <a:p>
            <a:r>
              <a:rPr lang="en-US" dirty="0"/>
              <a:t>2022. </a:t>
            </a:r>
            <a:r>
              <a:rPr lang="en-US" b="1" dirty="0"/>
              <a:t>Development impact bonds (DIBs) </a:t>
            </a:r>
            <a:r>
              <a:rPr lang="en-US" dirty="0"/>
              <a:t>work by getting an investor to pay up front for the costs of an intervention that is then measured by clear, predetermined metrics. If the intervention succeeds in achieving the goals, the outcome payor — typically a donor agency, foundation or perhaps a company — will pay the investor back based on the performance.</a:t>
            </a:r>
          </a:p>
          <a:p>
            <a:endParaRPr lang="en-US" dirty="0"/>
          </a:p>
          <a:p>
            <a:r>
              <a:rPr lang="en-US" dirty="0"/>
              <a:t>The international community needs to invest in countries implementing inclusive and innovative financing policies, such as social impact bonds, bank guarantees, and entrepreneurial mechanisms. It is key to leverage private sector engagement and resources to scale up humanitarian interventions and accelerate inclusion and development processes of refugee populations. </a:t>
            </a:r>
            <a:r>
              <a:rPr lang="en-US" b="1" dirty="0"/>
              <a:t>There is finally a need to invest in green energy in refugee-hosting contexts</a:t>
            </a:r>
          </a:p>
          <a:p>
            <a:r>
              <a:rPr lang="en-US" b="1" dirty="0"/>
              <a:t>to promote access to electricity and digitalization</a:t>
            </a:r>
            <a:r>
              <a:rPr lang="en-US" dirty="0"/>
              <a:t>, which are crucial to enabling refugees to access information, rights, and learning opportunities.</a:t>
            </a:r>
          </a:p>
          <a:p>
            <a:endParaRPr lang="en-US" dirty="0"/>
          </a:p>
        </p:txBody>
      </p:sp>
      <p:sp>
        <p:nvSpPr>
          <p:cNvPr id="4" name="Slide Number Placeholder 3"/>
          <p:cNvSpPr>
            <a:spLocks noGrp="1"/>
          </p:cNvSpPr>
          <p:nvPr>
            <p:ph type="sldNum" sz="quarter" idx="5"/>
          </p:nvPr>
        </p:nvSpPr>
        <p:spPr/>
        <p:txBody>
          <a:bodyPr/>
          <a:lstStyle/>
          <a:p>
            <a:fld id="{35B2A38E-89E6-4014-8C94-5EBEF524E1ED}" type="slidenum">
              <a:rPr lang="en-CH" smtClean="0"/>
              <a:t>11</a:t>
            </a:fld>
            <a:endParaRPr lang="en-CH"/>
          </a:p>
        </p:txBody>
      </p:sp>
    </p:spTree>
    <p:extLst>
      <p:ext uri="{BB962C8B-B14F-4D97-AF65-F5344CB8AC3E}">
        <p14:creationId xmlns:p14="http://schemas.microsoft.com/office/powerpoint/2010/main" val="2889889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l">
              <a:buFont typeface="+mj-lt"/>
              <a:buAutoNum type="arabicPeriod"/>
            </a:pPr>
            <a:r>
              <a:rPr lang="en-US" sz="1200" b="1" i="0" u="sng" strike="noStrike" baseline="0" dirty="0">
                <a:latin typeface="+mn-lt"/>
              </a:rPr>
              <a:t>Uganda:</a:t>
            </a:r>
          </a:p>
          <a:p>
            <a:pPr marL="228600" indent="-228600" algn="l">
              <a:buFont typeface="+mj-lt"/>
              <a:buAutoNum type="arabicPeriod"/>
            </a:pPr>
            <a:endParaRPr lang="en-US" sz="1200" b="0" i="0" u="none" strike="noStrike" baseline="0" dirty="0">
              <a:latin typeface="+mn-lt"/>
            </a:endParaRPr>
          </a:p>
          <a:p>
            <a:pPr marL="628650" lvl="1" indent="-171450" algn="l">
              <a:buFont typeface="Courier New" panose="02070309020205020404" pitchFamily="49" charset="0"/>
              <a:buChar char="o"/>
            </a:pPr>
            <a:r>
              <a:rPr lang="en-US" sz="1200" b="0" i="0" u="none" strike="noStrike" baseline="0" dirty="0">
                <a:latin typeface="+mn-lt"/>
              </a:rPr>
              <a:t>Uganda hosts the largest number of refugees in Africa, and is one of the top refugee-hosting countries worldwide. The </a:t>
            </a:r>
            <a:r>
              <a:rPr lang="en-US" sz="1200" b="1" i="0" u="none" strike="noStrike" baseline="0" dirty="0">
                <a:latin typeface="+mn-lt"/>
              </a:rPr>
              <a:t>refugee hosting districts </a:t>
            </a:r>
            <a:r>
              <a:rPr lang="en-US" sz="1200" b="0" i="0" u="none" strike="noStrike" baseline="0" dirty="0">
                <a:latin typeface="+mn-lt"/>
              </a:rPr>
              <a:t>are among the </a:t>
            </a:r>
            <a:r>
              <a:rPr lang="en-US" sz="1200" b="1" i="0" u="none" strike="noStrike" baseline="0" dirty="0">
                <a:latin typeface="+mn-lt"/>
              </a:rPr>
              <a:t>least developed in the country</a:t>
            </a:r>
            <a:r>
              <a:rPr lang="en-US" sz="1200" b="0" i="0" u="none" strike="noStrike" baseline="0" dirty="0">
                <a:latin typeface="+mn-lt"/>
              </a:rPr>
              <a:t>, and the additional influx is putting a severe strain on already limited resources. </a:t>
            </a:r>
            <a:r>
              <a:rPr lang="en-US" sz="1200" b="1" i="0" u="none" strike="noStrike" baseline="0" dirty="0">
                <a:latin typeface="+mn-lt"/>
              </a:rPr>
              <a:t>Schools</a:t>
            </a:r>
            <a:r>
              <a:rPr lang="en-US" sz="1200" b="0" i="0" u="none" strike="noStrike" baseline="0" dirty="0">
                <a:latin typeface="+mn-lt"/>
              </a:rPr>
              <a:t> – many of which are already </a:t>
            </a:r>
            <a:r>
              <a:rPr lang="en-US" sz="1200" b="1" i="0" u="none" strike="noStrike" baseline="0" dirty="0">
                <a:latin typeface="+mn-lt"/>
              </a:rPr>
              <a:t>facing challenges of poor infrastructure and shortage of teachers </a:t>
            </a:r>
            <a:r>
              <a:rPr lang="en-US" sz="1200" b="0" i="0" u="none" strike="noStrike" baseline="0" dirty="0">
                <a:latin typeface="+mn-lt"/>
              </a:rPr>
              <a:t>– are under increasing pressure. Some classrooms have more than 200 learners, with no walls or basic sanitation, and there is a shortage of books, desks and basic materials. This has a significant negative impact on the quality of learning.</a:t>
            </a:r>
          </a:p>
          <a:p>
            <a:pPr marL="685800" lvl="1" indent="-228600" algn="l">
              <a:buFont typeface="Courier New" panose="02070309020205020404" pitchFamily="49" charset="0"/>
              <a:buChar char="o"/>
            </a:pPr>
            <a:endParaRPr lang="en-US" sz="1200" b="0" i="0" u="none" strike="noStrike" baseline="0" dirty="0">
              <a:latin typeface="+mn-lt"/>
            </a:endParaRPr>
          </a:p>
          <a:p>
            <a:pPr marL="628650" lvl="1" indent="-171450" algn="l">
              <a:buFont typeface="Courier New" panose="02070309020205020404" pitchFamily="49" charset="0"/>
              <a:buChar char="o"/>
            </a:pPr>
            <a:r>
              <a:rPr lang="en-US" sz="1200" b="0" i="0" u="none" strike="noStrike" baseline="0" dirty="0">
                <a:latin typeface="+mn-lt"/>
              </a:rPr>
              <a:t>To address these huge needs, the </a:t>
            </a:r>
            <a:r>
              <a:rPr lang="en-US" sz="1200" b="1" i="0" u="none" strike="noStrike" baseline="0" dirty="0">
                <a:latin typeface="+mn-lt"/>
              </a:rPr>
              <a:t>Education Response Plan (ERP) for Refugees and Host Communities in Uganda </a:t>
            </a:r>
            <a:r>
              <a:rPr lang="en-US" sz="1200" b="0" i="0" u="none" strike="noStrike" baseline="0" dirty="0">
                <a:latin typeface="+mn-lt"/>
              </a:rPr>
              <a:t>has been developed under the leadership of the Ministry of Education in close cooperation with humanitarian and development partners. This Plan – the first of its kind – shows how an average of 567,500 learners per year can be reached with improved education services, at a total cost of USD 389 million between </a:t>
            </a:r>
            <a:r>
              <a:rPr lang="en-US" sz="1200" b="1" i="0" u="none" strike="noStrike" baseline="0" dirty="0">
                <a:latin typeface="+mn-lt"/>
              </a:rPr>
              <a:t>2018 and 2021</a:t>
            </a:r>
            <a:r>
              <a:rPr lang="en-US" sz="1200" b="0" i="0" u="none" strike="noStrike" baseline="0" dirty="0">
                <a:latin typeface="+mn-lt"/>
              </a:rPr>
              <a:t>. </a:t>
            </a:r>
          </a:p>
          <a:p>
            <a:pPr marL="628650" lvl="1" indent="-171450" algn="l">
              <a:buFont typeface="Courier New" panose="02070309020205020404" pitchFamily="49" charset="0"/>
              <a:buChar char="o"/>
            </a:pPr>
            <a:endParaRPr lang="en-US" sz="1200" b="0" i="0" u="none" strike="noStrike" baseline="0" dirty="0">
              <a:latin typeface="+mn-lt"/>
            </a:endParaRPr>
          </a:p>
          <a:p>
            <a:pPr marL="628650" lvl="1" indent="-171450" algn="l">
              <a:buFont typeface="Courier New" panose="02070309020205020404" pitchFamily="49" charset="0"/>
              <a:buChar char="o"/>
            </a:pPr>
            <a:r>
              <a:rPr lang="en-US" sz="1200" b="0" i="0" u="none" strike="noStrike" baseline="0" dirty="0">
                <a:latin typeface="+mn-lt"/>
              </a:rPr>
              <a:t>The Plan sets out how all refugee children, as well as host community children, can have access to quality learning. It is a </a:t>
            </a:r>
            <a:r>
              <a:rPr lang="en-US" sz="1200" b="1" i="0" u="none" strike="noStrike" baseline="0" dirty="0">
                <a:latin typeface="+mn-lt"/>
              </a:rPr>
              <a:t>paradigm shift from a mainly humanitarian focus to developing integrated services for the long term for both refugee and host community children</a:t>
            </a:r>
            <a:r>
              <a:rPr lang="en-US" sz="1200" b="0" i="0" u="none" strike="noStrike" baseline="0" dirty="0">
                <a:latin typeface="+mn-lt"/>
              </a:rPr>
              <a:t>. It advocates for predictable and sustainable financing for this emergency and protracted crisis and aspires to bridge humanitarian response with sustainable development.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mn-lt"/>
                <a:ea typeface="Times New Roman" panose="02020603050405020304" pitchFamily="18" charset="0"/>
              </a:rPr>
              <a:t>3. </a:t>
            </a:r>
            <a:r>
              <a:rPr lang="en-US" sz="1200" b="1" u="sng" dirty="0">
                <a:effectLst/>
                <a:latin typeface="+mn-lt"/>
                <a:ea typeface="Times New Roman" panose="02020603050405020304" pitchFamily="18" charset="0"/>
              </a:rPr>
              <a:t>Niger: </a:t>
            </a:r>
            <a:r>
              <a:rPr lang="en-US" sz="1200" b="1" u="sng" dirty="0">
                <a:effectLst/>
                <a:latin typeface="+mn-lt"/>
              </a:rPr>
              <a:t>villages </a:t>
            </a:r>
            <a:r>
              <a:rPr lang="en-US" sz="1200" b="1" u="sng" dirty="0" err="1">
                <a:effectLst/>
                <a:latin typeface="+mn-lt"/>
              </a:rPr>
              <a:t>d'opportunités</a:t>
            </a:r>
            <a:r>
              <a:rPr lang="en-US" sz="1200" b="1" u="sng" dirty="0">
                <a:latin typeface="+mn-lt"/>
              </a:rPr>
              <a:t> </a:t>
            </a:r>
            <a:endParaRPr lang="en-US" sz="1200" b="1" u="sng" dirty="0">
              <a:effectLst/>
              <a:latin typeface="+mn-lt"/>
              <a:ea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dirty="0">
                <a:effectLst/>
                <a:latin typeface="+mn-lt"/>
                <a:ea typeface="Times New Roman" panose="02020603050405020304" pitchFamily="18" charset="0"/>
              </a:rPr>
              <a:t>Another example is the work done in Niger on the “villages </a:t>
            </a:r>
            <a:r>
              <a:rPr lang="en-US" sz="1200" dirty="0" err="1">
                <a:effectLst/>
                <a:latin typeface="+mn-lt"/>
                <a:ea typeface="Times New Roman" panose="02020603050405020304" pitchFamily="18" charset="0"/>
              </a:rPr>
              <a:t>d'opportunités</a:t>
            </a:r>
            <a:r>
              <a:rPr lang="en-US" sz="1200" dirty="0">
                <a:effectLst/>
                <a:latin typeface="+mn-lt"/>
                <a:ea typeface="Times New Roman" panose="02020603050405020304" pitchFamily="18" charset="0"/>
              </a:rPr>
              <a:t>” (villages of opportunity), where UNHCR worked with </a:t>
            </a:r>
            <a:r>
              <a:rPr lang="en-US" sz="1200" dirty="0">
                <a:effectLst/>
                <a:highlight>
                  <a:srgbClr val="FFFF00"/>
                </a:highlight>
                <a:latin typeface="+mn-lt"/>
                <a:ea typeface="Times New Roman" panose="02020603050405020304" pitchFamily="18" charset="0"/>
              </a:rPr>
              <a:t>humanitarian and development</a:t>
            </a:r>
            <a:r>
              <a:rPr lang="en-US" sz="1200" dirty="0">
                <a:effectLst/>
                <a:latin typeface="+mn-lt"/>
                <a:ea typeface="Times New Roman" panose="02020603050405020304" pitchFamily="18" charset="0"/>
              </a:rPr>
              <a:t> actors in both Niger and Nigeria to strengthen basic services in the </a:t>
            </a:r>
            <a:r>
              <a:rPr lang="en-US" sz="1200" dirty="0" err="1">
                <a:effectLst/>
                <a:latin typeface="+mn-lt"/>
                <a:ea typeface="Times New Roman" panose="02020603050405020304" pitchFamily="18" charset="0"/>
              </a:rPr>
              <a:t>Maradi</a:t>
            </a:r>
            <a:r>
              <a:rPr lang="en-US" sz="1200" dirty="0">
                <a:effectLst/>
                <a:latin typeface="+mn-lt"/>
                <a:ea typeface="Times New Roman" panose="02020603050405020304" pitchFamily="18" charset="0"/>
              </a:rPr>
              <a:t> region of Niger. By </a:t>
            </a:r>
            <a:r>
              <a:rPr lang="en-US" sz="1200" b="1" dirty="0">
                <a:effectLst/>
                <a:latin typeface="+mn-lt"/>
                <a:ea typeface="Times New Roman" panose="02020603050405020304" pitchFamily="18" charset="0"/>
              </a:rPr>
              <a:t>mapping regional needs and identifying ‘relocation villages</a:t>
            </a:r>
            <a:r>
              <a:rPr lang="en-US" sz="1200" dirty="0">
                <a:effectLst/>
                <a:latin typeface="+mn-lt"/>
                <a:ea typeface="Times New Roman" panose="02020603050405020304" pitchFamily="18" charset="0"/>
              </a:rPr>
              <a:t>’, actors developed a plan to </a:t>
            </a:r>
            <a:r>
              <a:rPr lang="en-US" sz="1200" b="1" dirty="0">
                <a:effectLst/>
                <a:latin typeface="+mn-lt"/>
                <a:ea typeface="Times New Roman" panose="02020603050405020304" pitchFamily="18" charset="0"/>
              </a:rPr>
              <a:t>distribute resources between host villages and relocation villages</a:t>
            </a:r>
            <a:r>
              <a:rPr lang="en-US" sz="1200" dirty="0">
                <a:effectLst/>
                <a:latin typeface="+mn-lt"/>
                <a:ea typeface="Times New Roman" panose="02020603050405020304" pitchFamily="18" charset="0"/>
              </a:rPr>
              <a:t>. As a result, host communities have </a:t>
            </a:r>
            <a:r>
              <a:rPr lang="en-US" sz="1200" b="1" dirty="0">
                <a:effectLst/>
                <a:latin typeface="+mn-lt"/>
                <a:ea typeface="Times New Roman" panose="02020603050405020304" pitchFamily="18" charset="0"/>
              </a:rPr>
              <a:t>strengthened their capacity to absorb new arrivals</a:t>
            </a:r>
            <a:r>
              <a:rPr lang="en-US" sz="1200" dirty="0">
                <a:effectLst/>
                <a:latin typeface="+mn-lt"/>
                <a:ea typeface="Times New Roman" panose="02020603050405020304" pitchFamily="18" charset="0"/>
              </a:rPr>
              <a:t> and without added pressure on existing services, a peaceful coexistence between communities has been maintained. </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dirty="0">
                <a:effectLst/>
                <a:latin typeface="+mn-lt"/>
                <a:ea typeface="Times New Roman" panose="02020603050405020304" pitchFamily="18" charset="0"/>
              </a:rPr>
              <a:t>By January 2022, 3.972 (17.713 individuals) were relocated to three different villages of opportunities </a:t>
            </a:r>
          </a:p>
          <a:p>
            <a:pPr marL="457200" marR="0" lvl="1"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dirty="0">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u="sng" dirty="0">
                <a:effectLst/>
                <a:latin typeface="+mn-lt"/>
                <a:ea typeface="Times New Roman" panose="02020603050405020304" pitchFamily="18" charset="0"/>
              </a:rPr>
              <a:t>4. South Sudan: Pockets of Hope</a:t>
            </a:r>
          </a:p>
          <a:p>
            <a:pPr marL="628650" lvl="1" indent="-171450" algn="l">
              <a:buFont typeface="Courier New" panose="02070309020205020404" pitchFamily="49" charset="0"/>
              <a:buChar char="o"/>
            </a:pPr>
            <a:r>
              <a:rPr lang="en-US" b="0" i="0" dirty="0">
                <a:solidFill>
                  <a:srgbClr val="000000"/>
                </a:solidFill>
                <a:effectLst/>
                <a:latin typeface="+mn-lt"/>
              </a:rPr>
              <a:t>Refugee camps and counties to which refugees are returning can represent pockets of hope, places where people are making peace, and where money spent is money invested in the peaceful, green future of South Sudan.  Together with South Sudan government and international partners, UNHCR is modelling a pocket of hope approach that takes as a </a:t>
            </a:r>
            <a:r>
              <a:rPr lang="en-US" b="1" i="0" dirty="0">
                <a:solidFill>
                  <a:srgbClr val="000000"/>
                </a:solidFill>
                <a:effectLst/>
                <a:latin typeface="+mn-lt"/>
              </a:rPr>
              <a:t>starting point refugee and returnee agency</a:t>
            </a:r>
            <a:r>
              <a:rPr lang="en-US" b="0" i="0" dirty="0">
                <a:solidFill>
                  <a:srgbClr val="000000"/>
                </a:solidFill>
                <a:effectLst/>
                <a:latin typeface="+mn-lt"/>
              </a:rPr>
              <a:t>, and as its end-point areas where all people regardless of status have a chance at integration and economic progress. </a:t>
            </a:r>
          </a:p>
          <a:p>
            <a:pPr marL="457200" lvl="1" indent="0" algn="l">
              <a:buFont typeface="Courier New" panose="02070309020205020404" pitchFamily="49" charset="0"/>
              <a:buNone/>
            </a:pPr>
            <a:endParaRPr lang="en-US" b="0" i="0" dirty="0">
              <a:solidFill>
                <a:srgbClr val="000000"/>
              </a:solidFill>
              <a:effectLst/>
              <a:latin typeface="+mn-lt"/>
            </a:endParaRPr>
          </a:p>
          <a:p>
            <a:pPr marL="628650" lvl="1" indent="-171450" algn="l">
              <a:buFont typeface="Courier New" panose="02070309020205020404" pitchFamily="49" charset="0"/>
              <a:buChar char="o"/>
            </a:pPr>
            <a:r>
              <a:rPr lang="en-US" b="0" i="0" dirty="0">
                <a:solidFill>
                  <a:srgbClr val="000000"/>
                </a:solidFill>
                <a:effectLst/>
                <a:latin typeface="+mn-lt"/>
              </a:rPr>
              <a:t>Enabling </a:t>
            </a:r>
            <a:r>
              <a:rPr lang="en-US" b="1" i="0" dirty="0">
                <a:solidFill>
                  <a:srgbClr val="000000"/>
                </a:solidFill>
                <a:effectLst/>
                <a:latin typeface="+mn-lt"/>
              </a:rPr>
              <a:t>refugees and internally displaced to sustain themselves</a:t>
            </a:r>
            <a:r>
              <a:rPr lang="en-US" b="0" i="0" dirty="0">
                <a:solidFill>
                  <a:srgbClr val="000000"/>
                </a:solidFill>
                <a:effectLst/>
                <a:latin typeface="+mn-lt"/>
              </a:rPr>
              <a:t>, will not only allow them to give back to host communities, but support their eventual return and cement the path to peace. Investing in South Sudan’s future will pay long-term dividends not only for refugees, South Sudanese but also the wider region.</a:t>
            </a:r>
            <a:endParaRPr lang="en-US" sz="1200" dirty="0">
              <a:effectLst/>
              <a:latin typeface="+mn-lt"/>
              <a:ea typeface="Times New Roman" panose="02020603050405020304" pitchFamily="18" charset="0"/>
            </a:endParaRPr>
          </a:p>
          <a:p>
            <a:pPr algn="l"/>
            <a:endParaRPr lang="f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F54713-ABBD-47A9-A697-22628B7E07D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46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effectLst/>
                <a:latin typeface="+mn-lt"/>
                <a:ea typeface="Times New Roman" panose="02020603050405020304" pitchFamily="18" charset="0"/>
              </a:rPr>
              <a:t> </a:t>
            </a:r>
            <a:r>
              <a:rPr lang="en-US" sz="1200" b="1" u="sng" dirty="0">
                <a:effectLst/>
                <a:latin typeface="+mn-lt"/>
                <a:ea typeface="Times New Roman" panose="02020603050405020304" pitchFamily="18" charset="0"/>
              </a:rPr>
              <a:t>Niger: </a:t>
            </a:r>
            <a:r>
              <a:rPr lang="en-US" sz="1200" b="1" u="sng" dirty="0">
                <a:effectLst/>
                <a:latin typeface="+mn-lt"/>
              </a:rPr>
              <a:t>villages </a:t>
            </a:r>
            <a:r>
              <a:rPr lang="en-US" sz="1200" b="1" u="sng" dirty="0" err="1">
                <a:effectLst/>
                <a:latin typeface="+mn-lt"/>
              </a:rPr>
              <a:t>d'opportunités</a:t>
            </a:r>
            <a:r>
              <a:rPr lang="en-US" sz="1200" b="1" u="sng" dirty="0">
                <a:latin typeface="+mn-lt"/>
              </a:rPr>
              <a:t> </a:t>
            </a:r>
            <a:endParaRPr lang="en-US" sz="1200" b="1" u="sng" dirty="0">
              <a:effectLst/>
              <a:latin typeface="+mn-lt"/>
              <a:ea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dirty="0">
                <a:effectLst/>
                <a:latin typeface="+mn-lt"/>
                <a:ea typeface="Times New Roman" panose="02020603050405020304" pitchFamily="18" charset="0"/>
              </a:rPr>
              <a:t>Another example is the work done in Niger on the “villages </a:t>
            </a:r>
            <a:r>
              <a:rPr lang="en-US" sz="1200" dirty="0" err="1">
                <a:effectLst/>
                <a:latin typeface="+mn-lt"/>
                <a:ea typeface="Times New Roman" panose="02020603050405020304" pitchFamily="18" charset="0"/>
              </a:rPr>
              <a:t>d'opportunités</a:t>
            </a:r>
            <a:r>
              <a:rPr lang="en-US" sz="1200" dirty="0">
                <a:effectLst/>
                <a:latin typeface="+mn-lt"/>
                <a:ea typeface="Times New Roman" panose="02020603050405020304" pitchFamily="18" charset="0"/>
              </a:rPr>
              <a:t>” (villages of opportunity).</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dirty="0"/>
              <a:t>For more than two years, </a:t>
            </a:r>
            <a:r>
              <a:rPr lang="en-US" b="1" dirty="0"/>
              <a:t>conflict in north-western Nigeria </a:t>
            </a:r>
            <a:r>
              <a:rPr lang="en-US" dirty="0"/>
              <a:t>has forced more than </a:t>
            </a:r>
            <a:r>
              <a:rPr lang="en-US" b="1" dirty="0"/>
              <a:t>80,000 Nigerians </a:t>
            </a:r>
            <a:r>
              <a:rPr lang="en-US" dirty="0"/>
              <a:t>to flee to the </a:t>
            </a:r>
            <a:r>
              <a:rPr lang="en-US" dirty="0" err="1"/>
              <a:t>Maradi</a:t>
            </a:r>
            <a:r>
              <a:rPr lang="en-US" dirty="0"/>
              <a:t> region in Niger. In addition, repeated intrusions of armed bandits on the Nigerien territory </a:t>
            </a:r>
            <a:r>
              <a:rPr lang="en-US" b="1" dirty="0"/>
              <a:t>have triggered internal displacement of around 26,000 people.</a:t>
            </a:r>
            <a:r>
              <a:rPr lang="en-US" dirty="0"/>
              <a:t> Armed criminal gangs operate regularly on both sides of the border mainly targeting farmers and breeders and conduct kidnapping with the objective of ransom. </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dirty="0"/>
              <a:t>The </a:t>
            </a:r>
            <a:r>
              <a:rPr lang="en-US" b="1" dirty="0"/>
              <a:t>overall strategic direction of UNHCR’s response in </a:t>
            </a:r>
            <a:r>
              <a:rPr lang="en-US" b="1" dirty="0" err="1"/>
              <a:t>Maradi</a:t>
            </a:r>
            <a:r>
              <a:rPr lang="en-US" b="1" dirty="0"/>
              <a:t> </a:t>
            </a:r>
            <a:r>
              <a:rPr lang="en-US" dirty="0"/>
              <a:t>is to </a:t>
            </a:r>
            <a:r>
              <a:rPr lang="en-US" b="1" dirty="0"/>
              <a:t>relocate refugee communities away from the border </a:t>
            </a:r>
            <a:r>
              <a:rPr lang="en-US" dirty="0"/>
              <a:t>to ensure their safety, while at the same time, </a:t>
            </a:r>
            <a:r>
              <a:rPr lang="en-US" b="1" dirty="0"/>
              <a:t>easing the pressure from the host communities</a:t>
            </a:r>
            <a:r>
              <a:rPr lang="en-US" dirty="0"/>
              <a:t>. </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dirty="0"/>
              <a:t>Subsequently, sites have been built in nearby rural villages and services were </a:t>
            </a:r>
            <a:r>
              <a:rPr lang="en-US" b="1" dirty="0"/>
              <a:t>reinforced for both</a:t>
            </a:r>
            <a:r>
              <a:rPr lang="en-US" dirty="0"/>
              <a:t>, the refugee - as well as the host communities, such as </a:t>
            </a:r>
            <a:r>
              <a:rPr lang="en-US" b="1" dirty="0"/>
              <a:t>access to water, health services, education, and protection assistance</a:t>
            </a:r>
            <a:r>
              <a:rPr lang="en-US" dirty="0"/>
              <a:t>.</a:t>
            </a:r>
            <a:endParaRPr lang="en-US" sz="1200" dirty="0">
              <a:effectLst/>
              <a:latin typeface="+mn-lt"/>
              <a:ea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dirty="0">
                <a:effectLst/>
                <a:latin typeface="+mn-lt"/>
                <a:ea typeface="Times New Roman" panose="02020603050405020304" pitchFamily="18" charset="0"/>
              </a:rPr>
              <a:t>UNHCR worked with </a:t>
            </a:r>
            <a:r>
              <a:rPr lang="en-US" sz="1200" dirty="0">
                <a:effectLst/>
                <a:highlight>
                  <a:srgbClr val="FFFF00"/>
                </a:highlight>
                <a:latin typeface="+mn-lt"/>
                <a:ea typeface="Times New Roman" panose="02020603050405020304" pitchFamily="18" charset="0"/>
              </a:rPr>
              <a:t>humanitarian and development</a:t>
            </a:r>
            <a:r>
              <a:rPr lang="en-US" sz="1200" dirty="0">
                <a:effectLst/>
                <a:latin typeface="+mn-lt"/>
                <a:ea typeface="Times New Roman" panose="02020603050405020304" pitchFamily="18" charset="0"/>
              </a:rPr>
              <a:t> actors in both Niger and Nigeria to strengthen basic services in the </a:t>
            </a:r>
            <a:r>
              <a:rPr lang="en-US" sz="1200" dirty="0" err="1">
                <a:effectLst/>
                <a:latin typeface="+mn-lt"/>
                <a:ea typeface="Times New Roman" panose="02020603050405020304" pitchFamily="18" charset="0"/>
              </a:rPr>
              <a:t>Maradi</a:t>
            </a:r>
            <a:r>
              <a:rPr lang="en-US" sz="1200" dirty="0">
                <a:effectLst/>
                <a:latin typeface="+mn-lt"/>
                <a:ea typeface="Times New Roman" panose="02020603050405020304" pitchFamily="18" charset="0"/>
              </a:rPr>
              <a:t> region of Niger. By </a:t>
            </a:r>
            <a:r>
              <a:rPr lang="en-US" sz="1200" b="1" dirty="0">
                <a:effectLst/>
                <a:latin typeface="+mn-lt"/>
                <a:ea typeface="Times New Roman" panose="02020603050405020304" pitchFamily="18" charset="0"/>
              </a:rPr>
              <a:t>mapping regional needs and identifying ‘relocation villages</a:t>
            </a:r>
            <a:r>
              <a:rPr lang="en-US" sz="1200" dirty="0">
                <a:effectLst/>
                <a:latin typeface="+mn-lt"/>
                <a:ea typeface="Times New Roman" panose="02020603050405020304" pitchFamily="18" charset="0"/>
              </a:rPr>
              <a:t>’, actors developed a plan to </a:t>
            </a:r>
            <a:r>
              <a:rPr lang="en-US" sz="1200" b="1" dirty="0">
                <a:effectLst/>
                <a:latin typeface="+mn-lt"/>
                <a:ea typeface="Times New Roman" panose="02020603050405020304" pitchFamily="18" charset="0"/>
              </a:rPr>
              <a:t>distribute resources between host villages and relocation villages</a:t>
            </a:r>
            <a:r>
              <a:rPr lang="en-US" sz="1200" dirty="0">
                <a:effectLst/>
                <a:latin typeface="+mn-lt"/>
                <a:ea typeface="Times New Roman" panose="02020603050405020304" pitchFamily="18" charset="0"/>
              </a:rPr>
              <a:t>. As a result, host communities have </a:t>
            </a:r>
            <a:r>
              <a:rPr lang="en-US" sz="1200" b="1" dirty="0">
                <a:effectLst/>
                <a:latin typeface="+mn-lt"/>
                <a:ea typeface="Times New Roman" panose="02020603050405020304" pitchFamily="18" charset="0"/>
              </a:rPr>
              <a:t>strengthened their capacity to absorb new arrivals</a:t>
            </a:r>
            <a:r>
              <a:rPr lang="en-US" sz="1200" dirty="0">
                <a:effectLst/>
                <a:latin typeface="+mn-lt"/>
                <a:ea typeface="Times New Roman" panose="02020603050405020304" pitchFamily="18" charset="0"/>
              </a:rPr>
              <a:t> and without added pressure on existing services, a peaceful coexistence between communities has been maintained. </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dirty="0"/>
              <a:t>UNHCR has relocated 3,972 households of 17,713 individuals far away from their first entry points to safe and to secured villages where protection services are available. Thus, UNHCR has relocated Nigerian refugees to three “villages of opportunity”. These include 7,919 refugees in </a:t>
            </a:r>
            <a:r>
              <a:rPr lang="en-US" dirty="0" err="1"/>
              <a:t>Chadakori</a:t>
            </a:r>
            <a:r>
              <a:rPr lang="en-US" dirty="0"/>
              <a:t>: 5,434 in Dan </a:t>
            </a:r>
            <a:r>
              <a:rPr lang="en-US" dirty="0" err="1"/>
              <a:t>Dadji</a:t>
            </a:r>
            <a:r>
              <a:rPr lang="en-US" dirty="0"/>
              <a:t> </a:t>
            </a:r>
            <a:r>
              <a:rPr lang="en-US" dirty="0" err="1"/>
              <a:t>Makaou</a:t>
            </a:r>
            <a:r>
              <a:rPr lang="en-US" dirty="0"/>
              <a:t> and 4,360 in </a:t>
            </a:r>
            <a:r>
              <a:rPr lang="en-US" dirty="0" err="1"/>
              <a:t>Garin</a:t>
            </a:r>
            <a:r>
              <a:rPr lang="en-US" dirty="0"/>
              <a:t> Kaka. But recent regional authority measure suspended the relocation process until further notice.</a:t>
            </a:r>
            <a:endParaRPr lang="en-US" sz="1200" dirty="0">
              <a:effectLst/>
              <a:latin typeface="+mn-lt"/>
              <a:ea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200" dirty="0">
              <a:effectLst/>
              <a:latin typeface="+mn-lt"/>
              <a:ea typeface="Times New Roman" panose="02020603050405020304" pitchFamily="18" charset="0"/>
            </a:endParaRPr>
          </a:p>
          <a:p>
            <a:pPr marL="457200" marR="0" lvl="1"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dirty="0">
              <a:effectLst/>
              <a:latin typeface="+mn-lt"/>
              <a:ea typeface="Times New Roman" panose="02020603050405020304" pitchFamily="18" charset="0"/>
            </a:endParaRPr>
          </a:p>
          <a:p>
            <a:pPr marL="457200" lvl="1" indent="0" algn="l">
              <a:buFont typeface="Courier New" panose="02070309020205020404" pitchFamily="49" charset="0"/>
              <a:buNone/>
            </a:pPr>
            <a:endParaRPr lang="en-US" b="0" i="0" dirty="0">
              <a:solidFill>
                <a:srgbClr val="000000"/>
              </a:solidFill>
              <a:effectLst/>
              <a:latin typeface="+mn-lt"/>
            </a:endParaRPr>
          </a:p>
          <a:p>
            <a:pPr algn="l"/>
            <a:endParaRPr lang="f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F54713-ABBD-47A9-A697-22628B7E07D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482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u="sng" dirty="0">
                <a:effectLst/>
                <a:latin typeface="+mn-lt"/>
                <a:ea typeface="Times New Roman" panose="02020603050405020304" pitchFamily="18" charset="0"/>
              </a:rPr>
              <a:t> South Sudan: Pockets of Hope</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200" b="1" u="sng" dirty="0">
              <a:effectLst/>
              <a:latin typeface="+mn-lt"/>
              <a:ea typeface="Times New Roman" panose="02020603050405020304" pitchFamily="18" charset="0"/>
            </a:endParaRPr>
          </a:p>
          <a:p>
            <a:pPr marL="628650" lvl="1" indent="-171450" algn="l">
              <a:buFont typeface="Courier New" panose="02070309020205020404" pitchFamily="49" charset="0"/>
              <a:buChar char="o"/>
            </a:pPr>
            <a:r>
              <a:rPr lang="en-US" sz="1200" b="0" i="0" dirty="0">
                <a:solidFill>
                  <a:srgbClr val="000000"/>
                </a:solidFill>
                <a:effectLst/>
                <a:latin typeface="Calibri" panose="020F0502020204030204" pitchFamily="34" charset="0"/>
              </a:rPr>
              <a:t>While UNHCR is not yet in a position to facilitate voluntary repatriation, conditions in some areas are such that UNHCR in South Sudan works to stabilize the return and </a:t>
            </a:r>
            <a:r>
              <a:rPr lang="en-US" sz="1200" b="1" i="0" dirty="0">
                <a:solidFill>
                  <a:srgbClr val="000000"/>
                </a:solidFill>
                <a:effectLst/>
                <a:latin typeface="Calibri" panose="020F0502020204030204" pitchFamily="34" charset="0"/>
              </a:rPr>
              <a:t>support the reintegration </a:t>
            </a:r>
            <a:r>
              <a:rPr lang="en-US" sz="1200" b="0" i="0" dirty="0">
                <a:solidFill>
                  <a:srgbClr val="000000"/>
                </a:solidFill>
                <a:effectLst/>
                <a:latin typeface="Calibri" panose="020F0502020204030204" pitchFamily="34" charset="0"/>
              </a:rPr>
              <a:t>of </a:t>
            </a:r>
            <a:r>
              <a:rPr lang="en-US" sz="1200" b="1" i="0" dirty="0">
                <a:solidFill>
                  <a:srgbClr val="000000"/>
                </a:solidFill>
                <a:effectLst/>
                <a:latin typeface="Calibri" panose="020F0502020204030204" pitchFamily="34" charset="0"/>
              </a:rPr>
              <a:t>those refugees who have decided to return with community-focused investment in areas </a:t>
            </a:r>
            <a:r>
              <a:rPr lang="en-US" sz="1200" b="0" i="0" dirty="0">
                <a:solidFill>
                  <a:srgbClr val="000000"/>
                </a:solidFill>
                <a:effectLst/>
                <a:latin typeface="Calibri" panose="020F0502020204030204" pitchFamily="34" charset="0"/>
              </a:rPr>
              <a:t>of return. </a:t>
            </a:r>
          </a:p>
          <a:p>
            <a:pPr marL="628650" lvl="1" indent="-171450" algn="l">
              <a:buFont typeface="Courier New" panose="02070309020205020404" pitchFamily="49" charset="0"/>
              <a:buChar char="o"/>
            </a:pPr>
            <a:r>
              <a:rPr lang="en-US" sz="1200" b="0" i="0" dirty="0">
                <a:solidFill>
                  <a:srgbClr val="000000"/>
                </a:solidFill>
                <a:effectLst/>
                <a:latin typeface="Calibri" panose="020F0502020204030204" pitchFamily="34" charset="0"/>
              </a:rPr>
              <a:t>The approach is being described as “</a:t>
            </a:r>
            <a:r>
              <a:rPr lang="en-US" sz="1200" b="1" i="0" dirty="0">
                <a:solidFill>
                  <a:srgbClr val="000000"/>
                </a:solidFill>
                <a:effectLst/>
                <a:latin typeface="Calibri" panose="020F0502020204030204" pitchFamily="34" charset="0"/>
              </a:rPr>
              <a:t>pockets of hope” </a:t>
            </a:r>
            <a:r>
              <a:rPr lang="en-US" sz="1200" b="0" i="0" dirty="0">
                <a:solidFill>
                  <a:srgbClr val="000000"/>
                </a:solidFill>
                <a:effectLst/>
                <a:latin typeface="Calibri" panose="020F0502020204030204" pitchFamily="34" charset="0"/>
              </a:rPr>
              <a:t>and is in line with South Sudan’s National Plan on Return, Relocation and Reintegration of Displaced Persons.  </a:t>
            </a:r>
          </a:p>
          <a:p>
            <a:pPr marL="457200" lvl="1" indent="0" algn="l">
              <a:buFont typeface="Courier New" panose="02070309020205020404" pitchFamily="49" charset="0"/>
              <a:buNone/>
            </a:pPr>
            <a:endParaRPr lang="en-US" b="0" i="0" dirty="0">
              <a:solidFill>
                <a:srgbClr val="000000"/>
              </a:solidFill>
              <a:effectLst/>
              <a:latin typeface="+mn-lt"/>
            </a:endParaRPr>
          </a:p>
          <a:p>
            <a:pPr marL="628650" lvl="1" indent="-171450" algn="l">
              <a:buFont typeface="Courier New" panose="02070309020205020404" pitchFamily="49" charset="0"/>
              <a:buChar char="o"/>
            </a:pPr>
            <a:r>
              <a:rPr lang="en-US" b="0" i="0" dirty="0">
                <a:solidFill>
                  <a:srgbClr val="000000"/>
                </a:solidFill>
                <a:effectLst/>
                <a:latin typeface="+mn-lt"/>
              </a:rPr>
              <a:t>Refugee camps and counties to which refugees are returning can represent pockets of hope, places where people are making peace, and where money spent is money invested in the peaceful, green future of South Sudan.  </a:t>
            </a:r>
          </a:p>
          <a:p>
            <a:pPr marL="628650" lvl="1" indent="-171450" algn="l">
              <a:buFont typeface="Courier New" panose="02070309020205020404" pitchFamily="49" charset="0"/>
              <a:buChar char="o"/>
            </a:pPr>
            <a:r>
              <a:rPr lang="en-US" b="0" i="0" dirty="0">
                <a:solidFill>
                  <a:srgbClr val="000000"/>
                </a:solidFill>
                <a:effectLst/>
                <a:latin typeface="+mn-lt"/>
              </a:rPr>
              <a:t>Together with South Sudan government and international partners, UNHCR is modelling a pocket of hope approach that takes as a </a:t>
            </a:r>
            <a:r>
              <a:rPr lang="en-US" b="1" i="0" dirty="0">
                <a:solidFill>
                  <a:srgbClr val="000000"/>
                </a:solidFill>
                <a:effectLst/>
                <a:latin typeface="+mn-lt"/>
              </a:rPr>
              <a:t>starting point refugee and returnee agency</a:t>
            </a:r>
            <a:r>
              <a:rPr lang="en-US" b="0" i="0" dirty="0">
                <a:solidFill>
                  <a:srgbClr val="000000"/>
                </a:solidFill>
                <a:effectLst/>
                <a:latin typeface="+mn-lt"/>
              </a:rPr>
              <a:t>, and as its end-point areas where all people regardless of status have a chance at integration and economic progress. </a:t>
            </a:r>
          </a:p>
          <a:p>
            <a:pPr marL="457200" lvl="1" indent="0" algn="l">
              <a:buFont typeface="Courier New" panose="02070309020205020404" pitchFamily="49" charset="0"/>
              <a:buNone/>
            </a:pPr>
            <a:endParaRPr lang="en-US" b="0" i="0" dirty="0">
              <a:solidFill>
                <a:srgbClr val="000000"/>
              </a:solidFill>
              <a:effectLst/>
              <a:latin typeface="+mn-lt"/>
            </a:endParaRPr>
          </a:p>
          <a:p>
            <a:pPr marL="628650" lvl="1" indent="-171450" algn="l">
              <a:buFont typeface="Courier New" panose="02070309020205020404" pitchFamily="49" charset="0"/>
              <a:buChar char="o"/>
            </a:pPr>
            <a:r>
              <a:rPr lang="en-US" b="0" i="0" dirty="0">
                <a:solidFill>
                  <a:srgbClr val="000000"/>
                </a:solidFill>
                <a:effectLst/>
                <a:latin typeface="+mn-lt"/>
              </a:rPr>
              <a:t>Enabling </a:t>
            </a:r>
            <a:r>
              <a:rPr lang="en-US" b="1" i="0" dirty="0">
                <a:solidFill>
                  <a:srgbClr val="000000"/>
                </a:solidFill>
                <a:effectLst/>
                <a:latin typeface="+mn-lt"/>
              </a:rPr>
              <a:t>refugees and internally displaced to sustain themselves</a:t>
            </a:r>
            <a:r>
              <a:rPr lang="en-US" b="0" i="0" dirty="0">
                <a:solidFill>
                  <a:srgbClr val="000000"/>
                </a:solidFill>
                <a:effectLst/>
                <a:latin typeface="+mn-lt"/>
              </a:rPr>
              <a:t>, will not only allow them to give back to host communities, but support their eventual return and cement the path to peace. Investing in South Sudan’s future will pay long-term dividends not only for refugees, South Sudanese but also the wider region.</a:t>
            </a:r>
            <a:endParaRPr lang="en-US" sz="1200" dirty="0">
              <a:effectLst/>
              <a:latin typeface="+mn-lt"/>
              <a:ea typeface="Times New Roman" panose="02020603050405020304" pitchFamily="18" charset="0"/>
            </a:endParaRPr>
          </a:p>
          <a:p>
            <a:pPr algn="l"/>
            <a:endParaRPr lang="f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F54713-ABBD-47A9-A697-22628B7E07D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734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E001FD-EB4E-2149-A8BD-CC7A78B53917}" type="slidenum">
              <a:rPr lang="fr-FR" smtClean="0"/>
              <a:t>15</a:t>
            </a:fld>
            <a:endParaRPr lang="fr-FR"/>
          </a:p>
        </p:txBody>
      </p:sp>
    </p:spTree>
    <p:extLst>
      <p:ext uri="{BB962C8B-B14F-4D97-AF65-F5344CB8AC3E}">
        <p14:creationId xmlns:p14="http://schemas.microsoft.com/office/powerpoint/2010/main" val="33357746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306" y="360052"/>
            <a:ext cx="11746751" cy="3036056"/>
          </a:xfrm>
        </p:spPr>
        <p:txBody>
          <a:bodyPr tIns="0" bIns="0" anchor="b" anchorCtr="0">
            <a:noAutofit/>
          </a:bodyPr>
          <a:lstStyle>
            <a:lvl1pPr algn="ctr">
              <a:defRPr sz="5867" b="1">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43306" y="3545574"/>
            <a:ext cx="11746751"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9" name="Picture 8" descr="bluestrip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13450"/>
            <a:ext cx="12192000" cy="844551"/>
          </a:xfrm>
          <a:prstGeom prst="rect">
            <a:avLst/>
          </a:prstGeom>
        </p:spPr>
      </p:pic>
    </p:spTree>
    <p:extLst>
      <p:ext uri="{BB962C8B-B14F-4D97-AF65-F5344CB8AC3E}">
        <p14:creationId xmlns:p14="http://schemas.microsoft.com/office/powerpoint/2010/main" val="123963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306" y="360052"/>
            <a:ext cx="11746751" cy="3036056"/>
          </a:xfrm>
        </p:spPr>
        <p:txBody>
          <a:bodyPr tIns="0" bIns="0" anchor="b" anchorCtr="0">
            <a:noAutofit/>
          </a:bodyPr>
          <a:lstStyle>
            <a:lvl1pPr algn="ctr">
              <a:defRPr sz="5867" b="1">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243306" y="3545574"/>
            <a:ext cx="11746751" cy="1927860"/>
          </a:xfrm>
        </p:spPr>
        <p:txBody>
          <a:bodyPr tIns="0" bIns="0">
            <a:normAutofit/>
          </a:bodyPr>
          <a:lstStyle>
            <a:lvl1pPr marL="0" indent="0" algn="ctr">
              <a:buNone/>
              <a:defRPr sz="32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9" name="Picture 8" descr="bluestrip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13450"/>
            <a:ext cx="12192000" cy="844551"/>
          </a:xfrm>
          <a:prstGeom prst="rect">
            <a:avLst/>
          </a:prstGeom>
        </p:spPr>
      </p:pic>
    </p:spTree>
    <p:extLst>
      <p:ext uri="{BB962C8B-B14F-4D97-AF65-F5344CB8AC3E}">
        <p14:creationId xmlns:p14="http://schemas.microsoft.com/office/powerpoint/2010/main" val="292912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73777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No Foot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52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13449"/>
          </a:xfrm>
          <a:solidFill>
            <a:schemeClr val="bg1">
              <a:lumMod val="50000"/>
            </a:schemeClr>
          </a:solidFill>
        </p:spPr>
        <p:txBody>
          <a:bodyPr>
            <a:normAutofit/>
          </a:bodyPr>
          <a:lstStyle>
            <a:lvl1pPr marL="0" indent="0" algn="ctr">
              <a:buFontTx/>
              <a:buNone/>
              <a:defRPr sz="2667" baseline="0">
                <a:solidFill>
                  <a:schemeClr val="tx2"/>
                </a:solidFill>
              </a:defRPr>
            </a:lvl1pPr>
          </a:lstStyle>
          <a:p>
            <a:r>
              <a:rPr lang="en-US" dirty="0"/>
              <a:t>Drag background image here</a:t>
            </a:r>
          </a:p>
        </p:txBody>
      </p:sp>
      <p:sp>
        <p:nvSpPr>
          <p:cNvPr id="2" name="Title 1"/>
          <p:cNvSpPr>
            <a:spLocks noGrp="1"/>
          </p:cNvSpPr>
          <p:nvPr>
            <p:ph type="ctrTitle"/>
          </p:nvPr>
        </p:nvSpPr>
        <p:spPr>
          <a:xfrm>
            <a:off x="243306" y="651983"/>
            <a:ext cx="11746751" cy="2744124"/>
          </a:xfrm>
        </p:spPr>
        <p:txBody>
          <a:bodyPr tIns="0" bIns="0" anchor="b" anchorCtr="0">
            <a:noAutofit/>
          </a:bodyPr>
          <a:lstStyle>
            <a:lvl1pPr algn="ctr">
              <a:defRPr sz="5867" b="1">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43306" y="3545574"/>
            <a:ext cx="11746751"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042615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8713" y="2840483"/>
            <a:ext cx="11594559" cy="1362075"/>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278713" y="1233253"/>
            <a:ext cx="11594559" cy="1500187"/>
          </a:xfrm>
        </p:spPr>
        <p:txBody>
          <a:bodyPr lIns="0" tIns="0" rIns="0" bIns="0" anchor="b">
            <a:normAutofit/>
          </a:bodyPr>
          <a:lstStyle>
            <a:lvl1pPr marL="0" indent="0">
              <a:buNone/>
              <a:defRPr sz="26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276363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8712" y="1732801"/>
            <a:ext cx="5715688" cy="411626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32801"/>
            <a:ext cx="5753528" cy="411626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70602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6131278" y="9732"/>
            <a:ext cx="6060721" cy="6004984"/>
          </a:xfrm>
          <a:solidFill>
            <a:schemeClr val="bg1">
              <a:lumMod val="85000"/>
            </a:schemeClr>
          </a:solidFill>
        </p:spPr>
        <p:txBody>
          <a:bodyPr anchor="ctr" anchorCtr="0">
            <a:normAutofit/>
          </a:bodyPr>
          <a:lstStyle>
            <a:lvl1pPr marL="0" indent="0" algn="ctr">
              <a:buFontTx/>
              <a:buNone/>
              <a:defRPr sz="2667"/>
            </a:lvl1pPr>
          </a:lstStyle>
          <a:p>
            <a:r>
              <a:rPr lang="en-US" dirty="0"/>
              <a:t>Click icon to add Image</a:t>
            </a:r>
          </a:p>
        </p:txBody>
      </p:sp>
      <p:sp>
        <p:nvSpPr>
          <p:cNvPr id="2" name="Title 1"/>
          <p:cNvSpPr>
            <a:spLocks noGrp="1"/>
          </p:cNvSpPr>
          <p:nvPr>
            <p:ph type="title"/>
          </p:nvPr>
        </p:nvSpPr>
        <p:spPr>
          <a:xfrm>
            <a:off x="278712" y="272465"/>
            <a:ext cx="5628733" cy="1291135"/>
          </a:xfrm>
        </p:spPr>
        <p:txBody>
          <a:bodyPr/>
          <a:lstStyle>
            <a:lvl1pPr>
              <a:defRPr/>
            </a:lvl1pPr>
          </a:lstStyle>
          <a:p>
            <a:r>
              <a:rPr lang="en-US"/>
              <a:t>Click to edit Master title style</a:t>
            </a:r>
            <a:endParaRPr lang="en-US" dirty="0"/>
          </a:p>
        </p:txBody>
      </p:sp>
      <p:sp>
        <p:nvSpPr>
          <p:cNvPr id="4" name="Content Placeholder 3"/>
          <p:cNvSpPr>
            <a:spLocks noGrp="1"/>
          </p:cNvSpPr>
          <p:nvPr>
            <p:ph sz="half" idx="2"/>
          </p:nvPr>
        </p:nvSpPr>
        <p:spPr>
          <a:xfrm>
            <a:off x="278712" y="1732800"/>
            <a:ext cx="5628733" cy="403841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1370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Dark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accent2"/>
          </a:solidFill>
        </p:spPr>
        <p:txBody>
          <a:bodyPr anchor="ctr" anchorCtr="0">
            <a:normAutofit/>
          </a:bodyPr>
          <a:lstStyle>
            <a:lvl1pPr marL="0" indent="0" algn="r">
              <a:buFontTx/>
              <a:buNone/>
              <a:defRPr sz="2667" baseline="0">
                <a:solidFill>
                  <a:schemeClr val="bg1"/>
                </a:solidFill>
              </a:defRPr>
            </a:lvl1pPr>
          </a:lstStyle>
          <a:p>
            <a:r>
              <a:rPr lang="en-US" dirty="0"/>
              <a:t>Drag picture to placeholder </a:t>
            </a:r>
            <a:br>
              <a:rPr lang="en-US" dirty="0"/>
            </a:br>
            <a:r>
              <a:rPr lang="en-US" dirty="0"/>
              <a:t>or click icon to add</a:t>
            </a:r>
          </a:p>
        </p:txBody>
      </p:sp>
      <p:sp>
        <p:nvSpPr>
          <p:cNvPr id="2" name="Title 1"/>
          <p:cNvSpPr>
            <a:spLocks noGrp="1"/>
          </p:cNvSpPr>
          <p:nvPr>
            <p:ph type="title"/>
          </p:nvPr>
        </p:nvSpPr>
        <p:spPr>
          <a:xfrm>
            <a:off x="278711" y="272465"/>
            <a:ext cx="6942572" cy="1291135"/>
          </a:xfrm>
        </p:spPr>
        <p:txBody>
          <a:bodyPr/>
          <a:lstStyle>
            <a:lvl1pPr>
              <a:defRPr>
                <a:solidFill>
                  <a:schemeClr val="tx2"/>
                </a:solidFill>
              </a:defRPr>
            </a:lvl1pPr>
          </a:lstStyle>
          <a:p>
            <a:r>
              <a:rPr lang="en-US"/>
              <a:t>Click to edit Master title style</a:t>
            </a:r>
            <a:endParaRPr lang="en-US" dirty="0"/>
          </a:p>
        </p:txBody>
      </p:sp>
      <p:sp>
        <p:nvSpPr>
          <p:cNvPr id="4" name="Content Placeholder 3"/>
          <p:cNvSpPr>
            <a:spLocks noGrp="1"/>
          </p:cNvSpPr>
          <p:nvPr>
            <p:ph sz="half" idx="2"/>
          </p:nvPr>
        </p:nvSpPr>
        <p:spPr>
          <a:xfrm>
            <a:off x="278712" y="1732800"/>
            <a:ext cx="5482744" cy="4038411"/>
          </a:xfrm>
        </p:spPr>
        <p:txBody>
          <a:bodyPr/>
          <a:lstStyle>
            <a:lvl1pPr>
              <a:buClr>
                <a:schemeClr val="accent3"/>
              </a:buClr>
              <a:defRPr sz="3200">
                <a:solidFill>
                  <a:schemeClr val="tx2"/>
                </a:solidFill>
              </a:defRPr>
            </a:lvl1pPr>
            <a:lvl2pPr>
              <a:buClr>
                <a:schemeClr val="accent3"/>
              </a:buClr>
              <a:defRPr sz="2667">
                <a:solidFill>
                  <a:schemeClr val="tx2"/>
                </a:solidFill>
              </a:defRPr>
            </a:lvl2pPr>
            <a:lvl3pPr>
              <a:buClr>
                <a:schemeClr val="accent3"/>
              </a:buClr>
              <a:defRPr sz="2400">
                <a:solidFill>
                  <a:schemeClr val="tx2"/>
                </a:solidFill>
              </a:defRPr>
            </a:lvl3pPr>
            <a:lvl4pPr>
              <a:buClr>
                <a:schemeClr val="accent3"/>
              </a:buClr>
              <a:defRPr sz="2133">
                <a:solidFill>
                  <a:schemeClr val="tx2"/>
                </a:solidFill>
              </a:defRPr>
            </a:lvl4pPr>
            <a:lvl5pPr>
              <a:buClr>
                <a:schemeClr val="accent3"/>
              </a:buClr>
              <a:defRPr sz="2133">
                <a:solidFill>
                  <a:schemeClr val="tx2"/>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290591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Light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bg1">
              <a:lumMod val="85000"/>
            </a:schemeClr>
          </a:solidFill>
        </p:spPr>
        <p:txBody>
          <a:bodyPr anchor="ctr" anchorCtr="0">
            <a:normAutofit/>
          </a:bodyPr>
          <a:lstStyle>
            <a:lvl1pPr marL="0" indent="0" algn="r">
              <a:buFontTx/>
              <a:buNone/>
              <a:defRPr sz="2667" baseline="0"/>
            </a:lvl1pPr>
          </a:lstStyle>
          <a:p>
            <a:r>
              <a:rPr lang="en-US" dirty="0"/>
              <a:t>Drag picture to placeholder </a:t>
            </a:r>
            <a:br>
              <a:rPr lang="en-US" dirty="0"/>
            </a:br>
            <a:r>
              <a:rPr lang="en-US" dirty="0"/>
              <a:t>or click icon to add</a:t>
            </a:r>
          </a:p>
        </p:txBody>
      </p:sp>
      <p:sp>
        <p:nvSpPr>
          <p:cNvPr id="10" name="Rectangle 9"/>
          <p:cNvSpPr/>
          <p:nvPr userDrawn="1"/>
        </p:nvSpPr>
        <p:spPr>
          <a:xfrm>
            <a:off x="1" y="-1"/>
            <a:ext cx="5839313" cy="6014717"/>
          </a:xfrm>
          <a:prstGeom prst="rect">
            <a:avLst/>
          </a:prstGeom>
          <a:gradFill flip="none" rotWithShape="1">
            <a:gsLst>
              <a:gs pos="0">
                <a:schemeClr val="bg1">
                  <a:alpha val="70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78711" y="272465"/>
            <a:ext cx="6942572" cy="1291135"/>
          </a:xfrm>
        </p:spPr>
        <p:txBody>
          <a:bodyPr/>
          <a:lstStyle>
            <a:lvl1pPr>
              <a:defRPr/>
            </a:lvl1pPr>
          </a:lstStyle>
          <a:p>
            <a:r>
              <a:rPr lang="en-US"/>
              <a:t>Click to edit Master title style</a:t>
            </a:r>
            <a:endParaRPr lang="en-US" dirty="0"/>
          </a:p>
        </p:txBody>
      </p:sp>
      <p:sp>
        <p:nvSpPr>
          <p:cNvPr id="4" name="Content Placeholder 3"/>
          <p:cNvSpPr>
            <a:spLocks noGrp="1"/>
          </p:cNvSpPr>
          <p:nvPr>
            <p:ph sz="half" idx="2"/>
          </p:nvPr>
        </p:nvSpPr>
        <p:spPr>
          <a:xfrm>
            <a:off x="278713" y="1732800"/>
            <a:ext cx="5541137" cy="403841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4085183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2560D-EC28-3B41-86E8-18F1CE0113B4}"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4219809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629314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5186" y="273049"/>
            <a:ext cx="4240551" cy="1162051"/>
          </a:xfrm>
        </p:spPr>
        <p:txBody>
          <a:bodyPr anchor="b"/>
          <a:lstStyle>
            <a:lvl1pPr algn="l">
              <a:defRPr sz="2667" b="1"/>
            </a:lvl1pPr>
          </a:lstStyle>
          <a:p>
            <a:r>
              <a:rPr lang="en-US"/>
              <a:t>Click to edit Master title style</a:t>
            </a:r>
            <a:endParaRPr lang="en-US" dirty="0"/>
          </a:p>
        </p:txBody>
      </p:sp>
      <p:sp>
        <p:nvSpPr>
          <p:cNvPr id="3" name="Content Placeholder 2"/>
          <p:cNvSpPr>
            <a:spLocks noGrp="1"/>
          </p:cNvSpPr>
          <p:nvPr>
            <p:ph idx="1"/>
          </p:nvPr>
        </p:nvSpPr>
        <p:spPr>
          <a:xfrm>
            <a:off x="4766733" y="273051"/>
            <a:ext cx="7164931" cy="5555884"/>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75186" y="1732801"/>
            <a:ext cx="4240551" cy="4096135"/>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413586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01382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
        <p:nvSpPr>
          <p:cNvPr id="9" name="Text Placeholder 3"/>
          <p:cNvSpPr>
            <a:spLocks noGrp="1"/>
          </p:cNvSpPr>
          <p:nvPr>
            <p:ph type="body" sz="half" idx="2"/>
          </p:nvPr>
        </p:nvSpPr>
        <p:spPr>
          <a:xfrm>
            <a:off x="0" y="4116260"/>
            <a:ext cx="12192000" cy="1897568"/>
          </a:xfrm>
          <a:gradFill flip="none" rotWithShape="1">
            <a:gsLst>
              <a:gs pos="21000">
                <a:schemeClr val="accent2">
                  <a:alpha val="75000"/>
                </a:schemeClr>
              </a:gs>
              <a:gs pos="100000">
                <a:schemeClr val="accent2">
                  <a:alpha val="0"/>
                </a:schemeClr>
              </a:gs>
            </a:gsLst>
            <a:lin ang="16200000" scaled="0"/>
            <a:tileRect/>
          </a:gradFill>
        </p:spPr>
        <p:txBody>
          <a:bodyPr lIns="180000" tIns="0" rIns="180000" bIns="180000" anchor="b" anchorCtr="0"/>
          <a:lstStyle>
            <a:lvl1pPr marL="0" indent="0">
              <a:buNone/>
              <a:defRPr sz="1867">
                <a:solidFill>
                  <a:schemeClr val="tx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806378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528085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79827" y="274639"/>
            <a:ext cx="2743200" cy="556402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8712" y="274639"/>
            <a:ext cx="8697915" cy="55640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135731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306" y="360052"/>
            <a:ext cx="11746751" cy="3036056"/>
          </a:xfrm>
        </p:spPr>
        <p:txBody>
          <a:bodyPr tIns="0" bIns="0" anchor="b" anchorCtr="0">
            <a:noAutofit/>
          </a:bodyPr>
          <a:lstStyle>
            <a:lvl1pPr algn="ctr">
              <a:defRPr sz="5867" b="1">
                <a:solidFill>
                  <a:schemeClr val="tx2"/>
                </a:solidFill>
              </a:defRPr>
            </a:lvl1pPr>
          </a:lstStyle>
          <a:p>
            <a:r>
              <a:rPr lang="en-US"/>
              <a:t>Click to edit Master title style</a:t>
            </a:r>
          </a:p>
        </p:txBody>
      </p:sp>
      <p:sp>
        <p:nvSpPr>
          <p:cNvPr id="3" name="Subtitle 2"/>
          <p:cNvSpPr>
            <a:spLocks noGrp="1"/>
          </p:cNvSpPr>
          <p:nvPr>
            <p:ph type="subTitle" idx="1"/>
          </p:nvPr>
        </p:nvSpPr>
        <p:spPr>
          <a:xfrm>
            <a:off x="243306" y="3545574"/>
            <a:ext cx="11746751"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CDB3CC-F982-40F9-8DD6-BCC9AFBF44BD}" type="datetime1">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9" name="Picture 8" descr="bluestrip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13450"/>
            <a:ext cx="12192000" cy="844551"/>
          </a:xfrm>
          <a:prstGeom prst="rect">
            <a:avLst/>
          </a:prstGeom>
        </p:spPr>
      </p:pic>
    </p:spTree>
    <p:extLst>
      <p:ext uri="{BB962C8B-B14F-4D97-AF65-F5344CB8AC3E}">
        <p14:creationId xmlns:p14="http://schemas.microsoft.com/office/powerpoint/2010/main" val="4036962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101251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13449"/>
          </a:xfrm>
          <a:solidFill>
            <a:schemeClr val="bg1">
              <a:lumMod val="50000"/>
            </a:schemeClr>
          </a:solidFill>
        </p:spPr>
        <p:txBody>
          <a:bodyPr>
            <a:normAutofit/>
          </a:bodyPr>
          <a:lstStyle>
            <a:lvl1pPr marL="0" indent="0" algn="ctr">
              <a:buFontTx/>
              <a:buNone/>
              <a:defRPr sz="2667" baseline="0">
                <a:solidFill>
                  <a:schemeClr val="tx2"/>
                </a:solidFill>
              </a:defRPr>
            </a:lvl1pPr>
          </a:lstStyle>
          <a:p>
            <a:r>
              <a:rPr lang="en-US"/>
              <a:t>Drag background image here</a:t>
            </a:r>
          </a:p>
        </p:txBody>
      </p:sp>
      <p:sp>
        <p:nvSpPr>
          <p:cNvPr id="2" name="Title 1"/>
          <p:cNvSpPr>
            <a:spLocks noGrp="1"/>
          </p:cNvSpPr>
          <p:nvPr>
            <p:ph type="ctrTitle"/>
          </p:nvPr>
        </p:nvSpPr>
        <p:spPr>
          <a:xfrm>
            <a:off x="243306" y="651983"/>
            <a:ext cx="11746751" cy="2744124"/>
          </a:xfrm>
        </p:spPr>
        <p:txBody>
          <a:bodyPr tIns="0" bIns="0" anchor="b" anchorCtr="0">
            <a:noAutofit/>
          </a:bodyPr>
          <a:lstStyle>
            <a:lvl1pPr algn="ctr">
              <a:defRPr sz="5867" b="1">
                <a:solidFill>
                  <a:schemeClr val="tx2"/>
                </a:solidFill>
              </a:defRPr>
            </a:lvl1pPr>
          </a:lstStyle>
          <a:p>
            <a:r>
              <a:rPr lang="en-US"/>
              <a:t>Click to edit Master title style</a:t>
            </a:r>
          </a:p>
        </p:txBody>
      </p:sp>
      <p:sp>
        <p:nvSpPr>
          <p:cNvPr id="3" name="Subtitle 2"/>
          <p:cNvSpPr>
            <a:spLocks noGrp="1"/>
          </p:cNvSpPr>
          <p:nvPr>
            <p:ph type="subTitle" idx="1"/>
          </p:nvPr>
        </p:nvSpPr>
        <p:spPr>
          <a:xfrm>
            <a:off x="243306" y="3545574"/>
            <a:ext cx="11746751" cy="1927860"/>
          </a:xfrm>
        </p:spPr>
        <p:txBody>
          <a:bodyPr tIns="0" bIns="0">
            <a:normAutofit/>
          </a:bodyPr>
          <a:lstStyle>
            <a:lvl1pPr marL="0" indent="0" algn="ctr">
              <a:buNone/>
              <a:defRPr sz="3200">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296204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8713" y="2840483"/>
            <a:ext cx="11594559"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278713" y="1233253"/>
            <a:ext cx="11594559" cy="1500187"/>
          </a:xfrm>
        </p:spPr>
        <p:txBody>
          <a:bodyPr lIns="0" tIns="0" rIns="0" bIns="0" anchor="b">
            <a:normAutofit/>
          </a:bodyPr>
          <a:lstStyle>
            <a:lvl1pPr marL="0" indent="0">
              <a:buNone/>
              <a:defRPr sz="26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2864243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8712" y="1732801"/>
            <a:ext cx="5715688" cy="411626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32801"/>
            <a:ext cx="5753528" cy="411626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690899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6131278" y="9732"/>
            <a:ext cx="6060721" cy="6004984"/>
          </a:xfrm>
          <a:solidFill>
            <a:schemeClr val="bg1">
              <a:lumMod val="85000"/>
            </a:schemeClr>
          </a:solidFill>
        </p:spPr>
        <p:txBody>
          <a:bodyPr anchor="ctr" anchorCtr="0">
            <a:normAutofit/>
          </a:bodyPr>
          <a:lstStyle>
            <a:lvl1pPr marL="0" indent="0" algn="ctr">
              <a:buFontTx/>
              <a:buNone/>
              <a:defRPr sz="2667"/>
            </a:lvl1pPr>
          </a:lstStyle>
          <a:p>
            <a:r>
              <a:rPr lang="en-US"/>
              <a:t>Click icon to add Image</a:t>
            </a:r>
          </a:p>
        </p:txBody>
      </p:sp>
      <p:sp>
        <p:nvSpPr>
          <p:cNvPr id="2" name="Title 1"/>
          <p:cNvSpPr>
            <a:spLocks noGrp="1"/>
          </p:cNvSpPr>
          <p:nvPr>
            <p:ph type="title"/>
          </p:nvPr>
        </p:nvSpPr>
        <p:spPr>
          <a:xfrm>
            <a:off x="278712" y="272465"/>
            <a:ext cx="5628733" cy="1291135"/>
          </a:xfr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278712" y="1732800"/>
            <a:ext cx="5628733" cy="403841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743897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Dark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accent2"/>
          </a:solidFill>
        </p:spPr>
        <p:txBody>
          <a:bodyPr anchor="ctr" anchorCtr="0">
            <a:normAutofit/>
          </a:bodyPr>
          <a:lstStyle>
            <a:lvl1pPr marL="0" indent="0" algn="r">
              <a:buFontTx/>
              <a:buNone/>
              <a:defRPr sz="2667" baseline="0">
                <a:solidFill>
                  <a:schemeClr val="bg1"/>
                </a:solidFill>
              </a:defRPr>
            </a:lvl1pPr>
          </a:lstStyle>
          <a:p>
            <a:r>
              <a:rPr lang="en-US"/>
              <a:t>Drag picture to placeholder </a:t>
            </a:r>
            <a:br>
              <a:rPr lang="en-US"/>
            </a:br>
            <a:r>
              <a:rPr lang="en-US"/>
              <a:t>or click icon to add</a:t>
            </a:r>
          </a:p>
        </p:txBody>
      </p:sp>
      <p:sp>
        <p:nvSpPr>
          <p:cNvPr id="2" name="Title 1"/>
          <p:cNvSpPr>
            <a:spLocks noGrp="1"/>
          </p:cNvSpPr>
          <p:nvPr>
            <p:ph type="title"/>
          </p:nvPr>
        </p:nvSpPr>
        <p:spPr>
          <a:xfrm>
            <a:off x="278711" y="272465"/>
            <a:ext cx="6942572" cy="1291135"/>
          </a:xfrm>
        </p:spPr>
        <p:txBody>
          <a:bodyPr/>
          <a:lstStyle>
            <a:lvl1pPr>
              <a:defRPr>
                <a:solidFill>
                  <a:schemeClr val="tx2"/>
                </a:solidFill>
              </a:defRPr>
            </a:lvl1pPr>
          </a:lstStyle>
          <a:p>
            <a:r>
              <a:rPr lang="en-US"/>
              <a:t>Click to edit Master title style</a:t>
            </a:r>
          </a:p>
        </p:txBody>
      </p:sp>
      <p:sp>
        <p:nvSpPr>
          <p:cNvPr id="4" name="Content Placeholder 3"/>
          <p:cNvSpPr>
            <a:spLocks noGrp="1"/>
          </p:cNvSpPr>
          <p:nvPr>
            <p:ph sz="half" idx="2"/>
          </p:nvPr>
        </p:nvSpPr>
        <p:spPr>
          <a:xfrm>
            <a:off x="278712" y="1732800"/>
            <a:ext cx="5482744" cy="4038411"/>
          </a:xfrm>
        </p:spPr>
        <p:txBody>
          <a:bodyPr/>
          <a:lstStyle>
            <a:lvl1pPr>
              <a:buClr>
                <a:schemeClr val="accent3"/>
              </a:buClr>
              <a:defRPr sz="3200">
                <a:solidFill>
                  <a:schemeClr val="tx2"/>
                </a:solidFill>
              </a:defRPr>
            </a:lvl1pPr>
            <a:lvl2pPr>
              <a:buClr>
                <a:schemeClr val="accent3"/>
              </a:buClr>
              <a:defRPr sz="2667">
                <a:solidFill>
                  <a:schemeClr val="tx2"/>
                </a:solidFill>
              </a:defRPr>
            </a:lvl2pPr>
            <a:lvl3pPr>
              <a:buClr>
                <a:schemeClr val="accent3"/>
              </a:buClr>
              <a:defRPr sz="2400">
                <a:solidFill>
                  <a:schemeClr val="tx2"/>
                </a:solidFill>
              </a:defRPr>
            </a:lvl3pPr>
            <a:lvl4pPr>
              <a:buClr>
                <a:schemeClr val="accent3"/>
              </a:buClr>
              <a:defRPr sz="2133">
                <a:solidFill>
                  <a:schemeClr val="tx2"/>
                </a:solidFill>
              </a:defRPr>
            </a:lvl4pPr>
            <a:lvl5pPr>
              <a:buClr>
                <a:schemeClr val="accent3"/>
              </a:buClr>
              <a:defRPr sz="2133">
                <a:solidFill>
                  <a:schemeClr val="tx2"/>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5560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Light Background Image">
    <p:spTree>
      <p:nvGrpSpPr>
        <p:cNvPr id="1" name=""/>
        <p:cNvGrpSpPr/>
        <p:nvPr/>
      </p:nvGrpSpPr>
      <p:grpSpPr>
        <a:xfrm>
          <a:off x="0" y="0"/>
          <a:ext cx="0" cy="0"/>
          <a:chOff x="0" y="0"/>
          <a:chExt cx="0" cy="0"/>
        </a:xfrm>
      </p:grpSpPr>
      <p:sp>
        <p:nvSpPr>
          <p:cNvPr id="11" name="Picture Placeholder 10"/>
          <p:cNvSpPr>
            <a:spLocks noGrp="1"/>
          </p:cNvSpPr>
          <p:nvPr>
            <p:ph type="pic" sz="quarter" idx="13" hasCustomPrompt="1"/>
          </p:nvPr>
        </p:nvSpPr>
        <p:spPr>
          <a:xfrm>
            <a:off x="1" y="9732"/>
            <a:ext cx="12191999" cy="6004984"/>
          </a:xfrm>
          <a:solidFill>
            <a:schemeClr val="bg1">
              <a:lumMod val="85000"/>
            </a:schemeClr>
          </a:solidFill>
        </p:spPr>
        <p:txBody>
          <a:bodyPr anchor="ctr" anchorCtr="0">
            <a:normAutofit/>
          </a:bodyPr>
          <a:lstStyle>
            <a:lvl1pPr marL="0" indent="0" algn="r">
              <a:buFontTx/>
              <a:buNone/>
              <a:defRPr sz="2667" baseline="0"/>
            </a:lvl1pPr>
          </a:lstStyle>
          <a:p>
            <a:r>
              <a:rPr lang="en-US"/>
              <a:t>Drag picture to placeholder </a:t>
            </a:r>
            <a:br>
              <a:rPr lang="en-US"/>
            </a:br>
            <a:r>
              <a:rPr lang="en-US"/>
              <a:t>or click icon to add</a:t>
            </a:r>
          </a:p>
        </p:txBody>
      </p:sp>
      <p:sp>
        <p:nvSpPr>
          <p:cNvPr id="10" name="Rectangle 9"/>
          <p:cNvSpPr/>
          <p:nvPr userDrawn="1"/>
        </p:nvSpPr>
        <p:spPr>
          <a:xfrm>
            <a:off x="1" y="-1"/>
            <a:ext cx="5839313" cy="6014717"/>
          </a:xfrm>
          <a:prstGeom prst="rect">
            <a:avLst/>
          </a:prstGeom>
          <a:gradFill flip="none" rotWithShape="1">
            <a:gsLst>
              <a:gs pos="0">
                <a:schemeClr val="bg1">
                  <a:alpha val="70000"/>
                </a:schemeClr>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78711" y="272465"/>
            <a:ext cx="6942572" cy="1291135"/>
          </a:xfr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278713" y="1732800"/>
            <a:ext cx="5541137" cy="4038411"/>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101269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2560D-EC28-3B41-86E8-18F1CE0113B4}"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771158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683249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5186" y="273049"/>
            <a:ext cx="4240551"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1"/>
            <a:ext cx="7164931" cy="5555884"/>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75186" y="1732801"/>
            <a:ext cx="4240551" cy="4096135"/>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a:solidFill>
                <a:schemeClr val="accent3">
                  <a:shade val="75000"/>
                </a:schemeClr>
              </a:solidFill>
            </a:endParaRPr>
          </a:p>
        </p:txBody>
      </p:sp>
    </p:spTree>
    <p:extLst>
      <p:ext uri="{BB962C8B-B14F-4D97-AF65-F5344CB8AC3E}">
        <p14:creationId xmlns:p14="http://schemas.microsoft.com/office/powerpoint/2010/main" val="3897477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01382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5" name="Date Placeholder 4"/>
          <p:cNvSpPr>
            <a:spLocks noGrp="1"/>
          </p:cNvSpPr>
          <p:nvPr>
            <p:ph type="dt" sz="half" idx="10"/>
          </p:nvPr>
        </p:nvSpPr>
        <p:spPr/>
        <p:txBody>
          <a:bodyPr/>
          <a:lstStyle/>
          <a:p>
            <a:fld id="{68C2560D-EC28-3B41-86E8-18F1CE0113B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
        <p:nvSpPr>
          <p:cNvPr id="9" name="Text Placeholder 3"/>
          <p:cNvSpPr>
            <a:spLocks noGrp="1"/>
          </p:cNvSpPr>
          <p:nvPr>
            <p:ph type="body" sz="half" idx="2"/>
          </p:nvPr>
        </p:nvSpPr>
        <p:spPr>
          <a:xfrm>
            <a:off x="0" y="4116260"/>
            <a:ext cx="12192000" cy="1897568"/>
          </a:xfrm>
          <a:gradFill flip="none" rotWithShape="1">
            <a:gsLst>
              <a:gs pos="21000">
                <a:schemeClr val="accent2">
                  <a:alpha val="75000"/>
                </a:schemeClr>
              </a:gs>
              <a:gs pos="100000">
                <a:schemeClr val="accent2">
                  <a:alpha val="0"/>
                </a:schemeClr>
              </a:gs>
            </a:gsLst>
            <a:lin ang="16200000" scaled="0"/>
            <a:tileRect/>
          </a:gradFill>
        </p:spPr>
        <p:txBody>
          <a:bodyPr lIns="180000" tIns="0" rIns="180000" bIns="180000" anchor="b" anchorCtr="0"/>
          <a:lstStyle>
            <a:lvl1pPr marL="0" indent="0">
              <a:buNone/>
              <a:defRPr sz="1867">
                <a:solidFill>
                  <a:schemeClr val="tx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4124722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0811736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79827" y="274639"/>
            <a:ext cx="2743200" cy="55640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8712" y="274639"/>
            <a:ext cx="8697915" cy="55640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9501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8712" y="272465"/>
            <a:ext cx="11672416" cy="1291135"/>
          </a:xfrm>
          <a:prstGeom prst="rect">
            <a:avLst/>
          </a:prstGeom>
        </p:spPr>
        <p:txBody>
          <a:bodyPr vert="horz" lIns="0" tIns="0" rIns="0" bIns="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278712" y="1732139"/>
            <a:ext cx="11672416" cy="4028680"/>
          </a:xfrm>
          <a:prstGeom prst="rect">
            <a:avLst/>
          </a:prstGeom>
        </p:spPr>
        <p:txBody>
          <a:bodyPr vert="horz" lIns="91440" tIns="4572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8712" y="6473119"/>
            <a:ext cx="869693" cy="207888"/>
          </a:xfrm>
          <a:prstGeom prst="rect">
            <a:avLst/>
          </a:prstGeom>
        </p:spPr>
        <p:txBody>
          <a:bodyPr vert="horz" lIns="0" tIns="0" rIns="0" bIns="0" rtlCol="0" anchor="t" anchorCtr="0"/>
          <a:lstStyle>
            <a:lvl1pPr algn="l">
              <a:defRPr sz="1200">
                <a:solidFill>
                  <a:schemeClr val="bg1">
                    <a:lumMod val="50000"/>
                  </a:schemeClr>
                </a:solidFill>
              </a:defRPr>
            </a:lvl1pPr>
          </a:lstStyle>
          <a:p>
            <a:fld id="{68C2560D-EC28-3B41-86E8-18F1CE0113B4}" type="datetimeFigureOut">
              <a:rPr lang="en-US" smtClean="0"/>
              <a:pPr/>
              <a:t>9/1/2026</a:t>
            </a:fld>
            <a:endParaRPr lang="en-US" dirty="0"/>
          </a:p>
        </p:txBody>
      </p:sp>
      <p:sp>
        <p:nvSpPr>
          <p:cNvPr id="5" name="Footer Placeholder 4"/>
          <p:cNvSpPr>
            <a:spLocks noGrp="1"/>
          </p:cNvSpPr>
          <p:nvPr>
            <p:ph type="ftr" sz="quarter" idx="3"/>
          </p:nvPr>
        </p:nvSpPr>
        <p:spPr>
          <a:xfrm>
            <a:off x="278712" y="6125647"/>
            <a:ext cx="5628733" cy="303596"/>
          </a:xfrm>
          <a:prstGeom prst="rect">
            <a:avLst/>
          </a:prstGeom>
        </p:spPr>
        <p:txBody>
          <a:bodyPr vert="horz" lIns="0" tIns="0" rIns="0" bIns="0" rtlCol="0" anchor="b" anchorCtr="0">
            <a:noAutofit/>
          </a:bodyPr>
          <a:lstStyle>
            <a:lvl1pPr algn="l">
              <a:defRPr sz="1333">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148406" y="6473119"/>
            <a:ext cx="606917" cy="207888"/>
          </a:xfrm>
          <a:prstGeom prst="rect">
            <a:avLst/>
          </a:prstGeom>
        </p:spPr>
        <p:txBody>
          <a:bodyPr vert="horz" lIns="0" tIns="0" rIns="91440" bIns="0" rtlCol="0" anchor="t" anchorCtr="0"/>
          <a:lstStyle>
            <a:lvl1pPr algn="l">
              <a:defRPr sz="1200">
                <a:solidFill>
                  <a:schemeClr val="bg1">
                    <a:lumMod val="50000"/>
                  </a:schemeClr>
                </a:solidFill>
              </a:defRPr>
            </a:lvl1pPr>
          </a:lstStyle>
          <a:p>
            <a:fld id="{2066355A-084C-D24E-9AD2-7E4FC41EA627}" type="slidenum">
              <a:rPr lang="en-US" smtClean="0"/>
              <a:pPr/>
              <a:t>‹#›</a:t>
            </a:fld>
            <a:endParaRPr lang="en-US" dirty="0"/>
          </a:p>
        </p:txBody>
      </p:sp>
    </p:spTree>
    <p:extLst>
      <p:ext uri="{BB962C8B-B14F-4D97-AF65-F5344CB8AC3E}">
        <p14:creationId xmlns:p14="http://schemas.microsoft.com/office/powerpoint/2010/main" val="11516449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609585" rtl="0" eaLnBrk="1" latinLnBrk="0" hangingPunct="1">
        <a:lnSpc>
          <a:spcPct val="90000"/>
        </a:lnSpc>
        <a:spcBef>
          <a:spcPct val="0"/>
        </a:spcBef>
        <a:buNone/>
        <a:defRPr sz="4800" b="1" kern="1200">
          <a:solidFill>
            <a:schemeClr val="accent1"/>
          </a:solidFill>
          <a:latin typeface="+mj-lt"/>
          <a:ea typeface="+mj-ea"/>
          <a:cs typeface="+mj-cs"/>
        </a:defRPr>
      </a:lvl1pPr>
    </p:titleStyle>
    <p:bodyStyle>
      <a:lvl1pPr marL="457189" indent="-457189" algn="l" defTabSz="609585" rtl="0" eaLnBrk="1" latinLnBrk="0" hangingPunct="1">
        <a:spcBef>
          <a:spcPct val="20000"/>
        </a:spcBef>
        <a:buClr>
          <a:schemeClr val="accent1"/>
        </a:buClr>
        <a:buFont typeface="Arial"/>
        <a:buChar char="•"/>
        <a:defRPr sz="3733" kern="1200">
          <a:solidFill>
            <a:schemeClr val="tx1"/>
          </a:solidFill>
          <a:latin typeface="+mn-lt"/>
          <a:ea typeface="+mn-ea"/>
          <a:cs typeface="+mn-cs"/>
        </a:defRPr>
      </a:lvl1pPr>
      <a:lvl2pPr marL="990575" indent="-380990" algn="l" defTabSz="609585" rtl="0" eaLnBrk="1" latinLnBrk="0" hangingPunct="1">
        <a:spcBef>
          <a:spcPct val="20000"/>
        </a:spcBef>
        <a:buClr>
          <a:schemeClr val="accent1"/>
        </a:buClr>
        <a:buFont typeface="Arial"/>
        <a:buChar char="–"/>
        <a:defRPr sz="3200" kern="1200">
          <a:solidFill>
            <a:schemeClr val="tx1"/>
          </a:solidFill>
          <a:latin typeface="+mn-lt"/>
          <a:ea typeface="+mn-ea"/>
          <a:cs typeface="+mn-cs"/>
        </a:defRPr>
      </a:lvl2pPr>
      <a:lvl3pPr marL="1523962" indent="-304792" algn="l" defTabSz="609585" rtl="0" eaLnBrk="1" latinLnBrk="0" hangingPunct="1">
        <a:spcBef>
          <a:spcPct val="20000"/>
        </a:spcBef>
        <a:buClr>
          <a:schemeClr val="accent1"/>
        </a:buClr>
        <a:buFont typeface="Arial"/>
        <a:buChar char="•"/>
        <a:defRPr sz="2667" kern="1200">
          <a:solidFill>
            <a:schemeClr val="tx1"/>
          </a:solidFill>
          <a:latin typeface="+mn-lt"/>
          <a:ea typeface="+mn-ea"/>
          <a:cs typeface="+mn-cs"/>
        </a:defRPr>
      </a:lvl3pPr>
      <a:lvl4pPr marL="2133547" indent="-304792" algn="l" defTabSz="609585" rtl="0" eaLnBrk="1" latinLnBrk="0" hangingPunct="1">
        <a:spcBef>
          <a:spcPct val="20000"/>
        </a:spcBef>
        <a:buClr>
          <a:schemeClr val="accent1"/>
        </a:buClr>
        <a:buFont typeface="Arial"/>
        <a:buChar char="–"/>
        <a:defRPr sz="2400" kern="1200">
          <a:solidFill>
            <a:schemeClr val="tx1"/>
          </a:solidFill>
          <a:latin typeface="+mn-lt"/>
          <a:ea typeface="+mn-ea"/>
          <a:cs typeface="+mn-cs"/>
        </a:defRPr>
      </a:lvl4pPr>
      <a:lvl5pPr marL="2743131" indent="-304792" algn="l" defTabSz="609585" rtl="0" eaLnBrk="1" latinLnBrk="0" hangingPunct="1">
        <a:spcBef>
          <a:spcPct val="20000"/>
        </a:spcBef>
        <a:buClr>
          <a:schemeClr val="accent1"/>
        </a:buClr>
        <a:buFont typeface="Arial"/>
        <a:buChar char="»"/>
        <a:defRPr sz="24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6"/>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8712" y="272465"/>
            <a:ext cx="11672416" cy="1291135"/>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278712" y="1732139"/>
            <a:ext cx="11672416" cy="4028680"/>
          </a:xfrm>
          <a:prstGeom prst="rect">
            <a:avLst/>
          </a:prstGeom>
        </p:spPr>
        <p:txBody>
          <a:bodyPr vert="horz" lIns="91440" tIns="4572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8712" y="6473119"/>
            <a:ext cx="869693" cy="207888"/>
          </a:xfrm>
          <a:prstGeom prst="rect">
            <a:avLst/>
          </a:prstGeom>
        </p:spPr>
        <p:txBody>
          <a:bodyPr vert="horz" lIns="0" tIns="0" rIns="0" bIns="0" rtlCol="0" anchor="t" anchorCtr="0"/>
          <a:lstStyle>
            <a:lvl1pPr algn="l">
              <a:defRPr sz="1200">
                <a:solidFill>
                  <a:schemeClr val="bg1">
                    <a:lumMod val="50000"/>
                  </a:schemeClr>
                </a:solidFill>
              </a:defRPr>
            </a:lvl1pPr>
          </a:lstStyle>
          <a:p>
            <a:fld id="{68C2560D-EC28-3B41-86E8-18F1CE0113B4}" type="datetimeFigureOut">
              <a:rPr lang="en-US" smtClean="0"/>
              <a:pPr/>
              <a:t>9/1/2026</a:t>
            </a:fld>
            <a:endParaRPr lang="en-US"/>
          </a:p>
        </p:txBody>
      </p:sp>
      <p:sp>
        <p:nvSpPr>
          <p:cNvPr id="5" name="Footer Placeholder 4"/>
          <p:cNvSpPr>
            <a:spLocks noGrp="1"/>
          </p:cNvSpPr>
          <p:nvPr>
            <p:ph type="ftr" sz="quarter" idx="3"/>
          </p:nvPr>
        </p:nvSpPr>
        <p:spPr>
          <a:xfrm>
            <a:off x="278712" y="6125647"/>
            <a:ext cx="5628733" cy="303596"/>
          </a:xfrm>
          <a:prstGeom prst="rect">
            <a:avLst/>
          </a:prstGeom>
        </p:spPr>
        <p:txBody>
          <a:bodyPr vert="horz" lIns="0" tIns="0" rIns="0" bIns="0" rtlCol="0" anchor="b" anchorCtr="0">
            <a:noAutofit/>
          </a:bodyPr>
          <a:lstStyle>
            <a:lvl1pPr algn="l">
              <a:defRPr sz="1333">
                <a:solidFill>
                  <a:schemeClr val="bg1">
                    <a:lumMod val="50000"/>
                  </a:schemeClr>
                </a:solidFill>
              </a:defRPr>
            </a:lvl1pPr>
          </a:lstStyle>
          <a:p>
            <a:endParaRPr lang="en-US"/>
          </a:p>
        </p:txBody>
      </p:sp>
      <p:sp>
        <p:nvSpPr>
          <p:cNvPr id="6" name="Slide Number Placeholder 5"/>
          <p:cNvSpPr>
            <a:spLocks noGrp="1"/>
          </p:cNvSpPr>
          <p:nvPr>
            <p:ph type="sldNum" sz="quarter" idx="4"/>
          </p:nvPr>
        </p:nvSpPr>
        <p:spPr>
          <a:xfrm>
            <a:off x="1148406" y="6473119"/>
            <a:ext cx="606917" cy="207888"/>
          </a:xfrm>
          <a:prstGeom prst="rect">
            <a:avLst/>
          </a:prstGeom>
        </p:spPr>
        <p:txBody>
          <a:bodyPr vert="horz" lIns="0" tIns="0" rIns="91440" bIns="0" rtlCol="0" anchor="t" anchorCtr="0"/>
          <a:lstStyle>
            <a:lvl1pPr algn="l">
              <a:defRPr sz="1200">
                <a:solidFill>
                  <a:schemeClr val="bg1">
                    <a:lumMod val="50000"/>
                  </a:schemeClr>
                </a:solidFill>
              </a:defRPr>
            </a:lvl1pPr>
          </a:lstStyle>
          <a:p>
            <a:fld id="{2066355A-084C-D24E-9AD2-7E4FC41EA627}" type="slidenum">
              <a:rPr lang="en-US" smtClean="0"/>
              <a:pPr/>
              <a:t>‹#›</a:t>
            </a:fld>
            <a:endParaRPr lang="en-US"/>
          </a:p>
        </p:txBody>
      </p:sp>
    </p:spTree>
    <p:extLst>
      <p:ext uri="{BB962C8B-B14F-4D97-AF65-F5344CB8AC3E}">
        <p14:creationId xmlns:p14="http://schemas.microsoft.com/office/powerpoint/2010/main" val="119829613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Lst>
  <p:txStyles>
    <p:titleStyle>
      <a:lvl1pPr algn="l" defTabSz="609585" rtl="0" eaLnBrk="1" latinLnBrk="0" hangingPunct="1">
        <a:lnSpc>
          <a:spcPct val="90000"/>
        </a:lnSpc>
        <a:spcBef>
          <a:spcPct val="0"/>
        </a:spcBef>
        <a:buNone/>
        <a:defRPr sz="4800" b="1" kern="1200">
          <a:solidFill>
            <a:schemeClr val="accent1"/>
          </a:solidFill>
          <a:latin typeface="+mj-lt"/>
          <a:ea typeface="+mj-ea"/>
          <a:cs typeface="+mj-cs"/>
        </a:defRPr>
      </a:lvl1pPr>
    </p:titleStyle>
    <p:bodyStyle>
      <a:lvl1pPr marL="457189" indent="-457189" algn="l" defTabSz="609585" rtl="0" eaLnBrk="1" latinLnBrk="0" hangingPunct="1">
        <a:spcBef>
          <a:spcPct val="20000"/>
        </a:spcBef>
        <a:buClr>
          <a:schemeClr val="accent1"/>
        </a:buClr>
        <a:buFont typeface="Arial"/>
        <a:buChar char="•"/>
        <a:defRPr sz="3733" kern="1200">
          <a:solidFill>
            <a:schemeClr val="tx1"/>
          </a:solidFill>
          <a:latin typeface="+mn-lt"/>
          <a:ea typeface="+mn-ea"/>
          <a:cs typeface="+mn-cs"/>
        </a:defRPr>
      </a:lvl1pPr>
      <a:lvl2pPr marL="990575" indent="-380990" algn="l" defTabSz="609585" rtl="0" eaLnBrk="1" latinLnBrk="0" hangingPunct="1">
        <a:spcBef>
          <a:spcPct val="20000"/>
        </a:spcBef>
        <a:buClr>
          <a:schemeClr val="accent1"/>
        </a:buClr>
        <a:buFont typeface="Arial"/>
        <a:buChar char="–"/>
        <a:defRPr sz="3200" kern="1200">
          <a:solidFill>
            <a:schemeClr val="tx1"/>
          </a:solidFill>
          <a:latin typeface="+mn-lt"/>
          <a:ea typeface="+mn-ea"/>
          <a:cs typeface="+mn-cs"/>
        </a:defRPr>
      </a:lvl2pPr>
      <a:lvl3pPr marL="1523962" indent="-304792" algn="l" defTabSz="609585" rtl="0" eaLnBrk="1" latinLnBrk="0" hangingPunct="1">
        <a:spcBef>
          <a:spcPct val="20000"/>
        </a:spcBef>
        <a:buClr>
          <a:schemeClr val="accent1"/>
        </a:buClr>
        <a:buFont typeface="Arial"/>
        <a:buChar char="•"/>
        <a:defRPr sz="2667" kern="1200">
          <a:solidFill>
            <a:schemeClr val="tx1"/>
          </a:solidFill>
          <a:latin typeface="+mn-lt"/>
          <a:ea typeface="+mn-ea"/>
          <a:cs typeface="+mn-cs"/>
        </a:defRPr>
      </a:lvl3pPr>
      <a:lvl4pPr marL="2133547" indent="-304792" algn="l" defTabSz="609585" rtl="0" eaLnBrk="1" latinLnBrk="0" hangingPunct="1">
        <a:spcBef>
          <a:spcPct val="20000"/>
        </a:spcBef>
        <a:buClr>
          <a:schemeClr val="accent1"/>
        </a:buClr>
        <a:buFont typeface="Arial"/>
        <a:buChar char="–"/>
        <a:defRPr sz="2400" kern="1200">
          <a:solidFill>
            <a:schemeClr val="tx1"/>
          </a:solidFill>
          <a:latin typeface="+mn-lt"/>
          <a:ea typeface="+mn-ea"/>
          <a:cs typeface="+mn-cs"/>
        </a:defRPr>
      </a:lvl4pPr>
      <a:lvl5pPr marL="2743131" indent="-304792" algn="l" defTabSz="609585" rtl="0" eaLnBrk="1" latinLnBrk="0" hangingPunct="1">
        <a:spcBef>
          <a:spcPct val="20000"/>
        </a:spcBef>
        <a:buClr>
          <a:schemeClr val="accent1"/>
        </a:buClr>
        <a:buFont typeface="Arial"/>
        <a:buChar char="»"/>
        <a:defRPr sz="24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hyperlink" Target="https://interagencystandingcommittee.org/system/files/activity_1.5_iasc_hdn_ttt_collective_outcome_mapping_v2.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B4ED-9E62-42CB-A385-37013C2FDE2C}"/>
              </a:ext>
            </a:extLst>
          </p:cNvPr>
          <p:cNvSpPr>
            <a:spLocks noGrp="1"/>
          </p:cNvSpPr>
          <p:nvPr>
            <p:ph type="ctrTitle"/>
          </p:nvPr>
        </p:nvSpPr>
        <p:spPr>
          <a:xfrm>
            <a:off x="243306" y="392944"/>
            <a:ext cx="11746751" cy="3036056"/>
          </a:xfrm>
        </p:spPr>
        <p:txBody>
          <a:bodyPr/>
          <a:lstStyle/>
          <a:p>
            <a:r>
              <a:rPr lang="en-US" sz="4400" dirty="0"/>
              <a:t>The Humanitarian-Development-Peace Nexus</a:t>
            </a:r>
          </a:p>
        </p:txBody>
      </p:sp>
      <p:sp>
        <p:nvSpPr>
          <p:cNvPr id="3" name="Subtitle 2">
            <a:extLst>
              <a:ext uri="{FF2B5EF4-FFF2-40B4-BE49-F238E27FC236}">
                <a16:creationId xmlns:a16="http://schemas.microsoft.com/office/drawing/2014/main" id="{C3E4D399-2050-469F-A720-D5A6279C2BD5}"/>
              </a:ext>
            </a:extLst>
          </p:cNvPr>
          <p:cNvSpPr>
            <a:spLocks noGrp="1"/>
          </p:cNvSpPr>
          <p:nvPr>
            <p:ph type="subTitle" idx="1"/>
          </p:nvPr>
        </p:nvSpPr>
        <p:spPr>
          <a:xfrm>
            <a:off x="243306" y="4063734"/>
            <a:ext cx="11746751" cy="1927860"/>
          </a:xfrm>
        </p:spPr>
        <p:txBody>
          <a:bodyPr>
            <a:normAutofit fontScale="92500" lnSpcReduction="10000"/>
          </a:bodyPr>
          <a:lstStyle/>
          <a:p>
            <a:pPr marL="0" marR="0" lvl="0" indent="0" algn="ctr" defTabSz="609585" rtl="0" eaLnBrk="1" fontAlgn="auto" latinLnBrk="0" hangingPunct="1">
              <a:lnSpc>
                <a:spcPct val="100000"/>
              </a:lnSpc>
              <a:spcBef>
                <a:spcPct val="20000"/>
              </a:spcBef>
              <a:spcAft>
                <a:spcPts val="0"/>
              </a:spcAft>
              <a:buClr>
                <a:srgbClr val="0072BC"/>
              </a:buClr>
              <a:buSzTx/>
              <a:buFont typeface="Arial"/>
              <a:buNone/>
              <a:tabLst/>
              <a:defRPr/>
            </a:pPr>
            <a:r>
              <a:rPr kumimoji="0" lang="en-US" sz="2400" b="0" i="0" u="none" strike="noStrike" kern="1200" cap="none" spc="0" normalizeH="0" baseline="0" noProof="0" dirty="0">
                <a:ln>
                  <a:noFill/>
                </a:ln>
                <a:solidFill>
                  <a:srgbClr val="FAEB00"/>
                </a:solidFill>
                <a:effectLst/>
                <a:uLnTx/>
                <a:uFillTx/>
                <a:latin typeface="Arial"/>
                <a:ea typeface="+mn-ea"/>
                <a:cs typeface="+mn-cs"/>
              </a:rPr>
              <a:t>National EMN Conference </a:t>
            </a:r>
            <a:endParaRPr lang="en-US" sz="2400" dirty="0"/>
          </a:p>
          <a:p>
            <a:r>
              <a:rPr lang="en-US" sz="2400" dirty="0"/>
              <a:t>17 March 2022</a:t>
            </a:r>
          </a:p>
          <a:p>
            <a:endParaRPr lang="en-US" sz="2400" dirty="0"/>
          </a:p>
          <a:p>
            <a:r>
              <a:rPr lang="en-US" sz="2400" b="1" dirty="0"/>
              <a:t>Annika Sandlund </a:t>
            </a:r>
            <a:r>
              <a:rPr lang="en-US" sz="2400" dirty="0"/>
              <a:t>– Head of Partnership and Coordination Service, </a:t>
            </a:r>
          </a:p>
          <a:p>
            <a:r>
              <a:rPr lang="en-US" sz="2400" dirty="0"/>
              <a:t>Division of External </a:t>
            </a:r>
            <a:r>
              <a:rPr lang="en-US" sz="2400" dirty="0" err="1"/>
              <a:t>Relatons</a:t>
            </a:r>
            <a:r>
              <a:rPr lang="en-US" sz="2400" dirty="0"/>
              <a:t>, UNHCR</a:t>
            </a:r>
          </a:p>
        </p:txBody>
      </p:sp>
    </p:spTree>
    <p:extLst>
      <p:ext uri="{BB962C8B-B14F-4D97-AF65-F5344CB8AC3E}">
        <p14:creationId xmlns:p14="http://schemas.microsoft.com/office/powerpoint/2010/main" val="5449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FE94-9AD6-4D23-98E7-DF3268D19121}"/>
              </a:ext>
            </a:extLst>
          </p:cNvPr>
          <p:cNvSpPr>
            <a:spLocks noGrp="1"/>
          </p:cNvSpPr>
          <p:nvPr>
            <p:ph type="title"/>
          </p:nvPr>
        </p:nvSpPr>
        <p:spPr>
          <a:xfrm>
            <a:off x="278712" y="272466"/>
            <a:ext cx="11672416" cy="824716"/>
          </a:xfrm>
        </p:spPr>
        <p:txBody>
          <a:bodyPr>
            <a:normAutofit/>
          </a:bodyPr>
          <a:lstStyle/>
          <a:p>
            <a:pPr algn="ctr"/>
            <a:r>
              <a:rPr lang="en-US" sz="3600"/>
              <a:t>Forced Displacement and the HDP Nexus</a:t>
            </a:r>
            <a:endParaRPr lang="en-US" sz="3600" dirty="0"/>
          </a:p>
        </p:txBody>
      </p:sp>
      <p:sp>
        <p:nvSpPr>
          <p:cNvPr id="3" name="Content Placeholder 2">
            <a:extLst>
              <a:ext uri="{FF2B5EF4-FFF2-40B4-BE49-F238E27FC236}">
                <a16:creationId xmlns:a16="http://schemas.microsoft.com/office/drawing/2014/main" id="{F7E8EF34-C34E-4567-9D3C-B8E5EA5AE074}"/>
              </a:ext>
            </a:extLst>
          </p:cNvPr>
          <p:cNvSpPr>
            <a:spLocks noGrp="1"/>
          </p:cNvSpPr>
          <p:nvPr>
            <p:ph idx="1"/>
          </p:nvPr>
        </p:nvSpPr>
        <p:spPr>
          <a:xfrm>
            <a:off x="278713" y="1470990"/>
            <a:ext cx="5817288" cy="4903305"/>
          </a:xfrm>
        </p:spPr>
        <p:txBody>
          <a:bodyPr>
            <a:normAutofit fontScale="92500"/>
          </a:bodyPr>
          <a:lstStyle/>
          <a:p>
            <a:pPr algn="just"/>
            <a:r>
              <a:rPr lang="en-US" sz="2400" dirty="0"/>
              <a:t>Approx. </a:t>
            </a:r>
            <a:r>
              <a:rPr lang="en-US" sz="2400" b="1" dirty="0">
                <a:solidFill>
                  <a:schemeClr val="bg2"/>
                </a:solidFill>
              </a:rPr>
              <a:t>83 million </a:t>
            </a:r>
            <a:r>
              <a:rPr lang="en-US" sz="2400" dirty="0"/>
              <a:t>people were forcibly displaced, before the Ukraine situation</a:t>
            </a:r>
            <a:endParaRPr lang="en-US" sz="2400" dirty="0">
              <a:solidFill>
                <a:srgbClr val="FF0000"/>
              </a:solidFill>
            </a:endParaRPr>
          </a:p>
          <a:p>
            <a:pPr algn="just"/>
            <a:r>
              <a:rPr lang="en-US" sz="2400" b="1" dirty="0">
                <a:solidFill>
                  <a:srgbClr val="0070C0"/>
                </a:solidFill>
              </a:rPr>
              <a:t>85 % </a:t>
            </a:r>
            <a:r>
              <a:rPr lang="en-US" sz="2400" dirty="0"/>
              <a:t>of the </a:t>
            </a:r>
            <a:r>
              <a:rPr lang="en-US" sz="2400" b="1" dirty="0">
                <a:solidFill>
                  <a:srgbClr val="0070C0"/>
                </a:solidFill>
              </a:rPr>
              <a:t>26.6 million </a:t>
            </a:r>
            <a:r>
              <a:rPr lang="en-US" sz="2400" dirty="0"/>
              <a:t>refugees are hosted in developing countries</a:t>
            </a:r>
          </a:p>
          <a:p>
            <a:pPr algn="just"/>
            <a:r>
              <a:rPr lang="en-US" sz="2400" dirty="0"/>
              <a:t>Almost </a:t>
            </a:r>
            <a:r>
              <a:rPr lang="en-US" sz="2400" b="1" dirty="0">
                <a:solidFill>
                  <a:srgbClr val="0070C0"/>
                </a:solidFill>
              </a:rPr>
              <a:t>16 million refugees </a:t>
            </a:r>
            <a:r>
              <a:rPr lang="en-US" sz="2400" dirty="0"/>
              <a:t>live in </a:t>
            </a:r>
            <a:r>
              <a:rPr lang="en-US" sz="2400" b="1" dirty="0">
                <a:solidFill>
                  <a:srgbClr val="0070C0"/>
                </a:solidFill>
              </a:rPr>
              <a:t>protracted situation</a:t>
            </a:r>
          </a:p>
          <a:p>
            <a:pPr algn="just"/>
            <a:r>
              <a:rPr lang="en-US" sz="2400" dirty="0"/>
              <a:t>Life-saving </a:t>
            </a:r>
            <a:r>
              <a:rPr lang="en-US" sz="2400" b="1" dirty="0">
                <a:solidFill>
                  <a:srgbClr val="0070C0"/>
                </a:solidFill>
              </a:rPr>
              <a:t>humanitarian aid </a:t>
            </a:r>
            <a:r>
              <a:rPr lang="en-US" sz="2400" dirty="0"/>
              <a:t>is an </a:t>
            </a:r>
            <a:r>
              <a:rPr lang="en-US" sz="2400" b="1" dirty="0">
                <a:solidFill>
                  <a:srgbClr val="0070C0"/>
                </a:solidFill>
              </a:rPr>
              <a:t>insufficient response</a:t>
            </a:r>
            <a:r>
              <a:rPr lang="en-US" sz="2400" dirty="0"/>
              <a:t> to protracted situations</a:t>
            </a:r>
          </a:p>
          <a:p>
            <a:pPr algn="just"/>
            <a:r>
              <a:rPr lang="en-US" sz="2400" dirty="0"/>
              <a:t>The </a:t>
            </a:r>
            <a:r>
              <a:rPr lang="en-US" sz="2400" b="1" dirty="0">
                <a:solidFill>
                  <a:srgbClr val="0070C0"/>
                </a:solidFill>
              </a:rPr>
              <a:t>Humanitarian-Development-Peace (HDP) nexus </a:t>
            </a:r>
            <a:r>
              <a:rPr lang="en-US" sz="2400" dirty="0"/>
              <a:t>aims at providing a comprehensive response to protracted crises in line with </a:t>
            </a:r>
            <a:r>
              <a:rPr lang="en-US" sz="2400" b="1" dirty="0">
                <a:solidFill>
                  <a:schemeClr val="bg2"/>
                </a:solidFill>
              </a:rPr>
              <a:t>2030 Agenda</a:t>
            </a:r>
          </a:p>
        </p:txBody>
      </p:sp>
      <p:pic>
        <p:nvPicPr>
          <p:cNvPr id="9" name="Picture 8" descr="Chart, line chart&#10;&#10;Description automatically generated">
            <a:extLst>
              <a:ext uri="{FF2B5EF4-FFF2-40B4-BE49-F238E27FC236}">
                <a16:creationId xmlns:a16="http://schemas.microsoft.com/office/drawing/2014/main" id="{F084BDD0-C668-408B-84DE-187BB68539B3}"/>
              </a:ext>
            </a:extLst>
          </p:cNvPr>
          <p:cNvPicPr>
            <a:picLocks noChangeAspect="1"/>
          </p:cNvPicPr>
          <p:nvPr/>
        </p:nvPicPr>
        <p:blipFill>
          <a:blip r:embed="rId3"/>
          <a:stretch>
            <a:fillRect/>
          </a:stretch>
        </p:blipFill>
        <p:spPr>
          <a:xfrm>
            <a:off x="6886575" y="1428749"/>
            <a:ext cx="5148262" cy="4572001"/>
          </a:xfrm>
          <a:prstGeom prst="rect">
            <a:avLst/>
          </a:prstGeom>
        </p:spPr>
      </p:pic>
    </p:spTree>
    <p:extLst>
      <p:ext uri="{BB962C8B-B14F-4D97-AF65-F5344CB8AC3E}">
        <p14:creationId xmlns:p14="http://schemas.microsoft.com/office/powerpoint/2010/main" val="3065050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115" y="218551"/>
            <a:ext cx="11053925" cy="897912"/>
          </a:xfrm>
        </p:spPr>
        <p:txBody>
          <a:bodyPr>
            <a:noAutofit/>
          </a:bodyPr>
          <a:lstStyle/>
          <a:p>
            <a:pPr algn="ctr"/>
            <a:r>
              <a:rPr lang="en-US" sz="3600" dirty="0"/>
              <a:t>Global Compact on Refugees (GCR)</a:t>
            </a:r>
            <a:br>
              <a:rPr lang="en-US" sz="3600" dirty="0"/>
            </a:br>
            <a:r>
              <a:rPr lang="en-US" sz="2800" dirty="0"/>
              <a:t>A global agreement on comprehensive refugee responses</a:t>
            </a:r>
            <a:endParaRPr lang="en-US" sz="3600" b="0" dirty="0"/>
          </a:p>
        </p:txBody>
      </p:sp>
      <p:sp>
        <p:nvSpPr>
          <p:cNvPr id="3" name="Content Placeholder 2"/>
          <p:cNvSpPr>
            <a:spLocks noGrp="1"/>
          </p:cNvSpPr>
          <p:nvPr>
            <p:ph idx="1"/>
          </p:nvPr>
        </p:nvSpPr>
        <p:spPr>
          <a:xfrm>
            <a:off x="248652" y="1548767"/>
            <a:ext cx="4434537" cy="458789"/>
          </a:xfrm>
        </p:spPr>
        <p:txBody>
          <a:bodyPr>
            <a:noAutofit/>
          </a:bodyPr>
          <a:lstStyle/>
          <a:p>
            <a:pPr>
              <a:lnSpc>
                <a:spcPct val="120000"/>
              </a:lnSpc>
            </a:pPr>
            <a:endParaRPr lang="en-US" sz="1600" b="1" dirty="0">
              <a:ea typeface="Lato" panose="020F0502020204030203" pitchFamily="34" charset="0"/>
              <a:cs typeface="Lato" panose="020F0502020204030203" pitchFamily="34" charset="0"/>
            </a:endParaRPr>
          </a:p>
          <a:p>
            <a:pPr lvl="1"/>
            <a:endParaRPr lang="en-GB" sz="933" dirty="0">
              <a:ea typeface="Gulim" panose="020B0600000101010101" pitchFamily="34" charset="-127"/>
            </a:endParaRPr>
          </a:p>
          <a:p>
            <a:endParaRPr lang="en-US" sz="2133"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75" y="982888"/>
            <a:ext cx="6625584" cy="5206717"/>
          </a:xfrm>
          <a:prstGeom prst="rect">
            <a:avLst/>
          </a:prstGeom>
        </p:spPr>
      </p:pic>
      <p:sp>
        <p:nvSpPr>
          <p:cNvPr id="5" name="TextBox 4">
            <a:extLst>
              <a:ext uri="{FF2B5EF4-FFF2-40B4-BE49-F238E27FC236}">
                <a16:creationId xmlns:a16="http://schemas.microsoft.com/office/drawing/2014/main" id="{5D09268A-F261-4872-9D1D-11D116EE81A0}"/>
              </a:ext>
            </a:extLst>
          </p:cNvPr>
          <p:cNvSpPr txBox="1"/>
          <p:nvPr/>
        </p:nvSpPr>
        <p:spPr>
          <a:xfrm>
            <a:off x="3403964" y="2132083"/>
            <a:ext cx="619760" cy="307777"/>
          </a:xfrm>
          <a:prstGeom prst="rect">
            <a:avLst/>
          </a:prstGeom>
          <a:noFill/>
        </p:spPr>
        <p:txBody>
          <a:bodyPr wrap="square" rtlCol="0">
            <a:spAutoFit/>
          </a:bodyPr>
          <a:lstStyle/>
          <a:p>
            <a:r>
              <a:rPr lang="en-US" sz="1400" dirty="0">
                <a:solidFill>
                  <a:schemeClr val="tx2"/>
                </a:solidFill>
              </a:rPr>
              <a:t>Ease</a:t>
            </a:r>
          </a:p>
        </p:txBody>
      </p:sp>
      <p:sp>
        <p:nvSpPr>
          <p:cNvPr id="7" name="TextBox 6">
            <a:extLst>
              <a:ext uri="{FF2B5EF4-FFF2-40B4-BE49-F238E27FC236}">
                <a16:creationId xmlns:a16="http://schemas.microsoft.com/office/drawing/2014/main" id="{9135C8A0-AA73-465A-A69D-B4B94881AAC2}"/>
              </a:ext>
            </a:extLst>
          </p:cNvPr>
          <p:cNvSpPr txBox="1"/>
          <p:nvPr/>
        </p:nvSpPr>
        <p:spPr>
          <a:xfrm>
            <a:off x="7332282" y="1548767"/>
            <a:ext cx="4389120" cy="4447371"/>
          </a:xfrm>
          <a:prstGeom prst="rect">
            <a:avLst/>
          </a:prstGeom>
          <a:noFill/>
        </p:spPr>
        <p:txBody>
          <a:bodyPr wrap="square" rtlCol="0">
            <a:spAutoFit/>
          </a:bodyPr>
          <a:lstStyle/>
          <a:p>
            <a:r>
              <a:rPr lang="en-US" sz="2400" dirty="0"/>
              <a:t>Achieved through:</a:t>
            </a:r>
          </a:p>
          <a:p>
            <a:pPr marL="342900" indent="-342900">
              <a:spcAft>
                <a:spcPts val="600"/>
              </a:spcAft>
              <a:buClr>
                <a:schemeClr val="bg2"/>
              </a:buClr>
              <a:buFont typeface="Wingdings" panose="05000000000000000000" pitchFamily="2" charset="2"/>
              <a:buChar char="Ø"/>
            </a:pPr>
            <a:r>
              <a:rPr lang="en-US" sz="2400"/>
              <a:t>4 </a:t>
            </a:r>
            <a:r>
              <a:rPr lang="en-US" sz="2400" dirty="0"/>
              <a:t>interlinked and interconnected objectives</a:t>
            </a:r>
          </a:p>
          <a:p>
            <a:pPr marL="342900" indent="-342900">
              <a:spcAft>
                <a:spcPts val="600"/>
              </a:spcAft>
              <a:buClr>
                <a:schemeClr val="bg2"/>
              </a:buClr>
              <a:buFont typeface="Wingdings" panose="05000000000000000000" pitchFamily="2" charset="2"/>
              <a:buChar char="Ø"/>
            </a:pPr>
            <a:r>
              <a:rPr lang="en-US" sz="2400" dirty="0"/>
              <a:t>Mobilization of political will</a:t>
            </a:r>
          </a:p>
          <a:p>
            <a:pPr marL="342900" indent="-342900">
              <a:spcAft>
                <a:spcPts val="600"/>
              </a:spcAft>
              <a:buClr>
                <a:schemeClr val="bg2"/>
              </a:buClr>
              <a:buFont typeface="Wingdings" panose="05000000000000000000" pitchFamily="2" charset="2"/>
              <a:buChar char="Ø"/>
            </a:pPr>
            <a:r>
              <a:rPr lang="en-US" sz="2400" dirty="0"/>
              <a:t>Broadened base of support</a:t>
            </a:r>
          </a:p>
          <a:p>
            <a:pPr marL="342900" indent="-342900">
              <a:spcAft>
                <a:spcPts val="600"/>
              </a:spcAft>
              <a:buClr>
                <a:schemeClr val="bg2"/>
              </a:buClr>
              <a:buFont typeface="Wingdings" panose="05000000000000000000" pitchFamily="2" charset="2"/>
              <a:buChar char="Ø"/>
            </a:pPr>
            <a:r>
              <a:rPr lang="en-US" sz="2400" dirty="0"/>
              <a:t>Whole-of-government &amp; whole-of-society engagement</a:t>
            </a:r>
          </a:p>
          <a:p>
            <a:pPr marL="342900" indent="-342900">
              <a:spcAft>
                <a:spcPts val="600"/>
              </a:spcAft>
              <a:buClr>
                <a:schemeClr val="bg2"/>
              </a:buClr>
              <a:buFont typeface="Wingdings" panose="05000000000000000000" pitchFamily="2" charset="2"/>
              <a:buChar char="Ø"/>
            </a:pPr>
            <a:r>
              <a:rPr lang="en-US" sz="2400" dirty="0"/>
              <a:t>Multi-stakeholder and partnership approach</a:t>
            </a:r>
          </a:p>
          <a:p>
            <a:endParaRPr lang="en-US" dirty="0"/>
          </a:p>
        </p:txBody>
      </p:sp>
    </p:spTree>
    <p:extLst>
      <p:ext uri="{BB962C8B-B14F-4D97-AF65-F5344CB8AC3E}">
        <p14:creationId xmlns:p14="http://schemas.microsoft.com/office/powerpoint/2010/main" val="2329552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FB545-7B8E-4895-9729-79376ABFD42A}"/>
              </a:ext>
            </a:extLst>
          </p:cNvPr>
          <p:cNvSpPr>
            <a:spLocks noGrp="1"/>
          </p:cNvSpPr>
          <p:nvPr>
            <p:ph type="title"/>
          </p:nvPr>
        </p:nvSpPr>
        <p:spPr/>
        <p:txBody>
          <a:bodyPr/>
          <a:lstStyle/>
          <a:p>
            <a:pPr algn="ctr"/>
            <a:r>
              <a:rPr kumimoji="0" lang="en-US" sz="3600" b="1" i="0" u="none" strike="noStrike" kern="1200" cap="none" spc="0" normalizeH="0" baseline="0" noProof="0" dirty="0">
                <a:ln>
                  <a:noFill/>
                </a:ln>
                <a:solidFill>
                  <a:srgbClr val="0072BC"/>
                </a:solidFill>
                <a:effectLst/>
                <a:uLnTx/>
                <a:uFillTx/>
                <a:latin typeface="Arial"/>
                <a:ea typeface="+mj-ea"/>
                <a:cs typeface="+mj-cs"/>
              </a:rPr>
              <a:t>Global Compact on Refugees (GCR)</a:t>
            </a:r>
            <a:br>
              <a:rPr kumimoji="0" lang="en-US" sz="3600" b="1" i="0" u="none" strike="noStrike" kern="1200" cap="none" spc="0" normalizeH="0" baseline="0" noProof="0" dirty="0">
                <a:ln>
                  <a:noFill/>
                </a:ln>
                <a:solidFill>
                  <a:srgbClr val="0072BC"/>
                </a:solidFill>
                <a:effectLst/>
                <a:uLnTx/>
                <a:uFillTx/>
                <a:latin typeface="Arial"/>
                <a:ea typeface="+mj-ea"/>
                <a:cs typeface="+mj-cs"/>
              </a:rPr>
            </a:br>
            <a:r>
              <a:rPr kumimoji="0" lang="en-US" sz="2800" b="1" i="0" u="none" strike="noStrike" kern="1200" cap="none" spc="0" normalizeH="0" baseline="0" noProof="0" dirty="0">
                <a:ln>
                  <a:noFill/>
                </a:ln>
                <a:solidFill>
                  <a:srgbClr val="0072BC"/>
                </a:solidFill>
                <a:effectLst/>
                <a:uLnTx/>
                <a:uFillTx/>
                <a:latin typeface="Arial"/>
                <a:ea typeface="+mj-ea"/>
                <a:cs typeface="+mj-cs"/>
              </a:rPr>
              <a:t>Support Platforms</a:t>
            </a:r>
            <a:endParaRPr lang="en-US" dirty="0"/>
          </a:p>
        </p:txBody>
      </p:sp>
      <p:sp>
        <p:nvSpPr>
          <p:cNvPr id="3" name="Content Placeholder 2">
            <a:extLst>
              <a:ext uri="{FF2B5EF4-FFF2-40B4-BE49-F238E27FC236}">
                <a16:creationId xmlns:a16="http://schemas.microsoft.com/office/drawing/2014/main" id="{9FBC2D7E-33B3-461C-8A2B-654BF2F21229}"/>
              </a:ext>
            </a:extLst>
          </p:cNvPr>
          <p:cNvSpPr>
            <a:spLocks noGrp="1"/>
          </p:cNvSpPr>
          <p:nvPr>
            <p:ph idx="1"/>
          </p:nvPr>
        </p:nvSpPr>
        <p:spPr/>
        <p:txBody>
          <a:bodyPr>
            <a:normAutofit fontScale="92500"/>
          </a:bodyPr>
          <a:lstStyle/>
          <a:p>
            <a:pPr marL="0" indent="0">
              <a:buNone/>
            </a:pPr>
            <a:r>
              <a:rPr lang="en-US" sz="2400" b="1" dirty="0">
                <a:solidFill>
                  <a:schemeClr val="bg2"/>
                </a:solidFill>
              </a:rPr>
              <a:t>Support platforms </a:t>
            </a:r>
            <a:r>
              <a:rPr lang="en-US" sz="2400" dirty="0"/>
              <a:t>were activated to support the implementation of the GCR and reinforce regional refugee responses</a:t>
            </a:r>
          </a:p>
          <a:p>
            <a:pPr marL="0" indent="0">
              <a:buNone/>
            </a:pPr>
            <a:endParaRPr lang="en-US" sz="2400" dirty="0"/>
          </a:p>
          <a:p>
            <a:r>
              <a:rPr lang="en-US" sz="2400" b="1" dirty="0">
                <a:solidFill>
                  <a:schemeClr val="bg2"/>
                </a:solidFill>
              </a:rPr>
              <a:t>Comprehensive Regional Protection and Solutions Framework </a:t>
            </a:r>
            <a:r>
              <a:rPr lang="en-US" sz="2400" dirty="0">
                <a:solidFill>
                  <a:schemeClr val="bg2"/>
                </a:solidFill>
              </a:rPr>
              <a:t>(</a:t>
            </a:r>
            <a:r>
              <a:rPr lang="en-US" sz="2400" b="1" dirty="0">
                <a:solidFill>
                  <a:schemeClr val="bg2"/>
                </a:solidFill>
              </a:rPr>
              <a:t>MIRPS</a:t>
            </a:r>
            <a:r>
              <a:rPr lang="en-US" sz="2400" dirty="0">
                <a:solidFill>
                  <a:schemeClr val="bg2"/>
                </a:solidFill>
              </a:rPr>
              <a:t>) </a:t>
            </a:r>
            <a:r>
              <a:rPr lang="en-US" sz="2400" dirty="0"/>
              <a:t>to support responsibility sharing in Central America and Mexico</a:t>
            </a:r>
          </a:p>
          <a:p>
            <a:r>
              <a:rPr lang="en-US" sz="2400" b="1" dirty="0">
                <a:solidFill>
                  <a:schemeClr val="bg2"/>
                </a:solidFill>
              </a:rPr>
              <a:t>Solutions Strategy for Afghan Refugees </a:t>
            </a:r>
            <a:r>
              <a:rPr lang="en-US" sz="2400" dirty="0">
                <a:solidFill>
                  <a:schemeClr val="bg2"/>
                </a:solidFill>
              </a:rPr>
              <a:t>(</a:t>
            </a:r>
            <a:r>
              <a:rPr lang="en-US" sz="2400" b="1" dirty="0">
                <a:solidFill>
                  <a:schemeClr val="bg2"/>
                </a:solidFill>
              </a:rPr>
              <a:t>SSAR</a:t>
            </a:r>
            <a:r>
              <a:rPr lang="en-US" sz="2400" dirty="0">
                <a:solidFill>
                  <a:schemeClr val="bg2"/>
                </a:solidFill>
              </a:rPr>
              <a:t>) </a:t>
            </a:r>
            <a:r>
              <a:rPr lang="en-US" sz="2400" dirty="0"/>
              <a:t>to ensure a regional approach to create an environment conducive to voluntary repatriation and sustainable reintegration inside Afghanistan, while easing pressure on host communities. </a:t>
            </a:r>
          </a:p>
          <a:p>
            <a:r>
              <a:rPr lang="en-US" sz="2400" b="1" dirty="0">
                <a:solidFill>
                  <a:schemeClr val="bg2"/>
                </a:solidFill>
              </a:rPr>
              <a:t>Intergovernmental Authority on Development (IGAD) </a:t>
            </a:r>
            <a:r>
              <a:rPr lang="en-US" sz="2400" dirty="0"/>
              <a:t>to channel efforts and amplify impact on return and integration, education, economic inclusion of refugees and Health in Eastern Africa and </a:t>
            </a:r>
          </a:p>
        </p:txBody>
      </p:sp>
    </p:spTree>
    <p:extLst>
      <p:ext uri="{BB962C8B-B14F-4D97-AF65-F5344CB8AC3E}">
        <p14:creationId xmlns:p14="http://schemas.microsoft.com/office/powerpoint/2010/main" val="259968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FB545-7B8E-4895-9729-79376ABFD42A}"/>
              </a:ext>
            </a:extLst>
          </p:cNvPr>
          <p:cNvSpPr>
            <a:spLocks noGrp="1"/>
          </p:cNvSpPr>
          <p:nvPr>
            <p:ph type="title"/>
          </p:nvPr>
        </p:nvSpPr>
        <p:spPr/>
        <p:txBody>
          <a:bodyPr/>
          <a:lstStyle/>
          <a:p>
            <a:pPr algn="ctr"/>
            <a:r>
              <a:rPr kumimoji="0" lang="en-US" sz="3600" b="1" i="0" u="none" strike="noStrike" kern="1200" cap="none" spc="0" normalizeH="0" baseline="0" noProof="0" dirty="0">
                <a:ln>
                  <a:noFill/>
                </a:ln>
                <a:solidFill>
                  <a:srgbClr val="0072BC"/>
                </a:solidFill>
                <a:effectLst/>
                <a:uLnTx/>
                <a:uFillTx/>
                <a:latin typeface="Arial"/>
                <a:ea typeface="+mj-ea"/>
                <a:cs typeface="+mj-cs"/>
              </a:rPr>
              <a:t>Global Compact on Refugees (GCR)</a:t>
            </a:r>
            <a:br>
              <a:rPr kumimoji="0" lang="en-US" sz="3600" b="1" i="0" u="none" strike="noStrike" kern="1200" cap="none" spc="0" normalizeH="0" baseline="0" noProof="0" dirty="0">
                <a:ln>
                  <a:noFill/>
                </a:ln>
                <a:solidFill>
                  <a:srgbClr val="0072BC"/>
                </a:solidFill>
                <a:effectLst/>
                <a:uLnTx/>
                <a:uFillTx/>
                <a:latin typeface="Arial"/>
                <a:ea typeface="+mj-ea"/>
                <a:cs typeface="+mj-cs"/>
              </a:rPr>
            </a:br>
            <a:r>
              <a:rPr kumimoji="0" lang="en-US" sz="2800" b="1" i="0" u="none" strike="noStrike" kern="1200" cap="none" spc="0" normalizeH="0" baseline="0" noProof="0" dirty="0">
                <a:ln>
                  <a:noFill/>
                </a:ln>
                <a:solidFill>
                  <a:srgbClr val="0072BC"/>
                </a:solidFill>
                <a:effectLst/>
                <a:uLnTx/>
                <a:uFillTx/>
                <a:latin typeface="Arial"/>
                <a:ea typeface="+mj-ea"/>
                <a:cs typeface="+mj-cs"/>
              </a:rPr>
              <a:t>Pledges – samples –</a:t>
            </a:r>
            <a:endParaRPr lang="en-US" dirty="0"/>
          </a:p>
        </p:txBody>
      </p:sp>
      <p:sp>
        <p:nvSpPr>
          <p:cNvPr id="3" name="Content Placeholder 2">
            <a:extLst>
              <a:ext uri="{FF2B5EF4-FFF2-40B4-BE49-F238E27FC236}">
                <a16:creationId xmlns:a16="http://schemas.microsoft.com/office/drawing/2014/main" id="{9FBC2D7E-33B3-461C-8A2B-654BF2F21229}"/>
              </a:ext>
            </a:extLst>
          </p:cNvPr>
          <p:cNvSpPr>
            <a:spLocks noGrp="1"/>
          </p:cNvSpPr>
          <p:nvPr>
            <p:ph idx="1"/>
          </p:nvPr>
        </p:nvSpPr>
        <p:spPr>
          <a:xfrm>
            <a:off x="278712" y="1732139"/>
            <a:ext cx="8068454" cy="2395724"/>
          </a:xfrm>
        </p:spPr>
        <p:txBody>
          <a:bodyPr>
            <a:normAutofit fontScale="92500"/>
          </a:bodyPr>
          <a:lstStyle/>
          <a:p>
            <a:pPr marL="342900" marR="0" lvl="0" indent="-342900" algn="just">
              <a:lnSpc>
                <a:spcPct val="105000"/>
              </a:lnSpc>
              <a:spcBef>
                <a:spcPts val="0"/>
              </a:spcBef>
              <a:spcAft>
                <a:spcPts val="0"/>
              </a:spcAft>
              <a:buFont typeface="Symbol" panose="05050102010706020507" pitchFamily="18" charset="2"/>
              <a:buChar char=""/>
            </a:pPr>
            <a:r>
              <a:rPr lang="en-GB" sz="2400" dirty="0">
                <a:effectLst/>
                <a:latin typeface="Calibri" panose="020F0502020204030204" pitchFamily="34" charset="0"/>
                <a:ea typeface="Times New Roman" panose="02020603050405020304" pitchFamily="18" charset="0"/>
              </a:rPr>
              <a:t>As part of its GRF pledge on HDP nexus, </a:t>
            </a:r>
            <a:r>
              <a:rPr lang="en-GB" sz="2400" b="1" dirty="0">
                <a:solidFill>
                  <a:schemeClr val="accent1"/>
                </a:solidFill>
                <a:effectLst/>
                <a:latin typeface="Calibri" panose="020F0502020204030204" pitchFamily="34" charset="0"/>
                <a:ea typeface="Times New Roman" panose="02020603050405020304" pitchFamily="18" charset="0"/>
              </a:rPr>
              <a:t>UNDP</a:t>
            </a:r>
            <a:r>
              <a:rPr lang="en-GB" sz="2400" b="1" dirty="0">
                <a:effectLst/>
                <a:latin typeface="Calibri" panose="020F0502020204030204" pitchFamily="34" charset="0"/>
                <a:ea typeface="Times New Roman" panose="02020603050405020304" pitchFamily="18" charset="0"/>
              </a:rPr>
              <a:t> </a:t>
            </a:r>
            <a:r>
              <a:rPr lang="en-GB" sz="2400" dirty="0">
                <a:effectLst/>
                <a:latin typeface="Calibri" panose="020F0502020204030204" pitchFamily="34" charset="0"/>
                <a:ea typeface="Times New Roman" panose="02020603050405020304" pitchFamily="18" charset="0"/>
              </a:rPr>
              <a:t>is working to ensure that 100% of its relevant recovery, resilience and development programmes in over </a:t>
            </a:r>
            <a:r>
              <a:rPr lang="en-GB" sz="2400" b="1" dirty="0">
                <a:solidFill>
                  <a:schemeClr val="accent1"/>
                </a:solidFill>
                <a:effectLst/>
                <a:latin typeface="Calibri" panose="020F0502020204030204" pitchFamily="34" charset="0"/>
                <a:ea typeface="Times New Roman" panose="02020603050405020304" pitchFamily="18" charset="0"/>
              </a:rPr>
              <a:t>40 refugee hosting /potential return countries/countries of origin</a:t>
            </a:r>
            <a:r>
              <a:rPr lang="en-GB" sz="2400" dirty="0">
                <a:effectLst/>
                <a:latin typeface="Calibri" panose="020F0502020204030204" pitchFamily="34" charset="0"/>
                <a:ea typeface="Times New Roman" panose="02020603050405020304" pitchFamily="18" charset="0"/>
              </a:rPr>
              <a:t> to address the </a:t>
            </a:r>
            <a:r>
              <a:rPr lang="en-GB" sz="2400" b="1" dirty="0">
                <a:solidFill>
                  <a:schemeClr val="accent1"/>
                </a:solidFill>
                <a:effectLst/>
                <a:latin typeface="Calibri" panose="020F0502020204030204" pitchFamily="34" charset="0"/>
                <a:ea typeface="Times New Roman" panose="02020603050405020304" pitchFamily="18" charset="0"/>
              </a:rPr>
              <a:t>root causes </a:t>
            </a:r>
            <a:r>
              <a:rPr lang="en-GB" sz="2400" dirty="0">
                <a:effectLst/>
                <a:latin typeface="Calibri" panose="020F0502020204030204" pitchFamily="34" charset="0"/>
                <a:ea typeface="Times New Roman" panose="02020603050405020304" pitchFamily="18" charset="0"/>
              </a:rPr>
              <a:t>and include refugees and host communities, also in line with Leave No One Behind (LNOB) pledge of the 2030 Agenda.</a:t>
            </a:r>
            <a:endParaRPr lang="en-US" sz="2400" dirty="0">
              <a:effectLst/>
              <a:latin typeface="Calibri" panose="020F0502020204030204" pitchFamily="34" charset="0"/>
              <a:ea typeface="Calibri" panose="020F0502020204030204" pitchFamily="34" charset="0"/>
            </a:endParaRPr>
          </a:p>
          <a:p>
            <a:pPr marL="0" indent="0">
              <a:buNone/>
            </a:pPr>
            <a:endParaRPr lang="en-US" sz="2400" dirty="0"/>
          </a:p>
        </p:txBody>
      </p:sp>
      <p:pic>
        <p:nvPicPr>
          <p:cNvPr id="5" name="Picture 4">
            <a:extLst>
              <a:ext uri="{FF2B5EF4-FFF2-40B4-BE49-F238E27FC236}">
                <a16:creationId xmlns:a16="http://schemas.microsoft.com/office/drawing/2014/main" id="{454B4FF0-4422-40CA-B751-5EAD4992B656}"/>
              </a:ext>
            </a:extLst>
          </p:cNvPr>
          <p:cNvPicPr>
            <a:picLocks noChangeAspect="1"/>
          </p:cNvPicPr>
          <p:nvPr/>
        </p:nvPicPr>
        <p:blipFill>
          <a:blip r:embed="rId3"/>
          <a:stretch>
            <a:fillRect/>
          </a:stretch>
        </p:blipFill>
        <p:spPr>
          <a:xfrm>
            <a:off x="8686800" y="1776548"/>
            <a:ext cx="2616001" cy="2395724"/>
          </a:xfrm>
          <a:prstGeom prst="rect">
            <a:avLst/>
          </a:prstGeom>
        </p:spPr>
      </p:pic>
      <p:sp>
        <p:nvSpPr>
          <p:cNvPr id="7" name="TextBox 6">
            <a:extLst>
              <a:ext uri="{FF2B5EF4-FFF2-40B4-BE49-F238E27FC236}">
                <a16:creationId xmlns:a16="http://schemas.microsoft.com/office/drawing/2014/main" id="{98B27869-5C33-48A8-ACA4-B19A15E4CCDA}"/>
              </a:ext>
            </a:extLst>
          </p:cNvPr>
          <p:cNvSpPr txBox="1"/>
          <p:nvPr/>
        </p:nvSpPr>
        <p:spPr>
          <a:xfrm>
            <a:off x="391886" y="4389120"/>
            <a:ext cx="11025051" cy="2210862"/>
          </a:xfrm>
          <a:prstGeom prst="rect">
            <a:avLst/>
          </a:prstGeom>
          <a:noFill/>
        </p:spPr>
        <p:txBody>
          <a:bodyPr wrap="square" rtlCol="0">
            <a:spAutoFit/>
          </a:bodyPr>
          <a:lstStyle/>
          <a:p>
            <a:pPr marL="342900" marR="0" lvl="0" indent="-342900" algn="just">
              <a:lnSpc>
                <a:spcPct val="105000"/>
              </a:lnSpc>
              <a:spcBef>
                <a:spcPts val="0"/>
              </a:spcBef>
              <a:spcAft>
                <a:spcPts val="800"/>
              </a:spcAft>
              <a:buFont typeface="Symbol" panose="05050102010706020507" pitchFamily="18" charset="2"/>
              <a:buChar char=""/>
            </a:pPr>
            <a:r>
              <a:rPr lang="en-GB" sz="2200" dirty="0">
                <a:solidFill>
                  <a:srgbClr val="181818"/>
                </a:solidFill>
                <a:effectLst/>
                <a:latin typeface="Calibri" panose="020F0502020204030204" pitchFamily="34" charset="0"/>
                <a:ea typeface="Times New Roman" panose="02020603050405020304" pitchFamily="18" charset="0"/>
              </a:rPr>
              <a:t>From 2019 to 2023,</a:t>
            </a:r>
            <a:r>
              <a:rPr lang="en-GB" sz="2200" b="1" dirty="0">
                <a:solidFill>
                  <a:srgbClr val="181818"/>
                </a:solidFill>
                <a:effectLst/>
                <a:latin typeface="Calibri" panose="020F0502020204030204" pitchFamily="34" charset="0"/>
                <a:ea typeface="Times New Roman" panose="02020603050405020304" pitchFamily="18" charset="0"/>
              </a:rPr>
              <a:t> </a:t>
            </a:r>
            <a:r>
              <a:rPr lang="en-GB" sz="2200" b="1" dirty="0">
                <a:solidFill>
                  <a:schemeClr val="accent1"/>
                </a:solidFill>
                <a:effectLst/>
                <a:latin typeface="Calibri" panose="020F0502020204030204" pitchFamily="34" charset="0"/>
                <a:ea typeface="Times New Roman" panose="02020603050405020304" pitchFamily="18" charset="0"/>
              </a:rPr>
              <a:t>the Netherlands </a:t>
            </a:r>
            <a:r>
              <a:rPr lang="en-GB" sz="2200" dirty="0">
                <a:solidFill>
                  <a:srgbClr val="181818"/>
                </a:solidFill>
                <a:effectLst/>
                <a:latin typeface="Calibri" panose="020F0502020204030204" pitchFamily="34" charset="0"/>
                <a:ea typeface="Times New Roman" panose="02020603050405020304" pitchFamily="18" charset="0"/>
              </a:rPr>
              <a:t>has committed 500 million euro to the </a:t>
            </a:r>
            <a:r>
              <a:rPr lang="en-GB" sz="2200" b="1" dirty="0">
                <a:solidFill>
                  <a:schemeClr val="accent1"/>
                </a:solidFill>
                <a:effectLst/>
                <a:latin typeface="Calibri" panose="020F0502020204030204" pitchFamily="34" charset="0"/>
                <a:ea typeface="Times New Roman" panose="02020603050405020304" pitchFamily="18" charset="0"/>
              </a:rPr>
              <a:t>PROSPECTS</a:t>
            </a:r>
            <a:r>
              <a:rPr lang="en-GB" sz="2200" dirty="0">
                <a:solidFill>
                  <a:srgbClr val="181818"/>
                </a:solidFill>
                <a:effectLst/>
                <a:latin typeface="Calibri" panose="020F0502020204030204" pitchFamily="34" charset="0"/>
                <a:ea typeface="Times New Roman" panose="02020603050405020304" pitchFamily="18" charset="0"/>
              </a:rPr>
              <a:t> partnership initiative where the World bank, IFC, ILO, UNICEF and UNHCR take a joint, integrated approach using their complementary strengths to improve prospects for refugees and host communities in </a:t>
            </a:r>
            <a:r>
              <a:rPr lang="en-GB" sz="2200" b="1" dirty="0">
                <a:solidFill>
                  <a:schemeClr val="accent1"/>
                </a:solidFill>
                <a:effectLst/>
                <a:latin typeface="Calibri" panose="020F0502020204030204" pitchFamily="34" charset="0"/>
                <a:ea typeface="Times New Roman" panose="02020603050405020304" pitchFamily="18" charset="0"/>
              </a:rPr>
              <a:t>8 countries </a:t>
            </a:r>
            <a:r>
              <a:rPr lang="en-GB" sz="2200" dirty="0">
                <a:solidFill>
                  <a:srgbClr val="181818"/>
                </a:solidFill>
                <a:effectLst/>
                <a:latin typeface="Calibri" panose="020F0502020204030204" pitchFamily="34" charset="0"/>
                <a:ea typeface="Times New Roman" panose="02020603050405020304" pitchFamily="18" charset="0"/>
              </a:rPr>
              <a:t>(Iraq, Jordan, Lebanon, Egypt, Sudan, Ethiopia, Kenya and Uganda). The partnership is pushing for a paradigm shift from a humanitarian to a development approach towards forced displacement.</a:t>
            </a:r>
            <a:endParaRPr lang="en-US"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54929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0B022-205C-4A58-971F-0BBE2B25265E}"/>
              </a:ext>
            </a:extLst>
          </p:cNvPr>
          <p:cNvSpPr>
            <a:spLocks noGrp="1"/>
          </p:cNvSpPr>
          <p:nvPr>
            <p:ph type="title"/>
          </p:nvPr>
        </p:nvSpPr>
        <p:spPr>
          <a:xfrm>
            <a:off x="278712" y="272466"/>
            <a:ext cx="11672416" cy="968506"/>
          </a:xfrm>
        </p:spPr>
        <p:txBody>
          <a:bodyPr/>
          <a:lstStyle/>
          <a:p>
            <a:pPr algn="ctr"/>
            <a:r>
              <a:rPr lang="en-US" dirty="0"/>
              <a:t>UNICEF-UNHCR Blueprint</a:t>
            </a:r>
          </a:p>
        </p:txBody>
      </p:sp>
      <p:sp>
        <p:nvSpPr>
          <p:cNvPr id="3" name="Content Placeholder 2">
            <a:extLst>
              <a:ext uri="{FF2B5EF4-FFF2-40B4-BE49-F238E27FC236}">
                <a16:creationId xmlns:a16="http://schemas.microsoft.com/office/drawing/2014/main" id="{D03A1534-F979-4D71-A1AF-6706D8EF6929}"/>
              </a:ext>
            </a:extLst>
          </p:cNvPr>
          <p:cNvSpPr>
            <a:spLocks noGrp="1"/>
          </p:cNvSpPr>
          <p:nvPr>
            <p:ph idx="1"/>
          </p:nvPr>
        </p:nvSpPr>
        <p:spPr>
          <a:xfrm>
            <a:off x="278712" y="1384663"/>
            <a:ext cx="6801357" cy="4376156"/>
          </a:xfrm>
        </p:spPr>
        <p:txBody>
          <a:bodyPr>
            <a:normAutofit lnSpcReduction="10000"/>
          </a:bodyPr>
          <a:lstStyle/>
          <a:p>
            <a:pPr algn="just">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2400" dirty="0">
                <a:solidFill>
                  <a:srgbClr val="000000"/>
                </a:solidFill>
                <a:effectLst/>
                <a:latin typeface="Calibri" panose="020F0502020204030204" pitchFamily="34" charset="0"/>
                <a:ea typeface="Calibri" panose="020F0502020204030204" pitchFamily="34" charset="0"/>
              </a:rPr>
              <a:t>In 2020, following the Global Refugee Forum, UNHCR and UNICEF launched the Blueprint for Joint Action.</a:t>
            </a:r>
          </a:p>
          <a:p>
            <a:pPr algn="just">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2400" dirty="0">
                <a:solidFill>
                  <a:srgbClr val="000000"/>
                </a:solidFill>
                <a:latin typeface="Calibri" panose="020F0502020204030204" pitchFamily="34" charset="0"/>
                <a:ea typeface="Calibri" panose="020F0502020204030204" pitchFamily="34" charset="0"/>
              </a:rPr>
              <a:t>P</a:t>
            </a:r>
            <a:r>
              <a:rPr lang="en-GB" sz="2400" dirty="0">
                <a:solidFill>
                  <a:srgbClr val="000000"/>
                </a:solidFill>
                <a:effectLst/>
                <a:latin typeface="Calibri" panose="020F0502020204030204" pitchFamily="34" charset="0"/>
                <a:ea typeface="Calibri" panose="020F0502020204030204" pitchFamily="34" charset="0"/>
              </a:rPr>
              <a:t>rimary goal: </a:t>
            </a:r>
            <a:r>
              <a:rPr lang="en-GB" sz="2400" b="1" dirty="0">
                <a:solidFill>
                  <a:schemeClr val="accent1"/>
                </a:solidFill>
                <a:effectLst/>
                <a:latin typeface="Calibri" panose="020F0502020204030204" pitchFamily="34" charset="0"/>
                <a:ea typeface="Calibri" panose="020F0502020204030204" pitchFamily="34" charset="0"/>
              </a:rPr>
              <a:t>inclusion of refugee children and their families</a:t>
            </a:r>
            <a:r>
              <a:rPr lang="en-GB" sz="2400" b="1" dirty="0">
                <a:solidFill>
                  <a:srgbClr val="000000"/>
                </a:solidFill>
                <a:effectLst/>
                <a:latin typeface="Calibri" panose="020F0502020204030204" pitchFamily="34" charset="0"/>
                <a:ea typeface="Calibri" panose="020F0502020204030204" pitchFamily="34" charset="0"/>
              </a:rPr>
              <a:t> </a:t>
            </a:r>
            <a:r>
              <a:rPr lang="en-GB" sz="2400" dirty="0">
                <a:solidFill>
                  <a:srgbClr val="000000"/>
                </a:solidFill>
                <a:effectLst/>
                <a:latin typeface="Calibri" panose="020F0502020204030204" pitchFamily="34" charset="0"/>
                <a:ea typeface="Calibri" panose="020F0502020204030204" pitchFamily="34" charset="0"/>
              </a:rPr>
              <a:t>in</a:t>
            </a:r>
            <a:r>
              <a:rPr lang="en-GB" sz="2400" b="1" dirty="0">
                <a:solidFill>
                  <a:srgbClr val="000000"/>
                </a:solidFill>
                <a:effectLst/>
                <a:latin typeface="Calibri" panose="020F0502020204030204" pitchFamily="34" charset="0"/>
                <a:ea typeface="Calibri" panose="020F0502020204030204" pitchFamily="34" charset="0"/>
              </a:rPr>
              <a:t> </a:t>
            </a:r>
            <a:r>
              <a:rPr lang="en-GB" sz="2400" b="1" dirty="0">
                <a:solidFill>
                  <a:schemeClr val="accent1"/>
                </a:solidFill>
                <a:effectLst/>
                <a:latin typeface="Calibri" panose="020F0502020204030204" pitchFamily="34" charset="0"/>
                <a:ea typeface="Calibri" panose="020F0502020204030204" pitchFamily="34" charset="0"/>
              </a:rPr>
              <a:t>nationally led systems and services</a:t>
            </a:r>
            <a:r>
              <a:rPr lang="en-GB" sz="2400" dirty="0">
                <a:solidFill>
                  <a:schemeClr val="accent1"/>
                </a:solidFill>
                <a:effectLst/>
                <a:latin typeface="Calibri" panose="020F0502020204030204" pitchFamily="34" charset="0"/>
                <a:ea typeface="Calibri" panose="020F0502020204030204" pitchFamily="34" charset="0"/>
              </a:rPr>
              <a:t>, </a:t>
            </a:r>
          </a:p>
          <a:p>
            <a:pPr algn="just">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2400" dirty="0">
                <a:solidFill>
                  <a:srgbClr val="000000"/>
                </a:solidFill>
                <a:latin typeface="Calibri" panose="020F0502020204030204" pitchFamily="34" charset="0"/>
                <a:ea typeface="Calibri" panose="020F0502020204030204" pitchFamily="34" charset="0"/>
              </a:rPr>
              <a:t>H</a:t>
            </a:r>
            <a:r>
              <a:rPr lang="en-GB" sz="2400" dirty="0">
                <a:solidFill>
                  <a:srgbClr val="000000"/>
                </a:solidFill>
                <a:effectLst/>
                <a:latin typeface="Calibri" panose="020F0502020204030204" pitchFamily="34" charset="0"/>
                <a:ea typeface="Calibri" panose="020F0502020204030204" pitchFamily="34" charset="0"/>
              </a:rPr>
              <a:t>as focused on the priority areas of education, WASH, child protection, and data, in 10 countries that host over 2 million refugee children. </a:t>
            </a:r>
            <a:endParaRPr lang="en-US" sz="2400" dirty="0">
              <a:effectLst/>
              <a:latin typeface="Times New Roman" panose="02020603050405020304" pitchFamily="18" charset="0"/>
              <a:ea typeface="Calibri" panose="020F0502020204030204" pitchFamily="34" charset="0"/>
            </a:endParaRPr>
          </a:p>
          <a:p>
            <a:pPr algn="just">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2400" dirty="0">
                <a:solidFill>
                  <a:srgbClr val="000000"/>
                </a:solidFill>
                <a:effectLst/>
                <a:latin typeface="Calibri" panose="020F0502020204030204" pitchFamily="34" charset="0"/>
                <a:ea typeface="Times New Roman" panose="02020603050405020304" pitchFamily="18" charset="0"/>
              </a:rPr>
              <a:t>By focusing on</a:t>
            </a:r>
            <a:r>
              <a:rPr lang="en-GB" sz="2400" b="1" dirty="0">
                <a:solidFill>
                  <a:srgbClr val="000000"/>
                </a:solidFill>
                <a:effectLst/>
                <a:latin typeface="Calibri" panose="020F0502020204030204" pitchFamily="34" charset="0"/>
                <a:ea typeface="Times New Roman" panose="02020603050405020304" pitchFamily="18" charset="0"/>
              </a:rPr>
              <a:t> </a:t>
            </a:r>
            <a:r>
              <a:rPr lang="en-GB" sz="2400" dirty="0">
                <a:solidFill>
                  <a:srgbClr val="000000"/>
                </a:solidFill>
                <a:effectLst/>
                <a:latin typeface="Calibri" panose="020F0502020204030204" pitchFamily="34" charset="0"/>
                <a:ea typeface="Times New Roman" panose="02020603050405020304" pitchFamily="18" charset="0"/>
              </a:rPr>
              <a:t>inclusion in national systems, services and budgets</a:t>
            </a:r>
            <a:r>
              <a:rPr lang="en-GB" sz="2400" b="1" dirty="0">
                <a:solidFill>
                  <a:srgbClr val="000000"/>
                </a:solidFill>
                <a:effectLst/>
                <a:latin typeface="Calibri" panose="020F0502020204030204" pitchFamily="34" charset="0"/>
                <a:ea typeface="Times New Roman" panose="02020603050405020304" pitchFamily="18" charset="0"/>
              </a:rPr>
              <a:t>, the </a:t>
            </a:r>
            <a:r>
              <a:rPr lang="en-GB" sz="2400" b="1" dirty="0">
                <a:solidFill>
                  <a:schemeClr val="accent1"/>
                </a:solidFill>
                <a:effectLst/>
                <a:latin typeface="Calibri" panose="020F0502020204030204" pitchFamily="34" charset="0"/>
                <a:ea typeface="Times New Roman" panose="02020603050405020304" pitchFamily="18" charset="0"/>
              </a:rPr>
              <a:t>Blueprint is at the centre of the humanitarian/development nexus.</a:t>
            </a:r>
            <a:endParaRPr lang="en-US" sz="2400" dirty="0">
              <a:solidFill>
                <a:schemeClr val="accent1"/>
              </a:solidFill>
            </a:endParaRPr>
          </a:p>
        </p:txBody>
      </p:sp>
      <p:pic>
        <p:nvPicPr>
          <p:cNvPr id="5" name="Picture 4">
            <a:extLst>
              <a:ext uri="{FF2B5EF4-FFF2-40B4-BE49-F238E27FC236}">
                <a16:creationId xmlns:a16="http://schemas.microsoft.com/office/drawing/2014/main" id="{3056C32B-B010-4081-A202-A1F031EDEE25}"/>
              </a:ext>
            </a:extLst>
          </p:cNvPr>
          <p:cNvPicPr>
            <a:picLocks noChangeAspect="1"/>
          </p:cNvPicPr>
          <p:nvPr/>
        </p:nvPicPr>
        <p:blipFill>
          <a:blip r:embed="rId3"/>
          <a:stretch>
            <a:fillRect/>
          </a:stretch>
        </p:blipFill>
        <p:spPr>
          <a:xfrm>
            <a:off x="7707086" y="1384663"/>
            <a:ext cx="3803881" cy="4376157"/>
          </a:xfrm>
          <a:prstGeom prst="rect">
            <a:avLst/>
          </a:prstGeom>
        </p:spPr>
      </p:pic>
    </p:spTree>
    <p:extLst>
      <p:ext uri="{BB962C8B-B14F-4D97-AF65-F5344CB8AC3E}">
        <p14:creationId xmlns:p14="http://schemas.microsoft.com/office/powerpoint/2010/main" val="1798041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C4A72-B54A-4662-9CE8-A1E804088190}"/>
              </a:ext>
            </a:extLst>
          </p:cNvPr>
          <p:cNvSpPr>
            <a:spLocks noGrp="1"/>
          </p:cNvSpPr>
          <p:nvPr>
            <p:ph type="title"/>
          </p:nvPr>
        </p:nvSpPr>
        <p:spPr>
          <a:xfrm>
            <a:off x="278712" y="272466"/>
            <a:ext cx="11672416" cy="824716"/>
          </a:xfrm>
        </p:spPr>
        <p:txBody>
          <a:bodyPr/>
          <a:lstStyle/>
          <a:p>
            <a:pPr algn="ctr"/>
            <a:r>
              <a:rPr kumimoji="0" lang="en-US" sz="3600" b="1" i="0" u="none" strike="noStrike" kern="1200" cap="none" spc="0" normalizeH="0" baseline="0" noProof="0" dirty="0">
                <a:ln>
                  <a:noFill/>
                </a:ln>
                <a:solidFill>
                  <a:srgbClr val="0072BC"/>
                </a:solidFill>
                <a:effectLst/>
                <a:uLnTx/>
                <a:uFillTx/>
                <a:latin typeface="Arial"/>
                <a:ea typeface="+mj-ea"/>
                <a:cs typeface="+mj-cs"/>
              </a:rPr>
              <a:t>DAC Recommendation on the HDP Nexus</a:t>
            </a:r>
            <a:endParaRPr lang="en-US" dirty="0"/>
          </a:p>
        </p:txBody>
      </p:sp>
      <p:sp>
        <p:nvSpPr>
          <p:cNvPr id="3" name="Content Placeholder 2">
            <a:extLst>
              <a:ext uri="{FF2B5EF4-FFF2-40B4-BE49-F238E27FC236}">
                <a16:creationId xmlns:a16="http://schemas.microsoft.com/office/drawing/2014/main" id="{BA6DD5B3-F387-4626-990C-E912497359C1}"/>
              </a:ext>
            </a:extLst>
          </p:cNvPr>
          <p:cNvSpPr>
            <a:spLocks noGrp="1"/>
          </p:cNvSpPr>
          <p:nvPr>
            <p:ph idx="1"/>
          </p:nvPr>
        </p:nvSpPr>
        <p:spPr>
          <a:xfrm>
            <a:off x="278712" y="1298713"/>
            <a:ext cx="11672416" cy="5128591"/>
          </a:xfrm>
        </p:spPr>
        <p:txBody>
          <a:bodyPr>
            <a:normAutofit/>
          </a:bodyPr>
          <a:lstStyle/>
          <a:p>
            <a:r>
              <a:rPr lang="en-US" sz="2600" dirty="0"/>
              <a:t>In 2019, the OECD’s Development Assistance Committee (DAC) adopted the </a:t>
            </a:r>
            <a:r>
              <a:rPr lang="en-US" sz="2600" b="1" dirty="0">
                <a:solidFill>
                  <a:schemeClr val="bg2"/>
                </a:solidFill>
              </a:rPr>
              <a:t>DAC Recommendation on the Humanitarian-Development-Peace Nexus </a:t>
            </a:r>
            <a:r>
              <a:rPr lang="en-US" sz="2600" dirty="0"/>
              <a:t>and</a:t>
            </a:r>
            <a:r>
              <a:rPr lang="en-US" sz="2600" b="1" dirty="0">
                <a:solidFill>
                  <a:schemeClr val="bg2"/>
                </a:solidFill>
              </a:rPr>
              <a:t> UNHCR adhered in 2021</a:t>
            </a:r>
          </a:p>
          <a:p>
            <a:r>
              <a:rPr lang="en-US" sz="2600" dirty="0"/>
              <a:t>The Recommendation outlines principles for </a:t>
            </a:r>
            <a:r>
              <a:rPr lang="en-US" sz="2600" b="1" dirty="0">
                <a:solidFill>
                  <a:schemeClr val="bg2"/>
                </a:solidFill>
              </a:rPr>
              <a:t>coordination, programming and financing</a:t>
            </a:r>
            <a:r>
              <a:rPr lang="en-US" sz="2600" b="1" dirty="0"/>
              <a:t> </a:t>
            </a:r>
            <a:r>
              <a:rPr lang="en-US" sz="2600" dirty="0"/>
              <a:t>to deliver the nexus approach in developing countries. </a:t>
            </a:r>
          </a:p>
          <a:p>
            <a:r>
              <a:rPr lang="en-US" sz="2600" dirty="0"/>
              <a:t>The DAC Recommendation on the Nexus also explicitly </a:t>
            </a:r>
            <a:r>
              <a:rPr lang="en-US" sz="2600" b="1" dirty="0">
                <a:solidFill>
                  <a:schemeClr val="bg2"/>
                </a:solidFill>
              </a:rPr>
              <a:t>applies</a:t>
            </a:r>
            <a:r>
              <a:rPr lang="en-US" sz="2600" dirty="0"/>
              <a:t> in </a:t>
            </a:r>
            <a:r>
              <a:rPr lang="en-US" sz="2600" b="1" dirty="0">
                <a:solidFill>
                  <a:schemeClr val="bg2"/>
                </a:solidFill>
              </a:rPr>
              <a:t>refugee situations. </a:t>
            </a:r>
          </a:p>
          <a:p>
            <a:r>
              <a:rPr lang="en-US" sz="2600" dirty="0"/>
              <a:t>UNHCR contributed to development of the International Network on Conflict and Fragility (INCAF) </a:t>
            </a:r>
            <a:r>
              <a:rPr lang="en-US" sz="2600" b="1" dirty="0">
                <a:solidFill>
                  <a:schemeClr val="bg2"/>
                </a:solidFill>
              </a:rPr>
              <a:t>Common Position </a:t>
            </a:r>
            <a:r>
              <a:rPr lang="en-US" sz="2600" dirty="0"/>
              <a:t>outlining </a:t>
            </a:r>
            <a:r>
              <a:rPr lang="en-US" sz="2600" b="1" dirty="0">
                <a:solidFill>
                  <a:schemeClr val="bg2"/>
                </a:solidFill>
              </a:rPr>
              <a:t>good practice principles for a nexus approach for refugee situations</a:t>
            </a:r>
            <a:r>
              <a:rPr lang="en-US" sz="2600" dirty="0"/>
              <a:t> in low and lower middle-income hosting countries and fragile contexts. </a:t>
            </a:r>
          </a:p>
        </p:txBody>
      </p:sp>
    </p:spTree>
    <p:extLst>
      <p:ext uri="{BB962C8B-B14F-4D97-AF65-F5344CB8AC3E}">
        <p14:creationId xmlns:p14="http://schemas.microsoft.com/office/powerpoint/2010/main" val="1900913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0544-F732-4BCD-B0DF-7C3D9CBF538D}"/>
              </a:ext>
            </a:extLst>
          </p:cNvPr>
          <p:cNvSpPr>
            <a:spLocks noGrp="1"/>
          </p:cNvSpPr>
          <p:nvPr>
            <p:ph type="title"/>
          </p:nvPr>
        </p:nvSpPr>
        <p:spPr>
          <a:xfrm>
            <a:off x="278712" y="272465"/>
            <a:ext cx="11672416" cy="787709"/>
          </a:xfrm>
        </p:spPr>
        <p:txBody>
          <a:bodyPr>
            <a:normAutofit/>
          </a:bodyPr>
          <a:lstStyle/>
          <a:p>
            <a:pPr algn="ctr"/>
            <a:r>
              <a:rPr lang="en-US" sz="3600" dirty="0"/>
              <a:t>IASC Light Guidance on Collective Outcomes</a:t>
            </a:r>
          </a:p>
        </p:txBody>
      </p:sp>
      <p:sp>
        <p:nvSpPr>
          <p:cNvPr id="3" name="Content Placeholder 2">
            <a:extLst>
              <a:ext uri="{FF2B5EF4-FFF2-40B4-BE49-F238E27FC236}">
                <a16:creationId xmlns:a16="http://schemas.microsoft.com/office/drawing/2014/main" id="{ADD97E51-D55C-4619-A157-7F703332F0CD}"/>
              </a:ext>
            </a:extLst>
          </p:cNvPr>
          <p:cNvSpPr>
            <a:spLocks noGrp="1"/>
          </p:cNvSpPr>
          <p:nvPr>
            <p:ph idx="1"/>
          </p:nvPr>
        </p:nvSpPr>
        <p:spPr>
          <a:xfrm>
            <a:off x="278712" y="1272209"/>
            <a:ext cx="6884088" cy="5313326"/>
          </a:xfrm>
        </p:spPr>
        <p:txBody>
          <a:bodyPr>
            <a:normAutofit/>
          </a:bodyPr>
          <a:lstStyle/>
          <a:p>
            <a:pPr algn="just"/>
            <a:r>
              <a:rPr lang="en-US" sz="2800" b="1" dirty="0">
                <a:solidFill>
                  <a:srgbClr val="0070C0"/>
                </a:solidFill>
              </a:rPr>
              <a:t>Strategic tool </a:t>
            </a:r>
            <a:r>
              <a:rPr lang="en-US" sz="2800" dirty="0"/>
              <a:t>for humanitarians, development and peace actors to agree on a </a:t>
            </a:r>
            <a:r>
              <a:rPr lang="en-US" sz="2800" b="1" dirty="0">
                <a:solidFill>
                  <a:schemeClr val="bg2"/>
                </a:solidFill>
              </a:rPr>
              <a:t>concrete and measurable results</a:t>
            </a:r>
            <a:r>
              <a:rPr lang="en-US" sz="2800" dirty="0"/>
              <a:t> </a:t>
            </a:r>
          </a:p>
          <a:p>
            <a:pPr algn="just"/>
            <a:r>
              <a:rPr lang="en-US" sz="2800" dirty="0"/>
              <a:t>Aims is to jointly reduce people’s needs, risks and vulnerability.</a:t>
            </a:r>
          </a:p>
          <a:p>
            <a:pPr algn="just"/>
            <a:r>
              <a:rPr lang="en-US" sz="2800" dirty="0"/>
              <a:t>A </a:t>
            </a:r>
            <a:r>
              <a:rPr lang="en-US" sz="2800" b="1" dirty="0">
                <a:solidFill>
                  <a:srgbClr val="0070C0"/>
                </a:solidFill>
              </a:rPr>
              <a:t>shared analysis</a:t>
            </a:r>
            <a:r>
              <a:rPr lang="en-US" sz="2800" dirty="0"/>
              <a:t> allows HDP actors </a:t>
            </a:r>
            <a:r>
              <a:rPr lang="en-US" sz="2800" b="1" dirty="0">
                <a:solidFill>
                  <a:srgbClr val="0070C0"/>
                </a:solidFill>
              </a:rPr>
              <a:t>to align their programming</a:t>
            </a:r>
            <a:r>
              <a:rPr lang="en-US" sz="2800" dirty="0"/>
              <a:t>, based on the </a:t>
            </a:r>
            <a:r>
              <a:rPr lang="en-US" sz="2800" b="1" dirty="0">
                <a:solidFill>
                  <a:schemeClr val="accent1"/>
                </a:solidFill>
              </a:rPr>
              <a:t>comparative advantage </a:t>
            </a:r>
            <a:r>
              <a:rPr lang="en-US" sz="2800" dirty="0"/>
              <a:t>of each actor</a:t>
            </a:r>
          </a:p>
        </p:txBody>
      </p:sp>
      <p:sp>
        <p:nvSpPr>
          <p:cNvPr id="4" name="TextBox 3">
            <a:extLst>
              <a:ext uri="{FF2B5EF4-FFF2-40B4-BE49-F238E27FC236}">
                <a16:creationId xmlns:a16="http://schemas.microsoft.com/office/drawing/2014/main" id="{A01C986B-FD2D-4A04-9B8B-7C1BD4D6D31C}"/>
              </a:ext>
            </a:extLst>
          </p:cNvPr>
          <p:cNvSpPr txBox="1"/>
          <p:nvPr/>
        </p:nvSpPr>
        <p:spPr>
          <a:xfrm flipV="1">
            <a:off x="8966200" y="1906032"/>
            <a:ext cx="2947088" cy="3758168"/>
          </a:xfrm>
          <a:prstGeom prst="rect">
            <a:avLst/>
          </a:prstGeom>
          <a:noFill/>
        </p:spPr>
        <p:txBody>
          <a:bodyPr wrap="square" rtlCol="0">
            <a:spAutoFit/>
          </a:bodyPr>
          <a:lstStyle/>
          <a:p>
            <a:endParaRPr lang="en-US" dirty="0"/>
          </a:p>
        </p:txBody>
      </p:sp>
      <p:pic>
        <p:nvPicPr>
          <p:cNvPr id="6" name="Picture 5">
            <a:extLst>
              <a:ext uri="{FF2B5EF4-FFF2-40B4-BE49-F238E27FC236}">
                <a16:creationId xmlns:a16="http://schemas.microsoft.com/office/drawing/2014/main" id="{7AF017B6-3F0C-4220-AC68-8B70FF56013D}"/>
              </a:ext>
            </a:extLst>
          </p:cNvPr>
          <p:cNvPicPr>
            <a:picLocks noChangeAspect="1"/>
          </p:cNvPicPr>
          <p:nvPr/>
        </p:nvPicPr>
        <p:blipFill>
          <a:blip r:embed="rId3"/>
          <a:stretch>
            <a:fillRect/>
          </a:stretch>
        </p:blipFill>
        <p:spPr>
          <a:xfrm>
            <a:off x="7759700" y="1272209"/>
            <a:ext cx="3563297" cy="4470400"/>
          </a:xfrm>
          <a:prstGeom prst="rect">
            <a:avLst/>
          </a:prstGeom>
        </p:spPr>
      </p:pic>
    </p:spTree>
    <p:extLst>
      <p:ext uri="{BB962C8B-B14F-4D97-AF65-F5344CB8AC3E}">
        <p14:creationId xmlns:p14="http://schemas.microsoft.com/office/powerpoint/2010/main" val="1564544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EA937-AD4C-4434-95F6-2C6E438AB34C}"/>
              </a:ext>
            </a:extLst>
          </p:cNvPr>
          <p:cNvSpPr>
            <a:spLocks noGrp="1"/>
          </p:cNvSpPr>
          <p:nvPr>
            <p:ph type="title"/>
          </p:nvPr>
        </p:nvSpPr>
        <p:spPr>
          <a:xfrm>
            <a:off x="278712" y="272465"/>
            <a:ext cx="11672416" cy="634325"/>
          </a:xfrm>
        </p:spPr>
        <p:txBody>
          <a:bodyPr>
            <a:normAutofit/>
          </a:bodyPr>
          <a:lstStyle/>
          <a:p>
            <a:pPr algn="ctr"/>
            <a:r>
              <a:rPr lang="en-US" sz="3600" dirty="0"/>
              <a:t>Collective Outcomes – Progress and challenges</a:t>
            </a:r>
          </a:p>
        </p:txBody>
      </p:sp>
      <p:pic>
        <p:nvPicPr>
          <p:cNvPr id="4" name="Content Placeholder 3">
            <a:extLst>
              <a:ext uri="{FF2B5EF4-FFF2-40B4-BE49-F238E27FC236}">
                <a16:creationId xmlns:a16="http://schemas.microsoft.com/office/drawing/2014/main" id="{9160F956-EEF6-4C1A-95BB-4EB54F373219}"/>
              </a:ext>
            </a:extLst>
          </p:cNvPr>
          <p:cNvPicPr>
            <a:picLocks noGrp="1" noChangeAspect="1"/>
          </p:cNvPicPr>
          <p:nvPr>
            <p:ph idx="1"/>
          </p:nvPr>
        </p:nvPicPr>
        <p:blipFill>
          <a:blip r:embed="rId3"/>
          <a:stretch>
            <a:fillRect/>
          </a:stretch>
        </p:blipFill>
        <p:spPr>
          <a:xfrm>
            <a:off x="429664" y="1563600"/>
            <a:ext cx="5162754" cy="4126000"/>
          </a:xfrm>
          <a:prstGeom prst="rect">
            <a:avLst/>
          </a:prstGeom>
        </p:spPr>
      </p:pic>
      <p:sp>
        <p:nvSpPr>
          <p:cNvPr id="5" name="TextBox 4">
            <a:extLst>
              <a:ext uri="{FF2B5EF4-FFF2-40B4-BE49-F238E27FC236}">
                <a16:creationId xmlns:a16="http://schemas.microsoft.com/office/drawing/2014/main" id="{B64F6B2B-D853-45F8-9372-4985513015AE}"/>
              </a:ext>
            </a:extLst>
          </p:cNvPr>
          <p:cNvSpPr txBox="1"/>
          <p:nvPr/>
        </p:nvSpPr>
        <p:spPr>
          <a:xfrm>
            <a:off x="5791200" y="1520785"/>
            <a:ext cx="640080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cs typeface="Calibri" panose="020F0502020204030204" pitchFamily="34" charset="0"/>
              </a:rPr>
              <a:t>Despite these major advancements in the articulation of COs, </a:t>
            </a:r>
            <a:r>
              <a:rPr lang="en-US" sz="2400" b="1" dirty="0">
                <a:solidFill>
                  <a:schemeClr val="bg2"/>
                </a:solidFill>
                <a:cs typeface="Calibri" panose="020F0502020204030204" pitchFamily="34" charset="0"/>
              </a:rPr>
              <a:t>challenges</a:t>
            </a:r>
            <a:r>
              <a:rPr lang="en-US" sz="2400" dirty="0">
                <a:cs typeface="Calibri" panose="020F0502020204030204" pitchFamily="34" charset="0"/>
              </a:rPr>
              <a:t> remain. </a:t>
            </a:r>
          </a:p>
          <a:p>
            <a:pPr marL="285750" indent="-285750">
              <a:buFont typeface="Arial" panose="020B0604020202020204" pitchFamily="34" charset="0"/>
              <a:buChar char="•"/>
            </a:pPr>
            <a:r>
              <a:rPr lang="en-US" sz="2400" dirty="0">
                <a:cs typeface="Calibri" panose="020F0502020204030204" pitchFamily="34" charset="0"/>
              </a:rPr>
              <a:t>These include </a:t>
            </a:r>
          </a:p>
          <a:p>
            <a:pPr marL="742950" lvl="1" indent="-285750">
              <a:buFont typeface="Arial" panose="020B0604020202020204" pitchFamily="34" charset="0"/>
              <a:buChar char="•"/>
            </a:pPr>
            <a:r>
              <a:rPr lang="en-US" sz="2400" dirty="0">
                <a:cs typeface="Calibri" panose="020F0502020204030204" pitchFamily="34" charset="0"/>
              </a:rPr>
              <a:t>developing robust </a:t>
            </a:r>
            <a:r>
              <a:rPr lang="en-US" sz="2400" b="1" dirty="0">
                <a:solidFill>
                  <a:schemeClr val="bg2"/>
                </a:solidFill>
                <a:cs typeface="Calibri" panose="020F0502020204030204" pitchFamily="34" charset="0"/>
              </a:rPr>
              <a:t>monitoring and evaluation mechanisms</a:t>
            </a:r>
            <a:r>
              <a:rPr lang="en-US" sz="2400" dirty="0">
                <a:cs typeface="Calibri" panose="020F0502020204030204" pitchFamily="34" charset="0"/>
              </a:rPr>
              <a:t> to assess impact against these COs;</a:t>
            </a:r>
          </a:p>
          <a:p>
            <a:pPr marL="742950" lvl="1" indent="-285750">
              <a:buFont typeface="Arial" panose="020B0604020202020204" pitchFamily="34" charset="0"/>
              <a:buChar char="•"/>
            </a:pPr>
            <a:r>
              <a:rPr lang="en-US" sz="2400" dirty="0">
                <a:cs typeface="Calibri" panose="020F0502020204030204" pitchFamily="34" charset="0"/>
              </a:rPr>
              <a:t>ensuring appropriate short, medium, and long-term </a:t>
            </a:r>
            <a:r>
              <a:rPr lang="en-US" sz="2400" b="1" dirty="0">
                <a:solidFill>
                  <a:schemeClr val="bg2"/>
                </a:solidFill>
                <a:cs typeface="Calibri" panose="020F0502020204030204" pitchFamily="34" charset="0"/>
              </a:rPr>
              <a:t>financing</a:t>
            </a:r>
            <a:r>
              <a:rPr lang="en-US" sz="2400" dirty="0">
                <a:cs typeface="Calibri" panose="020F0502020204030204" pitchFamily="34" charset="0"/>
              </a:rPr>
              <a:t>;</a:t>
            </a:r>
          </a:p>
          <a:p>
            <a:pPr marL="742950" lvl="1" indent="-285750">
              <a:buFont typeface="Arial" panose="020B0604020202020204" pitchFamily="34" charset="0"/>
              <a:buChar char="•"/>
            </a:pPr>
            <a:r>
              <a:rPr lang="en-US" sz="2400" dirty="0">
                <a:cs typeface="Calibri" panose="020F0502020204030204" pitchFamily="34" charset="0"/>
              </a:rPr>
              <a:t>clarifying/ agreeing on </a:t>
            </a:r>
            <a:r>
              <a:rPr lang="en-US" sz="2400" b="1" dirty="0">
                <a:solidFill>
                  <a:schemeClr val="bg2"/>
                </a:solidFill>
                <a:cs typeface="Calibri" panose="020F0502020204030204" pitchFamily="34" charset="0"/>
              </a:rPr>
              <a:t>accountability frameworks</a:t>
            </a:r>
            <a:r>
              <a:rPr lang="en-US" sz="2400" dirty="0">
                <a:cs typeface="Calibri" panose="020F0502020204030204" pitchFamily="34" charset="0"/>
              </a:rPr>
              <a:t> to deliver the activities under each Outcome.</a:t>
            </a:r>
          </a:p>
        </p:txBody>
      </p:sp>
      <p:sp>
        <p:nvSpPr>
          <p:cNvPr id="6" name="TextBox 5">
            <a:extLst>
              <a:ext uri="{FF2B5EF4-FFF2-40B4-BE49-F238E27FC236}">
                <a16:creationId xmlns:a16="http://schemas.microsoft.com/office/drawing/2014/main" id="{86BD75CD-CA96-4908-A8D4-A3E847721952}"/>
              </a:ext>
            </a:extLst>
          </p:cNvPr>
          <p:cNvSpPr txBox="1"/>
          <p:nvPr/>
        </p:nvSpPr>
        <p:spPr>
          <a:xfrm>
            <a:off x="429663" y="5689600"/>
            <a:ext cx="2387600" cy="261610"/>
          </a:xfrm>
          <a:prstGeom prst="rect">
            <a:avLst/>
          </a:prstGeom>
          <a:noFill/>
        </p:spPr>
        <p:txBody>
          <a:bodyPr wrap="square" rtlCol="0">
            <a:spAutoFit/>
          </a:bodyPr>
          <a:lstStyle/>
          <a:p>
            <a:r>
              <a:rPr lang="en-US" sz="1100" dirty="0"/>
              <a:t>Source: </a:t>
            </a:r>
            <a:r>
              <a:rPr lang="en-US" sz="1100" dirty="0">
                <a:hlinkClick r:id="rId4"/>
              </a:rPr>
              <a:t>IASC</a:t>
            </a:r>
            <a:endParaRPr lang="en-US" sz="1100" dirty="0"/>
          </a:p>
        </p:txBody>
      </p:sp>
    </p:spTree>
    <p:extLst>
      <p:ext uri="{BB962C8B-B14F-4D97-AF65-F5344CB8AC3E}">
        <p14:creationId xmlns:p14="http://schemas.microsoft.com/office/powerpoint/2010/main" val="2473426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B91E-6093-4BC9-B116-7AC4420A104B}"/>
              </a:ext>
            </a:extLst>
          </p:cNvPr>
          <p:cNvSpPr>
            <a:spLocks noGrp="1"/>
          </p:cNvSpPr>
          <p:nvPr>
            <p:ph type="title"/>
          </p:nvPr>
        </p:nvSpPr>
        <p:spPr>
          <a:xfrm>
            <a:off x="259792" y="258076"/>
            <a:ext cx="11672416" cy="934620"/>
          </a:xfrm>
        </p:spPr>
        <p:txBody>
          <a:bodyPr>
            <a:normAutofit/>
          </a:bodyPr>
          <a:lstStyle/>
          <a:p>
            <a:pPr algn="ctr"/>
            <a:r>
              <a:rPr lang="en-US" sz="3600" dirty="0"/>
              <a:t>Promising examples</a:t>
            </a:r>
            <a:br>
              <a:rPr lang="en-US" sz="3600" dirty="0"/>
            </a:br>
            <a:r>
              <a:rPr lang="en-US" sz="2800" dirty="0"/>
              <a:t>Partnership with the World Bank Group </a:t>
            </a:r>
            <a:endParaRPr lang="en-US" sz="3600" dirty="0"/>
          </a:p>
        </p:txBody>
      </p:sp>
      <p:sp>
        <p:nvSpPr>
          <p:cNvPr id="3" name="Content Placeholder 2">
            <a:extLst>
              <a:ext uri="{FF2B5EF4-FFF2-40B4-BE49-F238E27FC236}">
                <a16:creationId xmlns:a16="http://schemas.microsoft.com/office/drawing/2014/main" id="{98AD0C03-AC7D-4669-944A-5D4C176748F5}"/>
              </a:ext>
            </a:extLst>
          </p:cNvPr>
          <p:cNvSpPr>
            <a:spLocks noGrp="1"/>
          </p:cNvSpPr>
          <p:nvPr>
            <p:ph idx="1"/>
          </p:nvPr>
        </p:nvSpPr>
        <p:spPr>
          <a:xfrm>
            <a:off x="259792" y="1563758"/>
            <a:ext cx="11607088" cy="2531164"/>
          </a:xfrm>
        </p:spPr>
        <p:txBody>
          <a:bodyPr>
            <a:noAutofit/>
          </a:bodyPr>
          <a:lstStyle/>
          <a:p>
            <a:pPr algn="just">
              <a:lnSpc>
                <a:spcPct val="107000"/>
              </a:lnSpc>
              <a:spcBef>
                <a:spcPts val="0"/>
              </a:spcBef>
              <a:buFont typeface="Arial" panose="020B0604020202020204" pitchFamily="34" charset="0"/>
              <a:buChar char="•"/>
            </a:pPr>
            <a:r>
              <a:rPr lang="en-US" sz="2400" b="1" dirty="0">
                <a:solidFill>
                  <a:schemeClr val="bg2"/>
                </a:solidFill>
                <a:ea typeface="MS Mincho" panose="02020609040205080304" pitchFamily="49" charset="-128"/>
                <a:cs typeface="Cambria" panose="02040503050406030204" pitchFamily="18" charset="0"/>
              </a:rPr>
              <a:t>Non-transactional partnership </a:t>
            </a:r>
            <a:r>
              <a:rPr lang="en-US" sz="2400" dirty="0">
                <a:ea typeface="MS Mincho" panose="02020609040205080304" pitchFamily="49" charset="-128"/>
                <a:cs typeface="Cambria" panose="02040503050406030204" pitchFamily="18" charset="0"/>
              </a:rPr>
              <a:t>between</a:t>
            </a:r>
            <a:r>
              <a:rPr lang="en-US" sz="2400" b="1" dirty="0">
                <a:solidFill>
                  <a:schemeClr val="bg2"/>
                </a:solidFill>
                <a:ea typeface="MS Mincho" panose="02020609040205080304" pitchFamily="49" charset="-128"/>
                <a:cs typeface="Cambria" panose="02040503050406030204" pitchFamily="18" charset="0"/>
              </a:rPr>
              <a:t> UNHCR</a:t>
            </a:r>
            <a:r>
              <a:rPr lang="en-US" sz="2400" dirty="0">
                <a:effectLst/>
                <a:ea typeface="MS Mincho" panose="02020609040205080304" pitchFamily="49" charset="-128"/>
                <a:cs typeface="Cambria" panose="02040503050406030204" pitchFamily="18" charset="0"/>
              </a:rPr>
              <a:t> and the </a:t>
            </a:r>
            <a:r>
              <a:rPr lang="en-US" sz="2400" b="1" dirty="0">
                <a:solidFill>
                  <a:schemeClr val="bg2"/>
                </a:solidFill>
                <a:effectLst/>
                <a:ea typeface="MS Mincho" panose="02020609040205080304" pitchFamily="49" charset="-128"/>
                <a:cs typeface="Cambria" panose="02040503050406030204" pitchFamily="18" charset="0"/>
              </a:rPr>
              <a:t>World Bank Group </a:t>
            </a:r>
            <a:r>
              <a:rPr lang="en-US" sz="2400" dirty="0">
                <a:effectLst/>
                <a:ea typeface="MS Mincho" panose="02020609040205080304" pitchFamily="49" charset="-128"/>
                <a:cs typeface="Cambria" panose="02040503050406030204" pitchFamily="18" charset="0"/>
              </a:rPr>
              <a:t>(WB) to enhance </a:t>
            </a:r>
            <a:r>
              <a:rPr lang="en-US" sz="2400" dirty="0">
                <a:effectLst/>
                <a:ea typeface="MS Mincho" panose="02020609040205080304" pitchFamily="49" charset="-128"/>
                <a:cs typeface="Calibri" panose="020F0502020204030204" pitchFamily="34" charset="0"/>
              </a:rPr>
              <a:t>focus on the medium-term, socio-economic dimensions of the crisis </a:t>
            </a:r>
            <a:r>
              <a:rPr lang="en-US" sz="2400" dirty="0">
                <a:ea typeface="MS Mincho" panose="02020609040205080304" pitchFamily="49" charset="-128"/>
                <a:cs typeface="Calibri" panose="020F0502020204030204" pitchFamily="34" charset="0"/>
              </a:rPr>
              <a:t>for</a:t>
            </a:r>
            <a:r>
              <a:rPr lang="en-US" sz="2400" dirty="0">
                <a:effectLst/>
                <a:ea typeface="MS Mincho" panose="02020609040205080304" pitchFamily="49" charset="-128"/>
                <a:cs typeface="Calibri" panose="020F0502020204030204" pitchFamily="34" charset="0"/>
              </a:rPr>
              <a:t> the </a:t>
            </a:r>
            <a:r>
              <a:rPr lang="en-US" sz="2400" b="1" dirty="0">
                <a:solidFill>
                  <a:schemeClr val="bg2"/>
                </a:solidFill>
                <a:effectLst/>
                <a:ea typeface="MS Mincho" panose="02020609040205080304" pitchFamily="49" charset="-128"/>
                <a:cs typeface="Calibri" panose="020F0502020204030204" pitchFamily="34" charset="0"/>
              </a:rPr>
              <a:t>forcibly displaced </a:t>
            </a:r>
            <a:r>
              <a:rPr lang="en-US" sz="2400" dirty="0">
                <a:effectLst/>
                <a:ea typeface="MS Mincho" panose="02020609040205080304" pitchFamily="49" charset="-128"/>
                <a:cs typeface="Calibri" panose="020F0502020204030204" pitchFamily="34" charset="0"/>
              </a:rPr>
              <a:t>and </a:t>
            </a:r>
            <a:r>
              <a:rPr lang="en-US" sz="2400" b="1" dirty="0">
                <a:solidFill>
                  <a:schemeClr val="bg2"/>
                </a:solidFill>
                <a:effectLst/>
                <a:ea typeface="MS Mincho" panose="02020609040205080304" pitchFamily="49" charset="-128"/>
                <a:cs typeface="Calibri" panose="020F0502020204030204" pitchFamily="34" charset="0"/>
              </a:rPr>
              <a:t>their host communities</a:t>
            </a:r>
            <a:r>
              <a:rPr lang="en-US" sz="2400" dirty="0">
                <a:effectLst/>
                <a:ea typeface="MS Mincho" panose="02020609040205080304" pitchFamily="49" charset="-128"/>
                <a:cs typeface="Calibri" panose="020F0502020204030204" pitchFamily="34" charset="0"/>
              </a:rPr>
              <a:t>. </a:t>
            </a:r>
          </a:p>
          <a:p>
            <a:pPr algn="just">
              <a:lnSpc>
                <a:spcPct val="107000"/>
              </a:lnSpc>
              <a:spcBef>
                <a:spcPts val="0"/>
              </a:spcBef>
              <a:buFont typeface="Arial" panose="020B0604020202020204" pitchFamily="34" charset="0"/>
              <a:buChar char="•"/>
            </a:pPr>
            <a:r>
              <a:rPr lang="en-US" sz="2400" dirty="0">
                <a:ea typeface="MS Mincho" panose="02020609040205080304" pitchFamily="49" charset="-128"/>
                <a:cs typeface="Calibri" panose="020F0502020204030204" pitchFamily="34" charset="0"/>
              </a:rPr>
              <a:t>UNHCR </a:t>
            </a:r>
            <a:r>
              <a:rPr lang="en-US" sz="2400" b="1" dirty="0">
                <a:solidFill>
                  <a:schemeClr val="bg2"/>
                </a:solidFill>
                <a:ea typeface="MS Mincho" panose="02020609040205080304" pitchFamily="49" charset="-128"/>
                <a:cs typeface="Calibri" panose="020F0502020204030204" pitchFamily="34" charset="0"/>
              </a:rPr>
              <a:t>advises </a:t>
            </a:r>
            <a:r>
              <a:rPr lang="en-US" sz="2400" dirty="0">
                <a:ea typeface="MS Mincho" panose="02020609040205080304" pitchFamily="49" charset="-128"/>
                <a:cs typeface="Calibri" panose="020F0502020204030204" pitchFamily="34" charset="0"/>
              </a:rPr>
              <a:t>development actors on </a:t>
            </a:r>
            <a:r>
              <a:rPr lang="en-US" sz="2400" b="1" dirty="0">
                <a:solidFill>
                  <a:schemeClr val="bg2"/>
                </a:solidFill>
                <a:ea typeface="MS Mincho" panose="02020609040205080304" pitchFamily="49" charset="-128"/>
                <a:cs typeface="Calibri" panose="020F0502020204030204" pitchFamily="34" charset="0"/>
              </a:rPr>
              <a:t>protection issues </a:t>
            </a:r>
            <a:r>
              <a:rPr lang="en-US" sz="2400" dirty="0">
                <a:ea typeface="MS Mincho" panose="02020609040205080304" pitchFamily="49" charset="-128"/>
                <a:cs typeface="Calibri" panose="020F0502020204030204" pitchFamily="34" charset="0"/>
              </a:rPr>
              <a:t>including </a:t>
            </a:r>
            <a:r>
              <a:rPr lang="en-US" sz="2400" b="1" dirty="0">
                <a:solidFill>
                  <a:schemeClr val="bg2"/>
                </a:solidFill>
                <a:ea typeface="MS Mincho" panose="02020609040205080304" pitchFamily="49" charset="-128"/>
                <a:cs typeface="Calibri" panose="020F0502020204030204" pitchFamily="34" charset="0"/>
              </a:rPr>
              <a:t>assessment</a:t>
            </a:r>
            <a:r>
              <a:rPr lang="en-US" sz="2400" dirty="0">
                <a:ea typeface="MS Mincho" panose="02020609040205080304" pitchFamily="49" charset="-128"/>
                <a:cs typeface="Calibri" panose="020F0502020204030204" pitchFamily="34" charset="0"/>
              </a:rPr>
              <a:t> of countries’ </a:t>
            </a:r>
            <a:r>
              <a:rPr lang="en-US" sz="2400" b="1" dirty="0">
                <a:solidFill>
                  <a:schemeClr val="bg2"/>
                </a:solidFill>
                <a:ea typeface="MS Mincho" panose="02020609040205080304" pitchFamily="49" charset="-128"/>
                <a:cs typeface="Calibri" panose="020F0502020204030204" pitchFamily="34" charset="0"/>
              </a:rPr>
              <a:t>refugee protection framework </a:t>
            </a:r>
            <a:r>
              <a:rPr lang="en-US" sz="2400" dirty="0">
                <a:effectLst/>
                <a:ea typeface="MS Mincho" panose="02020609040205080304" pitchFamily="49" charset="-128"/>
                <a:cs typeface="Calibri" panose="020F0502020204030204" pitchFamily="34" charset="0"/>
              </a:rPr>
              <a:t>for the funding under the </a:t>
            </a:r>
            <a:r>
              <a:rPr lang="en-US" sz="2400" b="1" dirty="0">
                <a:solidFill>
                  <a:schemeClr val="bg2"/>
                </a:solidFill>
                <a:effectLst/>
                <a:ea typeface="MS Mincho" panose="02020609040205080304" pitchFamily="49" charset="-128"/>
                <a:cs typeface="Calibri" panose="020F0502020204030204" pitchFamily="34" charset="0"/>
              </a:rPr>
              <a:t>International Development Association’s </a:t>
            </a:r>
            <a:r>
              <a:rPr lang="en-US" sz="2400" dirty="0">
                <a:effectLst/>
                <a:ea typeface="MS Mincho" panose="02020609040205080304" pitchFamily="49" charset="-128"/>
                <a:cs typeface="Calibri" panose="020F0502020204030204" pitchFamily="34" charset="0"/>
              </a:rPr>
              <a:t>(IDA) sub-window for refugees</a:t>
            </a:r>
          </a:p>
          <a:p>
            <a:pPr algn="just">
              <a:lnSpc>
                <a:spcPct val="107000"/>
              </a:lnSpc>
              <a:spcBef>
                <a:spcPts val="0"/>
              </a:spcBef>
              <a:buFont typeface="Arial" panose="020B0604020202020204" pitchFamily="34" charset="0"/>
              <a:buChar char="•"/>
            </a:pPr>
            <a:endParaRPr lang="en-US" sz="2600" dirty="0">
              <a:effectLst/>
              <a:ea typeface="MS Mincho" panose="02020609040205080304" pitchFamily="49" charset="-128"/>
              <a:cs typeface="Calibri" panose="020F0502020204030204" pitchFamily="34" charset="0"/>
            </a:endParaRPr>
          </a:p>
        </p:txBody>
      </p:sp>
      <p:pic>
        <p:nvPicPr>
          <p:cNvPr id="8" name="Picture 7">
            <a:extLst>
              <a:ext uri="{FF2B5EF4-FFF2-40B4-BE49-F238E27FC236}">
                <a16:creationId xmlns:a16="http://schemas.microsoft.com/office/drawing/2014/main" id="{C33182E2-9C2B-4F5B-8043-91C5A152AD1B}"/>
              </a:ext>
            </a:extLst>
          </p:cNvPr>
          <p:cNvPicPr>
            <a:picLocks noChangeAspect="1"/>
          </p:cNvPicPr>
          <p:nvPr/>
        </p:nvPicPr>
        <p:blipFill>
          <a:blip r:embed="rId3"/>
          <a:stretch>
            <a:fillRect/>
          </a:stretch>
        </p:blipFill>
        <p:spPr>
          <a:xfrm>
            <a:off x="8113186" y="4188764"/>
            <a:ext cx="3572374" cy="1171739"/>
          </a:xfrm>
          <a:prstGeom prst="rect">
            <a:avLst/>
          </a:prstGeom>
        </p:spPr>
      </p:pic>
      <p:sp>
        <p:nvSpPr>
          <p:cNvPr id="9" name="TextBox 8">
            <a:extLst>
              <a:ext uri="{FF2B5EF4-FFF2-40B4-BE49-F238E27FC236}">
                <a16:creationId xmlns:a16="http://schemas.microsoft.com/office/drawing/2014/main" id="{73640E9D-58A6-44C7-89B9-1FC216BB40EB}"/>
              </a:ext>
            </a:extLst>
          </p:cNvPr>
          <p:cNvSpPr txBox="1"/>
          <p:nvPr/>
        </p:nvSpPr>
        <p:spPr>
          <a:xfrm>
            <a:off x="312105" y="4188764"/>
            <a:ext cx="7533419" cy="1644296"/>
          </a:xfrm>
          <a:prstGeom prst="rect">
            <a:avLst/>
          </a:prstGeom>
          <a:noFill/>
        </p:spPr>
        <p:txBody>
          <a:bodyPr wrap="square" rtlCol="0">
            <a:spAutoFit/>
          </a:bodyPr>
          <a:lstStyle/>
          <a:p>
            <a:pPr marL="457189" marR="0" lvl="0" indent="-457189" algn="just" defTabSz="609585" rtl="0" eaLnBrk="1" fontAlgn="auto" latinLnBrk="0" hangingPunct="1">
              <a:lnSpc>
                <a:spcPct val="107000"/>
              </a:lnSpc>
              <a:spcBef>
                <a:spcPts val="0"/>
              </a:spcBef>
              <a:spcAft>
                <a:spcPts val="0"/>
              </a:spcAft>
              <a:buClr>
                <a:srgbClr val="0072B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0072BC"/>
                </a:solidFill>
                <a:effectLst/>
                <a:uLnTx/>
                <a:uFillTx/>
                <a:latin typeface="Arial"/>
                <a:ea typeface="MS Mincho" panose="02020609040205080304" pitchFamily="49" charset="-128"/>
                <a:cs typeface="Calibri" panose="020F0502020204030204" pitchFamily="34" charset="0"/>
              </a:rPr>
              <a:t>Joint Data Center on Forced Displacement </a:t>
            </a:r>
            <a:r>
              <a:rPr kumimoji="0" lang="en-US" sz="2400" b="0" i="0" u="none" strike="noStrike" kern="1200" cap="none" spc="0" normalizeH="0" baseline="0" noProof="0" dirty="0">
                <a:ln>
                  <a:noFill/>
                </a:ln>
                <a:solidFill>
                  <a:prstClr val="black"/>
                </a:solidFill>
                <a:effectLst/>
                <a:uLnTx/>
                <a:uFillTx/>
                <a:latin typeface="Arial"/>
                <a:ea typeface="MS Mincho" panose="02020609040205080304" pitchFamily="49" charset="-128"/>
                <a:cs typeface="Calibri" panose="020F0502020204030204" pitchFamily="34" charset="0"/>
              </a:rPr>
              <a:t>to improve data collection and analysis to enhance evidence-informed humanitarian and development actions</a:t>
            </a:r>
          </a:p>
        </p:txBody>
      </p:sp>
    </p:spTree>
    <p:extLst>
      <p:ext uri="{BB962C8B-B14F-4D97-AF65-F5344CB8AC3E}">
        <p14:creationId xmlns:p14="http://schemas.microsoft.com/office/powerpoint/2010/main" val="2884024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79C40-3B94-4B9C-ACF0-05FEA3353DA4}"/>
              </a:ext>
            </a:extLst>
          </p:cNvPr>
          <p:cNvSpPr>
            <a:spLocks noGrp="1"/>
          </p:cNvSpPr>
          <p:nvPr>
            <p:ph type="title"/>
          </p:nvPr>
        </p:nvSpPr>
        <p:spPr>
          <a:xfrm>
            <a:off x="278712" y="272465"/>
            <a:ext cx="11672416" cy="1105761"/>
          </a:xfrm>
        </p:spPr>
        <p:txBody>
          <a:bodyPr>
            <a:normAutofit/>
          </a:bodyPr>
          <a:lstStyle/>
          <a:p>
            <a:pPr algn="ctr"/>
            <a:r>
              <a:rPr lang="en-US" sz="3600" dirty="0"/>
              <a:t>Promising examples</a:t>
            </a:r>
            <a:br>
              <a:rPr lang="en-US" dirty="0"/>
            </a:br>
            <a:r>
              <a:rPr lang="en-US" sz="2800" dirty="0"/>
              <a:t>Innovative Financing</a:t>
            </a:r>
          </a:p>
        </p:txBody>
      </p:sp>
      <p:sp>
        <p:nvSpPr>
          <p:cNvPr id="3" name="Content Placeholder 2">
            <a:extLst>
              <a:ext uri="{FF2B5EF4-FFF2-40B4-BE49-F238E27FC236}">
                <a16:creationId xmlns:a16="http://schemas.microsoft.com/office/drawing/2014/main" id="{1313D26B-173F-4D80-AB95-4E32F3B3364C}"/>
              </a:ext>
            </a:extLst>
          </p:cNvPr>
          <p:cNvSpPr>
            <a:spLocks noGrp="1"/>
          </p:cNvSpPr>
          <p:nvPr>
            <p:ph idx="1"/>
          </p:nvPr>
        </p:nvSpPr>
        <p:spPr>
          <a:xfrm>
            <a:off x="278712" y="1577009"/>
            <a:ext cx="11672416" cy="4557090"/>
          </a:xfrm>
        </p:spPr>
        <p:txBody>
          <a:bodyPr>
            <a:normAutofit/>
          </a:bodyPr>
          <a:lstStyle/>
          <a:p>
            <a:pPr algn="just"/>
            <a:r>
              <a:rPr lang="en-US" sz="2400" dirty="0"/>
              <a:t>Innovative financing help UNHCR close the funding gap through a range of mechanisms aimed at generating financing for humanitarian aims from capital markets</a:t>
            </a:r>
          </a:p>
          <a:p>
            <a:pPr algn="just"/>
            <a:r>
              <a:rPr lang="en-US" sz="2400" b="1" dirty="0">
                <a:solidFill>
                  <a:schemeClr val="accent1"/>
                </a:solidFill>
              </a:rPr>
              <a:t>Kiva’s World Refugee Fund. </a:t>
            </a:r>
            <a:r>
              <a:rPr lang="en-US" sz="2400" dirty="0"/>
              <a:t>Kiva is an international non-profit working to </a:t>
            </a:r>
          </a:p>
          <a:p>
            <a:pPr marL="533386" lvl="1" indent="0" algn="just">
              <a:buNone/>
            </a:pPr>
            <a:r>
              <a:rPr lang="en-US" sz="2400" dirty="0"/>
              <a:t>expand financial access to underserved communities through a Fund, which 	works by crowdfunding loans </a:t>
            </a:r>
          </a:p>
          <a:p>
            <a:pPr algn="just">
              <a:buFont typeface="Arial" panose="020B0604020202020204" pitchFamily="34" charset="0"/>
              <a:buChar char="•"/>
            </a:pPr>
            <a:r>
              <a:rPr lang="en-US" sz="2400" b="1" dirty="0">
                <a:solidFill>
                  <a:schemeClr val="accent1"/>
                </a:solidFill>
              </a:rPr>
              <a:t>Social Impact Bonds Colombia</a:t>
            </a:r>
            <a:r>
              <a:rPr lang="en-US" sz="2400" dirty="0"/>
              <a:t>: </a:t>
            </a:r>
            <a:r>
              <a:rPr lang="en-US" sz="2400" dirty="0" err="1"/>
              <a:t>Empleando</a:t>
            </a:r>
            <a:r>
              <a:rPr lang="en-US" sz="2400" dirty="0"/>
              <a:t> </a:t>
            </a:r>
            <a:r>
              <a:rPr lang="en-US" sz="2400" dirty="0" err="1"/>
              <a:t>Futuro</a:t>
            </a:r>
            <a:endParaRPr lang="en-US" sz="2400" dirty="0"/>
          </a:p>
          <a:p>
            <a:pPr algn="just"/>
            <a:r>
              <a:rPr lang="en-US" sz="2400" b="1" dirty="0">
                <a:solidFill>
                  <a:schemeClr val="accent1"/>
                </a:solidFill>
              </a:rPr>
              <a:t>Humanitarian Impact Bond (HIIB): </a:t>
            </a:r>
            <a:r>
              <a:rPr lang="en-US" sz="2400" dirty="0">
                <a:solidFill>
                  <a:schemeClr val="accent1"/>
                </a:solidFill>
              </a:rPr>
              <a:t>Development impact bonds (DIBs) </a:t>
            </a:r>
            <a:r>
              <a:rPr lang="en-US" sz="2400" dirty="0"/>
              <a:t>26 million 	CHF capital to build and run three new physical rehabilitation centers in Nigeria, 	Mali, and the Democratic Republic of Congo over a five-year period</a:t>
            </a:r>
          </a:p>
        </p:txBody>
      </p:sp>
    </p:spTree>
    <p:extLst>
      <p:ext uri="{BB962C8B-B14F-4D97-AF65-F5344CB8AC3E}">
        <p14:creationId xmlns:p14="http://schemas.microsoft.com/office/powerpoint/2010/main" val="844079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B91E-6093-4BC9-B116-7AC4420A104B}"/>
              </a:ext>
            </a:extLst>
          </p:cNvPr>
          <p:cNvSpPr>
            <a:spLocks noGrp="1"/>
          </p:cNvSpPr>
          <p:nvPr>
            <p:ph type="title"/>
          </p:nvPr>
        </p:nvSpPr>
        <p:spPr>
          <a:xfrm>
            <a:off x="278712" y="272465"/>
            <a:ext cx="11672416" cy="986492"/>
          </a:xfrm>
        </p:spPr>
        <p:txBody>
          <a:bodyPr anchor="b">
            <a:normAutofit fontScale="90000"/>
          </a:bodyPr>
          <a:lstStyle/>
          <a:p>
            <a:pPr algn="ctr"/>
            <a:r>
              <a:rPr lang="en-US" sz="4400" dirty="0"/>
              <a:t>	</a:t>
            </a:r>
            <a:r>
              <a:rPr lang="en-US" sz="3600" dirty="0"/>
              <a:t>Promising examples</a:t>
            </a:r>
            <a:br>
              <a:rPr lang="en-US" sz="4400" dirty="0"/>
            </a:br>
            <a:r>
              <a:rPr lang="en-US" sz="2800" dirty="0"/>
              <a:t>Uganda Education Response Plan (ERP)</a:t>
            </a:r>
            <a:endParaRPr lang="en-US" sz="2600" dirty="0"/>
          </a:p>
        </p:txBody>
      </p:sp>
      <p:sp>
        <p:nvSpPr>
          <p:cNvPr id="3" name="Content Placeholder 2">
            <a:extLst>
              <a:ext uri="{FF2B5EF4-FFF2-40B4-BE49-F238E27FC236}">
                <a16:creationId xmlns:a16="http://schemas.microsoft.com/office/drawing/2014/main" id="{98AD0C03-AC7D-4669-944A-5D4C176748F5}"/>
              </a:ext>
            </a:extLst>
          </p:cNvPr>
          <p:cNvSpPr>
            <a:spLocks noGrp="1"/>
          </p:cNvSpPr>
          <p:nvPr>
            <p:ph sz="half" idx="2"/>
          </p:nvPr>
        </p:nvSpPr>
        <p:spPr>
          <a:xfrm>
            <a:off x="543340" y="1391478"/>
            <a:ext cx="6223220" cy="4457583"/>
          </a:xfrm>
        </p:spPr>
        <p:txBody>
          <a:bodyPr>
            <a:normAutofit fontScale="92500" lnSpcReduction="20000"/>
          </a:bodyPr>
          <a:lstStyle/>
          <a:p>
            <a:pPr algn="just">
              <a:lnSpc>
                <a:spcPct val="90000"/>
              </a:lnSpc>
              <a:spcAft>
                <a:spcPts val="600"/>
              </a:spcAft>
            </a:pPr>
            <a:r>
              <a:rPr lang="en-US" sz="2800" dirty="0">
                <a:latin typeface="Calibri" panose="020F0502020204030204" pitchFamily="34" charset="0"/>
                <a:cs typeface="Calibri" panose="020F0502020204030204" pitchFamily="34" charset="0"/>
              </a:rPr>
              <a:t>Developed under the </a:t>
            </a:r>
            <a:r>
              <a:rPr lang="en-US" sz="2800" b="1" dirty="0">
                <a:solidFill>
                  <a:schemeClr val="accent1"/>
                </a:solidFill>
                <a:latin typeface="Calibri" panose="020F0502020204030204" pitchFamily="34" charset="0"/>
                <a:cs typeface="Calibri" panose="020F0502020204030204" pitchFamily="34" charset="0"/>
              </a:rPr>
              <a:t>leadership </a:t>
            </a:r>
            <a:r>
              <a:rPr lang="en-US" sz="2800" dirty="0">
                <a:latin typeface="Calibri" panose="020F0502020204030204" pitchFamily="34" charset="0"/>
                <a:cs typeface="Calibri" panose="020F0502020204030204" pitchFamily="34" charset="0"/>
              </a:rPr>
              <a:t>of the Ministry of Education in </a:t>
            </a:r>
            <a:r>
              <a:rPr lang="en-US" sz="2800" b="1" dirty="0">
                <a:solidFill>
                  <a:schemeClr val="accent1"/>
                </a:solidFill>
                <a:latin typeface="Calibri" panose="020F0502020204030204" pitchFamily="34" charset="0"/>
                <a:cs typeface="Calibri" panose="020F0502020204030204" pitchFamily="34" charset="0"/>
              </a:rPr>
              <a:t>close cooperation </a:t>
            </a:r>
            <a:r>
              <a:rPr lang="en-US" sz="2800" dirty="0">
                <a:latin typeface="Calibri" panose="020F0502020204030204" pitchFamily="34" charset="0"/>
                <a:cs typeface="Calibri" panose="020F0502020204030204" pitchFamily="34" charset="0"/>
              </a:rPr>
              <a:t>with humanitarian and development partners. </a:t>
            </a:r>
          </a:p>
          <a:p>
            <a:pPr algn="just">
              <a:lnSpc>
                <a:spcPct val="90000"/>
              </a:lnSpc>
              <a:spcAft>
                <a:spcPts val="600"/>
              </a:spcAft>
            </a:pPr>
            <a:r>
              <a:rPr lang="en-US" sz="2800" dirty="0">
                <a:latin typeface="Calibri" panose="020F0502020204030204" pitchFamily="34" charset="0"/>
                <a:cs typeface="Calibri" panose="020F0502020204030204" pitchFamily="34" charset="0"/>
              </a:rPr>
              <a:t>The Plan sets out how </a:t>
            </a:r>
            <a:r>
              <a:rPr lang="en-US" sz="2800" b="1" dirty="0">
                <a:solidFill>
                  <a:schemeClr val="accent1"/>
                </a:solidFill>
                <a:latin typeface="Calibri" panose="020F0502020204030204" pitchFamily="34" charset="0"/>
                <a:cs typeface="Calibri" panose="020F0502020204030204" pitchFamily="34" charset="0"/>
              </a:rPr>
              <a:t>all refugee children</a:t>
            </a:r>
            <a:r>
              <a:rPr lang="en-US" sz="2800" dirty="0">
                <a:latin typeface="Calibri" panose="020F0502020204030204" pitchFamily="34" charset="0"/>
                <a:cs typeface="Calibri" panose="020F0502020204030204" pitchFamily="34" charset="0"/>
              </a:rPr>
              <a:t>, as well as </a:t>
            </a:r>
            <a:r>
              <a:rPr lang="en-US" sz="2800" b="1" dirty="0">
                <a:solidFill>
                  <a:schemeClr val="accent1"/>
                </a:solidFill>
                <a:latin typeface="Calibri" panose="020F0502020204030204" pitchFamily="34" charset="0"/>
                <a:cs typeface="Calibri" panose="020F0502020204030204" pitchFamily="34" charset="0"/>
              </a:rPr>
              <a:t>host community children</a:t>
            </a:r>
            <a:r>
              <a:rPr lang="en-US" sz="2800" dirty="0">
                <a:latin typeface="Calibri" panose="020F0502020204030204" pitchFamily="34" charset="0"/>
                <a:cs typeface="Calibri" panose="020F0502020204030204" pitchFamily="34" charset="0"/>
              </a:rPr>
              <a:t>, can have </a:t>
            </a:r>
            <a:r>
              <a:rPr lang="en-US" sz="2800" b="1" dirty="0">
                <a:solidFill>
                  <a:schemeClr val="accent1"/>
                </a:solidFill>
                <a:latin typeface="Calibri" panose="020F0502020204030204" pitchFamily="34" charset="0"/>
                <a:cs typeface="Calibri" panose="020F0502020204030204" pitchFamily="34" charset="0"/>
              </a:rPr>
              <a:t>access to quality learning.</a:t>
            </a:r>
            <a:r>
              <a:rPr lang="en-US" sz="2800" dirty="0">
                <a:latin typeface="Calibri" panose="020F0502020204030204" pitchFamily="34" charset="0"/>
                <a:cs typeface="Calibri" panose="020F0502020204030204" pitchFamily="34" charset="0"/>
              </a:rPr>
              <a:t> </a:t>
            </a:r>
          </a:p>
          <a:p>
            <a:pPr algn="just">
              <a:lnSpc>
                <a:spcPct val="90000"/>
              </a:lnSpc>
              <a:spcAft>
                <a:spcPts val="600"/>
              </a:spcAft>
            </a:pPr>
            <a:r>
              <a:rPr lang="en-US" sz="2800" dirty="0">
                <a:latin typeface="Calibri" panose="020F0502020204030204" pitchFamily="34" charset="0"/>
                <a:cs typeface="Calibri" panose="020F0502020204030204" pitchFamily="34" charset="0"/>
              </a:rPr>
              <a:t>It is a </a:t>
            </a:r>
            <a:r>
              <a:rPr lang="en-US" sz="2800" b="1" dirty="0">
                <a:solidFill>
                  <a:schemeClr val="accent1"/>
                </a:solidFill>
                <a:latin typeface="Calibri" panose="020F0502020204030204" pitchFamily="34" charset="0"/>
                <a:cs typeface="Calibri" panose="020F0502020204030204" pitchFamily="34" charset="0"/>
              </a:rPr>
              <a:t>paradigm shift </a:t>
            </a:r>
            <a:r>
              <a:rPr lang="en-US" sz="2800" dirty="0">
                <a:latin typeface="Calibri" panose="020F0502020204030204" pitchFamily="34" charset="0"/>
                <a:cs typeface="Calibri" panose="020F0502020204030204" pitchFamily="34" charset="0"/>
              </a:rPr>
              <a:t>from a mainly humanitarian focus to </a:t>
            </a:r>
            <a:r>
              <a:rPr lang="en-US" sz="2800" b="1" dirty="0">
                <a:solidFill>
                  <a:schemeClr val="accent1"/>
                </a:solidFill>
                <a:latin typeface="Calibri" panose="020F0502020204030204" pitchFamily="34" charset="0"/>
                <a:cs typeface="Calibri" panose="020F0502020204030204" pitchFamily="34" charset="0"/>
              </a:rPr>
              <a:t>developing integrated services </a:t>
            </a:r>
            <a:r>
              <a:rPr lang="en-US" sz="2800" dirty="0">
                <a:latin typeface="Calibri" panose="020F0502020204030204" pitchFamily="34" charset="0"/>
                <a:cs typeface="Calibri" panose="020F0502020204030204" pitchFamily="34" charset="0"/>
              </a:rPr>
              <a:t>for the long term for both refugee and host community children</a:t>
            </a:r>
          </a:p>
        </p:txBody>
      </p:sp>
      <p:pic>
        <p:nvPicPr>
          <p:cNvPr id="6" name="Picture 5">
            <a:extLst>
              <a:ext uri="{FF2B5EF4-FFF2-40B4-BE49-F238E27FC236}">
                <a16:creationId xmlns:a16="http://schemas.microsoft.com/office/drawing/2014/main" id="{A3C14C69-A905-4691-AA4B-16643BD2267E}"/>
              </a:ext>
            </a:extLst>
          </p:cNvPr>
          <p:cNvPicPr>
            <a:picLocks noChangeAspect="1"/>
          </p:cNvPicPr>
          <p:nvPr/>
        </p:nvPicPr>
        <p:blipFill>
          <a:blip r:embed="rId3"/>
          <a:stretch>
            <a:fillRect/>
          </a:stretch>
        </p:blipFill>
        <p:spPr>
          <a:xfrm>
            <a:off x="7367452" y="1625027"/>
            <a:ext cx="4118984" cy="4457583"/>
          </a:xfrm>
          <a:prstGeom prst="rect">
            <a:avLst/>
          </a:prstGeom>
        </p:spPr>
      </p:pic>
    </p:spTree>
    <p:extLst>
      <p:ext uri="{BB962C8B-B14F-4D97-AF65-F5344CB8AC3E}">
        <p14:creationId xmlns:p14="http://schemas.microsoft.com/office/powerpoint/2010/main" val="2065383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B91E-6093-4BC9-B116-7AC4420A104B}"/>
              </a:ext>
            </a:extLst>
          </p:cNvPr>
          <p:cNvSpPr>
            <a:spLocks noGrp="1"/>
          </p:cNvSpPr>
          <p:nvPr>
            <p:ph type="title"/>
          </p:nvPr>
        </p:nvSpPr>
        <p:spPr>
          <a:xfrm>
            <a:off x="278712" y="272465"/>
            <a:ext cx="11672416" cy="1026248"/>
          </a:xfrm>
        </p:spPr>
        <p:txBody>
          <a:bodyPr anchor="b">
            <a:normAutofit/>
          </a:bodyPr>
          <a:lstStyle/>
          <a:p>
            <a:pPr algn="ctr"/>
            <a:r>
              <a:rPr lang="en-US" sz="3600" dirty="0"/>
              <a:t>Promising examples</a:t>
            </a:r>
            <a:br>
              <a:rPr lang="en-US" sz="4400" dirty="0"/>
            </a:br>
            <a:r>
              <a:rPr lang="en-US" sz="2800" dirty="0"/>
              <a:t>Niger: Village </a:t>
            </a:r>
            <a:r>
              <a:rPr lang="en-US" sz="2800" dirty="0" err="1"/>
              <a:t>d’opportunités</a:t>
            </a:r>
            <a:endParaRPr lang="en-US" sz="2800" dirty="0"/>
          </a:p>
        </p:txBody>
      </p:sp>
      <p:pic>
        <p:nvPicPr>
          <p:cNvPr id="5" name="Picture 4" descr="A group of people sitting outside&#10;&#10;Description automatically generated with medium confidence">
            <a:extLst>
              <a:ext uri="{FF2B5EF4-FFF2-40B4-BE49-F238E27FC236}">
                <a16:creationId xmlns:a16="http://schemas.microsoft.com/office/drawing/2014/main" id="{902FDFD6-58C6-4A18-9BDA-B2243650FA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315" b="2"/>
          <a:stretch/>
        </p:blipFill>
        <p:spPr>
          <a:xfrm>
            <a:off x="278712" y="1732801"/>
            <a:ext cx="4227027" cy="4116260"/>
          </a:xfrm>
          <a:prstGeom prst="rect">
            <a:avLst/>
          </a:prstGeom>
          <a:noFill/>
        </p:spPr>
      </p:pic>
      <p:sp>
        <p:nvSpPr>
          <p:cNvPr id="3" name="Content Placeholder 2">
            <a:extLst>
              <a:ext uri="{FF2B5EF4-FFF2-40B4-BE49-F238E27FC236}">
                <a16:creationId xmlns:a16="http://schemas.microsoft.com/office/drawing/2014/main" id="{98AD0C03-AC7D-4669-944A-5D4C176748F5}"/>
              </a:ext>
            </a:extLst>
          </p:cNvPr>
          <p:cNvSpPr>
            <a:spLocks noGrp="1"/>
          </p:cNvSpPr>
          <p:nvPr>
            <p:ph sz="half" idx="2"/>
          </p:nvPr>
        </p:nvSpPr>
        <p:spPr>
          <a:xfrm>
            <a:off x="4691271" y="1732801"/>
            <a:ext cx="7259858" cy="4116260"/>
          </a:xfrm>
        </p:spPr>
        <p:txBody>
          <a:bodyPr>
            <a:normAutofit fontScale="25000" lnSpcReduction="20000"/>
          </a:bodyPr>
          <a:lstStyle/>
          <a:p>
            <a:pPr algn="just">
              <a:lnSpc>
                <a:spcPct val="90000"/>
              </a:lnSpc>
              <a:spcAft>
                <a:spcPts val="600"/>
              </a:spcAft>
            </a:pPr>
            <a:r>
              <a:rPr lang="en-US" sz="11200" dirty="0">
                <a:latin typeface="Calibri" panose="020F0502020204030204" pitchFamily="34" charset="0"/>
                <a:cs typeface="Calibri" panose="020F0502020204030204" pitchFamily="34" charset="0"/>
              </a:rPr>
              <a:t>Following displacement of the </a:t>
            </a:r>
            <a:r>
              <a:rPr lang="en-US" sz="11200" b="1" dirty="0">
                <a:solidFill>
                  <a:schemeClr val="accent1"/>
                </a:solidFill>
                <a:latin typeface="Calibri" panose="020F0502020204030204" pitchFamily="34" charset="0"/>
                <a:cs typeface="Calibri" panose="020F0502020204030204" pitchFamily="34" charset="0"/>
              </a:rPr>
              <a:t>conflict in north-western Nigeria</a:t>
            </a:r>
            <a:r>
              <a:rPr lang="en-US" sz="11200" dirty="0">
                <a:latin typeface="Calibri" panose="020F0502020204030204" pitchFamily="34" charset="0"/>
                <a:cs typeface="Calibri" panose="020F0502020204030204" pitchFamily="34" charset="0"/>
              </a:rPr>
              <a:t>, 80,000 people forced to flee to the </a:t>
            </a:r>
            <a:r>
              <a:rPr lang="en-US" sz="11200" b="1" dirty="0" err="1">
                <a:solidFill>
                  <a:schemeClr val="accent1"/>
                </a:solidFill>
                <a:latin typeface="Calibri" panose="020F0502020204030204" pitchFamily="34" charset="0"/>
                <a:cs typeface="Calibri" panose="020F0502020204030204" pitchFamily="34" charset="0"/>
              </a:rPr>
              <a:t>Maradi</a:t>
            </a:r>
            <a:r>
              <a:rPr lang="en-US" sz="11200" b="1" dirty="0">
                <a:solidFill>
                  <a:schemeClr val="accent1"/>
                </a:solidFill>
                <a:latin typeface="Calibri" panose="020F0502020204030204" pitchFamily="34" charset="0"/>
                <a:cs typeface="Calibri" panose="020F0502020204030204" pitchFamily="34" charset="0"/>
              </a:rPr>
              <a:t> region in Niger </a:t>
            </a:r>
            <a:r>
              <a:rPr lang="en-US" sz="11200" dirty="0">
                <a:latin typeface="Calibri" panose="020F0502020204030204" pitchFamily="34" charset="0"/>
                <a:cs typeface="Calibri" panose="020F0502020204030204" pitchFamily="34" charset="0"/>
              </a:rPr>
              <a:t>for more than two years</a:t>
            </a:r>
          </a:p>
          <a:p>
            <a:pPr algn="just">
              <a:lnSpc>
                <a:spcPct val="90000"/>
              </a:lnSpc>
              <a:spcAft>
                <a:spcPts val="600"/>
              </a:spcAft>
            </a:pPr>
            <a:r>
              <a:rPr lang="en-US" sz="11200" b="1" dirty="0">
                <a:solidFill>
                  <a:schemeClr val="accent1"/>
                </a:solidFill>
                <a:latin typeface="Calibri" panose="020F0502020204030204" pitchFamily="34" charset="0"/>
                <a:cs typeface="Calibri" panose="020F0502020204030204" pitchFamily="34" charset="0"/>
              </a:rPr>
              <a:t>Relocation</a:t>
            </a:r>
            <a:r>
              <a:rPr lang="en-US" sz="11200" dirty="0">
                <a:latin typeface="Calibri" panose="020F0502020204030204" pitchFamily="34" charset="0"/>
                <a:cs typeface="Calibri" panose="020F0502020204030204" pitchFamily="34" charset="0"/>
              </a:rPr>
              <a:t> of refugees away from the border to ensure safety, while easing pressure from host communities to ‘relocation villages’</a:t>
            </a:r>
          </a:p>
          <a:p>
            <a:pPr algn="just">
              <a:lnSpc>
                <a:spcPct val="90000"/>
              </a:lnSpc>
              <a:spcAft>
                <a:spcPts val="600"/>
              </a:spcAft>
            </a:pPr>
            <a:r>
              <a:rPr lang="en-US" sz="11200" dirty="0">
                <a:latin typeface="Calibri" panose="020F0502020204030204" pitchFamily="34" charset="0"/>
                <a:cs typeface="Calibri" panose="020F0502020204030204" pitchFamily="34" charset="0"/>
              </a:rPr>
              <a:t>UNHCR worked with humanitarian and development actors in both Niger and Nigeria to </a:t>
            </a:r>
            <a:r>
              <a:rPr lang="en-US" sz="11200" b="1" dirty="0">
                <a:solidFill>
                  <a:schemeClr val="accent1"/>
                </a:solidFill>
                <a:latin typeface="Calibri" panose="020F0502020204030204" pitchFamily="34" charset="0"/>
                <a:cs typeface="Calibri" panose="020F0502020204030204" pitchFamily="34" charset="0"/>
              </a:rPr>
              <a:t>strengthen basic services in the </a:t>
            </a:r>
            <a:r>
              <a:rPr lang="en-US" sz="11200" b="1" dirty="0" err="1">
                <a:solidFill>
                  <a:schemeClr val="accent1"/>
                </a:solidFill>
                <a:latin typeface="Calibri" panose="020F0502020204030204" pitchFamily="34" charset="0"/>
                <a:cs typeface="Calibri" panose="020F0502020204030204" pitchFamily="34" charset="0"/>
              </a:rPr>
              <a:t>Maradi</a:t>
            </a:r>
            <a:r>
              <a:rPr lang="en-US" sz="11200" b="1" dirty="0">
                <a:solidFill>
                  <a:schemeClr val="accent1"/>
                </a:solidFill>
                <a:latin typeface="Calibri" panose="020F0502020204030204" pitchFamily="34" charset="0"/>
                <a:cs typeface="Calibri" panose="020F0502020204030204" pitchFamily="34" charset="0"/>
              </a:rPr>
              <a:t> region </a:t>
            </a:r>
            <a:r>
              <a:rPr lang="en-US" sz="11200" dirty="0">
                <a:latin typeface="Calibri" panose="020F0502020204030204" pitchFamily="34" charset="0"/>
                <a:cs typeface="Calibri" panose="020F0502020204030204" pitchFamily="34" charset="0"/>
              </a:rPr>
              <a:t>of Niger for refugees and host communities </a:t>
            </a:r>
          </a:p>
          <a:p>
            <a:pPr>
              <a:lnSpc>
                <a:spcPct val="90000"/>
              </a:lnSpc>
              <a:spcAft>
                <a:spcPts val="600"/>
              </a:spcAft>
            </a:pPr>
            <a:endParaRPr lang="en-US" sz="9600" dirty="0">
              <a:latin typeface="Calibri" panose="020F0502020204030204" pitchFamily="34" charset="0"/>
              <a:cs typeface="Calibri" panose="020F0502020204030204" pitchFamily="34" charset="0"/>
            </a:endParaRPr>
          </a:p>
          <a:p>
            <a:pPr marL="0" indent="0">
              <a:lnSpc>
                <a:spcPct val="90000"/>
              </a:lnSpc>
              <a:spcAft>
                <a:spcPts val="600"/>
              </a:spcAft>
              <a:buNone/>
            </a:pPr>
            <a:endParaRPr lang="en-US" sz="2900" dirty="0"/>
          </a:p>
        </p:txBody>
      </p:sp>
    </p:spTree>
    <p:extLst>
      <p:ext uri="{BB962C8B-B14F-4D97-AF65-F5344CB8AC3E}">
        <p14:creationId xmlns:p14="http://schemas.microsoft.com/office/powerpoint/2010/main" val="3793183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B91E-6093-4BC9-B116-7AC4420A104B}"/>
              </a:ext>
            </a:extLst>
          </p:cNvPr>
          <p:cNvSpPr>
            <a:spLocks noGrp="1"/>
          </p:cNvSpPr>
          <p:nvPr>
            <p:ph type="title"/>
          </p:nvPr>
        </p:nvSpPr>
        <p:spPr>
          <a:xfrm>
            <a:off x="278712" y="272465"/>
            <a:ext cx="11672416" cy="1360392"/>
          </a:xfrm>
        </p:spPr>
        <p:txBody>
          <a:bodyPr anchor="b">
            <a:normAutofit fontScale="90000"/>
          </a:bodyPr>
          <a:lstStyle/>
          <a:p>
            <a:pPr algn="ctr"/>
            <a:r>
              <a:rPr lang="en-US" sz="4400" dirty="0"/>
              <a:t>	</a:t>
            </a:r>
            <a:r>
              <a:rPr lang="en-US" sz="4000" dirty="0"/>
              <a:t>Promising examples</a:t>
            </a:r>
            <a:br>
              <a:rPr lang="en-US" sz="4400" dirty="0"/>
            </a:br>
            <a:r>
              <a:rPr lang="en-US" sz="3100" dirty="0"/>
              <a:t>South Sudan: Pockets of Hope</a:t>
            </a:r>
            <a:br>
              <a:rPr lang="en-US" sz="3100" dirty="0"/>
            </a:br>
            <a:endParaRPr lang="en-US" sz="3100" dirty="0"/>
          </a:p>
        </p:txBody>
      </p:sp>
      <p:pic>
        <p:nvPicPr>
          <p:cNvPr id="4" name="Picture 3">
            <a:extLst>
              <a:ext uri="{FF2B5EF4-FFF2-40B4-BE49-F238E27FC236}">
                <a16:creationId xmlns:a16="http://schemas.microsoft.com/office/drawing/2014/main" id="{2BA9AC0A-FD88-4151-B1E3-36E995A9C983}"/>
              </a:ext>
            </a:extLst>
          </p:cNvPr>
          <p:cNvPicPr>
            <a:picLocks noChangeAspect="1"/>
          </p:cNvPicPr>
          <p:nvPr/>
        </p:nvPicPr>
        <p:blipFill>
          <a:blip r:embed="rId3"/>
          <a:stretch>
            <a:fillRect/>
          </a:stretch>
        </p:blipFill>
        <p:spPr>
          <a:xfrm>
            <a:off x="278712" y="1828800"/>
            <a:ext cx="5715688" cy="3869741"/>
          </a:xfrm>
          <a:prstGeom prst="rect">
            <a:avLst/>
          </a:prstGeom>
          <a:noFill/>
        </p:spPr>
      </p:pic>
      <p:sp>
        <p:nvSpPr>
          <p:cNvPr id="3" name="Content Placeholder 2">
            <a:extLst>
              <a:ext uri="{FF2B5EF4-FFF2-40B4-BE49-F238E27FC236}">
                <a16:creationId xmlns:a16="http://schemas.microsoft.com/office/drawing/2014/main" id="{98AD0C03-AC7D-4669-944A-5D4C176748F5}"/>
              </a:ext>
            </a:extLst>
          </p:cNvPr>
          <p:cNvSpPr>
            <a:spLocks noGrp="1"/>
          </p:cNvSpPr>
          <p:nvPr>
            <p:ph sz="half" idx="2"/>
          </p:nvPr>
        </p:nvSpPr>
        <p:spPr>
          <a:xfrm>
            <a:off x="6197600" y="1732801"/>
            <a:ext cx="5753528" cy="4116260"/>
          </a:xfrm>
        </p:spPr>
        <p:txBody>
          <a:bodyPr>
            <a:normAutofit fontScale="70000" lnSpcReduction="20000"/>
          </a:bodyPr>
          <a:lstStyle/>
          <a:p>
            <a:pPr algn="just">
              <a:spcAft>
                <a:spcPts val="600"/>
              </a:spcAft>
            </a:pPr>
            <a:r>
              <a:rPr lang="en-US" dirty="0">
                <a:latin typeface="Calibri" panose="020F0502020204030204" pitchFamily="34" charset="0"/>
                <a:cs typeface="Calibri" panose="020F0502020204030204" pitchFamily="34" charset="0"/>
              </a:rPr>
              <a:t>UNHCR supports the </a:t>
            </a:r>
            <a:r>
              <a:rPr lang="en-US" b="1" dirty="0">
                <a:solidFill>
                  <a:schemeClr val="accent1"/>
                </a:solidFill>
                <a:latin typeface="Calibri" panose="020F0502020204030204" pitchFamily="34" charset="0"/>
                <a:cs typeface="Calibri" panose="020F0502020204030204" pitchFamily="34" charset="0"/>
              </a:rPr>
              <a:t>reintegration</a:t>
            </a:r>
            <a:r>
              <a:rPr lang="en-US" dirty="0">
                <a:latin typeface="Calibri" panose="020F0502020204030204" pitchFamily="34" charset="0"/>
                <a:cs typeface="Calibri" panose="020F0502020204030204" pitchFamily="34" charset="0"/>
              </a:rPr>
              <a:t> of those </a:t>
            </a:r>
            <a:r>
              <a:rPr lang="en-US" b="1" dirty="0">
                <a:solidFill>
                  <a:schemeClr val="accent1"/>
                </a:solidFill>
                <a:latin typeface="Calibri" panose="020F0502020204030204" pitchFamily="34" charset="0"/>
                <a:cs typeface="Calibri" panose="020F0502020204030204" pitchFamily="34" charset="0"/>
              </a:rPr>
              <a:t>refugees who have decided to return</a:t>
            </a:r>
            <a:r>
              <a:rPr lang="en-US" dirty="0">
                <a:latin typeface="Calibri" panose="020F0502020204030204" pitchFamily="34" charset="0"/>
                <a:cs typeface="Calibri" panose="020F0502020204030204" pitchFamily="34" charset="0"/>
              </a:rPr>
              <a:t> with community-focused investment in areas of return. </a:t>
            </a:r>
          </a:p>
          <a:p>
            <a:pPr algn="just">
              <a:spcAft>
                <a:spcPts val="600"/>
              </a:spcAft>
            </a:pPr>
            <a:r>
              <a:rPr lang="en-US" dirty="0">
                <a:latin typeface="Calibri" panose="020F0502020204030204" pitchFamily="34" charset="0"/>
                <a:cs typeface="Calibri" panose="020F0502020204030204" pitchFamily="34" charset="0"/>
              </a:rPr>
              <a:t>The approach is being described as “</a:t>
            </a:r>
            <a:r>
              <a:rPr lang="en-US" b="1" dirty="0">
                <a:solidFill>
                  <a:schemeClr val="accent1"/>
                </a:solidFill>
                <a:latin typeface="Calibri" panose="020F0502020204030204" pitchFamily="34" charset="0"/>
                <a:cs typeface="Calibri" panose="020F0502020204030204" pitchFamily="34" charset="0"/>
              </a:rPr>
              <a:t>pockets of hope</a:t>
            </a:r>
            <a:r>
              <a:rPr lang="en-US" dirty="0">
                <a:latin typeface="Calibri" panose="020F0502020204030204" pitchFamily="34" charset="0"/>
                <a:cs typeface="Calibri" panose="020F0502020204030204" pitchFamily="34" charset="0"/>
              </a:rPr>
              <a:t>” and is in line with South Sudan’s National Plan on Return, Relocation and Reintegration of Displaced Persons. </a:t>
            </a:r>
            <a:r>
              <a:rPr lang="en-US" dirty="0"/>
              <a:t> </a:t>
            </a:r>
          </a:p>
          <a:p>
            <a:pPr>
              <a:spcAft>
                <a:spcPts val="600"/>
              </a:spcAft>
            </a:pPr>
            <a:endParaRPr lang="en-US" dirty="0"/>
          </a:p>
        </p:txBody>
      </p:sp>
      <p:sp>
        <p:nvSpPr>
          <p:cNvPr id="6" name="TextBox 5">
            <a:extLst>
              <a:ext uri="{FF2B5EF4-FFF2-40B4-BE49-F238E27FC236}">
                <a16:creationId xmlns:a16="http://schemas.microsoft.com/office/drawing/2014/main" id="{BF59A712-2B7E-4522-A75B-AC1E9DB6C2A8}"/>
              </a:ext>
            </a:extLst>
          </p:cNvPr>
          <p:cNvSpPr txBox="1"/>
          <p:nvPr/>
        </p:nvSpPr>
        <p:spPr>
          <a:xfrm>
            <a:off x="240873" y="5698541"/>
            <a:ext cx="5753528" cy="430887"/>
          </a:xfrm>
          <a:prstGeom prst="rect">
            <a:avLst/>
          </a:prstGeom>
          <a:noFill/>
        </p:spPr>
        <p:txBody>
          <a:bodyPr wrap="square" rtlCol="0">
            <a:spAutoFit/>
          </a:bodyPr>
          <a:lstStyle/>
          <a:p>
            <a:r>
              <a:rPr lang="en-US" sz="1100" b="0" i="0" dirty="0">
                <a:solidFill>
                  <a:srgbClr val="222222"/>
                </a:solidFill>
                <a:effectLst/>
                <a:latin typeface="proxima_nova"/>
              </a:rPr>
              <a:t>Regina </a:t>
            </a:r>
            <a:r>
              <a:rPr lang="en-US" sz="1100" b="0" i="0" dirty="0" err="1">
                <a:solidFill>
                  <a:srgbClr val="222222"/>
                </a:solidFill>
                <a:effectLst/>
                <a:latin typeface="proxima_nova"/>
              </a:rPr>
              <a:t>Ochala</a:t>
            </a:r>
            <a:r>
              <a:rPr lang="en-US" sz="1100" b="0" i="0" dirty="0">
                <a:solidFill>
                  <a:srgbClr val="222222"/>
                </a:solidFill>
                <a:effectLst/>
                <a:latin typeface="proxima_nova"/>
              </a:rPr>
              <a:t>, 42, tends to her garden in Juba, South Sudan, where she returned in July 2021 following two decades of displacement in Sudan.  © UNHCR/Gift Friday Noah</a:t>
            </a:r>
            <a:endParaRPr lang="en-US" sz="1100" dirty="0"/>
          </a:p>
        </p:txBody>
      </p:sp>
    </p:spTree>
    <p:extLst>
      <p:ext uri="{BB962C8B-B14F-4D97-AF65-F5344CB8AC3E}">
        <p14:creationId xmlns:p14="http://schemas.microsoft.com/office/powerpoint/2010/main" val="4285663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6280" y="2017381"/>
            <a:ext cx="6762616" cy="1237480"/>
          </a:xfrm>
        </p:spPr>
        <p:txBody>
          <a:bodyPr/>
          <a:lstStyle/>
          <a:p>
            <a:r>
              <a:rPr lang="en-US" dirty="0">
                <a:solidFill>
                  <a:schemeClr val="accent3"/>
                </a:solidFill>
              </a:rPr>
              <a:t>Thank You!</a:t>
            </a:r>
            <a:endParaRPr lang="en-US" sz="3200" dirty="0">
              <a:solidFill>
                <a:schemeClr val="accent3"/>
              </a:solidFill>
            </a:endParaRPr>
          </a:p>
        </p:txBody>
      </p:sp>
    </p:spTree>
    <p:extLst>
      <p:ext uri="{BB962C8B-B14F-4D97-AF65-F5344CB8AC3E}">
        <p14:creationId xmlns:p14="http://schemas.microsoft.com/office/powerpoint/2010/main" val="3763926108"/>
      </p:ext>
    </p:extLst>
  </p:cSld>
  <p:clrMapOvr>
    <a:masterClrMapping/>
  </p:clrMapOvr>
</p:sld>
</file>

<file path=ppt/theme/theme1.xml><?xml version="1.0" encoding="utf-8"?>
<a:theme xmlns:a="http://schemas.openxmlformats.org/drawingml/2006/main" name="1_UNHCR2016">
  <a:themeElements>
    <a:clrScheme name="UNHCR2016">
      <a:dk1>
        <a:sysClr val="windowText" lastClr="000000"/>
      </a:dk1>
      <a:lt1>
        <a:sysClr val="window" lastClr="FFFFFF"/>
      </a:lt1>
      <a:dk2>
        <a:srgbClr val="FFFFFF"/>
      </a:dk2>
      <a:lt2>
        <a:srgbClr val="0072BC"/>
      </a:lt2>
      <a:accent1>
        <a:srgbClr val="0072BC"/>
      </a:accent1>
      <a:accent2>
        <a:srgbClr val="000000"/>
      </a:accent2>
      <a:accent3>
        <a:srgbClr val="FAEB00"/>
      </a:accent3>
      <a:accent4>
        <a:srgbClr val="17375F"/>
      </a:accent4>
      <a:accent5>
        <a:srgbClr val="08B499"/>
      </a:accent5>
      <a:accent6>
        <a:srgbClr val="EF4960"/>
      </a:accent6>
      <a:hlink>
        <a:srgbClr val="0072BC"/>
      </a:hlink>
      <a:folHlink>
        <a:srgbClr val="0072BC"/>
      </a:folHlink>
    </a:clrScheme>
    <a:fontScheme name="UNHCR2016">
      <a:majorFont>
        <a:latin typeface="Arial"/>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NHCR2016-Template-V2" id="{3E386AF6-AFA1-4435-B293-6BF6E93FC347}" vid="{380E39D3-DA05-4B59-A009-DFC129E09AB4}"/>
    </a:ext>
  </a:extLst>
</a:theme>
</file>

<file path=ppt/theme/theme2.xml><?xml version="1.0" encoding="utf-8"?>
<a:theme xmlns:a="http://schemas.openxmlformats.org/drawingml/2006/main" name="UNHCR2016">
  <a:themeElements>
    <a:clrScheme name="UNHCR2016">
      <a:dk1>
        <a:sysClr val="windowText" lastClr="000000"/>
      </a:dk1>
      <a:lt1>
        <a:sysClr val="window" lastClr="FFFFFF"/>
      </a:lt1>
      <a:dk2>
        <a:srgbClr val="FFFFFF"/>
      </a:dk2>
      <a:lt2>
        <a:srgbClr val="0072BC"/>
      </a:lt2>
      <a:accent1>
        <a:srgbClr val="0072BC"/>
      </a:accent1>
      <a:accent2>
        <a:srgbClr val="000000"/>
      </a:accent2>
      <a:accent3>
        <a:srgbClr val="FAEB00"/>
      </a:accent3>
      <a:accent4>
        <a:srgbClr val="17375F"/>
      </a:accent4>
      <a:accent5>
        <a:srgbClr val="08B499"/>
      </a:accent5>
      <a:accent6>
        <a:srgbClr val="EF4960"/>
      </a:accent6>
      <a:hlink>
        <a:srgbClr val="0072BC"/>
      </a:hlink>
      <a:folHlink>
        <a:srgbClr val="0072BC"/>
      </a:folHlink>
    </a:clrScheme>
    <a:fontScheme name="UNHCR2016">
      <a:majorFont>
        <a:latin typeface="Arial"/>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C7DAA8D6C8B140A5F0E41F9D4E4A84" ma:contentTypeVersion="12" ma:contentTypeDescription="Create a new document." ma:contentTypeScope="" ma:versionID="48d0528b95111e39667300d25be75a9a">
  <xsd:schema xmlns:xsd="http://www.w3.org/2001/XMLSchema" xmlns:xs="http://www.w3.org/2001/XMLSchema" xmlns:p="http://schemas.microsoft.com/office/2006/metadata/properties" xmlns:ns2="8c78b66e-d385-4427-a872-98315d1cd071" xmlns:ns3="3202920d-3ca7-4b50-81e2-593a5f0de02a" targetNamespace="http://schemas.microsoft.com/office/2006/metadata/properties" ma:root="true" ma:fieldsID="6307e6069d2fea6b8252be689b8d663b" ns2:_="" ns3:_="">
    <xsd:import namespace="8c78b66e-d385-4427-a872-98315d1cd071"/>
    <xsd:import namespace="3202920d-3ca7-4b50-81e2-593a5f0de0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8b66e-d385-4427-a872-98315d1cd0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53f610b-9ee9-4302-9a9e-eaae0f0c7bdb"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02920d-3ca7-4b50-81e2-593a5f0de02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035f5ad-1300-4450-9f99-49a76685a5fd}" ma:internalName="TaxCatchAll" ma:showField="CatchAllData" ma:web="3202920d-3ca7-4b50-81e2-593a5f0de0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78b66e-d385-4427-a872-98315d1cd071">
      <Terms xmlns="http://schemas.microsoft.com/office/infopath/2007/PartnerControls"/>
    </lcf76f155ced4ddcb4097134ff3c332f>
    <TaxCatchAll xmlns="3202920d-3ca7-4b50-81e2-593a5f0de02a" xsi:nil="true"/>
  </documentManagement>
</p:properties>
</file>

<file path=customXml/itemProps1.xml><?xml version="1.0" encoding="utf-8"?>
<ds:datastoreItem xmlns:ds="http://schemas.openxmlformats.org/officeDocument/2006/customXml" ds:itemID="{BA683BE0-74EE-42E8-B9E1-1581937142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78b66e-d385-4427-a872-98315d1cd071"/>
    <ds:schemaRef ds:uri="3202920d-3ca7-4b50-81e2-593a5f0de0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14692E-BCB4-48C8-AAE2-6903A23BDB6B}">
  <ds:schemaRefs>
    <ds:schemaRef ds:uri="http://schemas.microsoft.com/sharepoint/v3/contenttype/forms"/>
  </ds:schemaRefs>
</ds:datastoreItem>
</file>

<file path=customXml/itemProps3.xml><?xml version="1.0" encoding="utf-8"?>
<ds:datastoreItem xmlns:ds="http://schemas.openxmlformats.org/officeDocument/2006/customXml" ds:itemID="{392AC8E2-F331-447F-ABC4-B0B7DAE0D538}">
  <ds:schemaRefs>
    <ds:schemaRef ds:uri="http://purl.org/dc/dcmitype/"/>
    <ds:schemaRef ds:uri="http://purl.org/dc/elements/1.1/"/>
    <ds:schemaRef ds:uri="http://schemas.microsoft.com/office/2006/metadata/properties"/>
    <ds:schemaRef ds:uri="http://purl.org/dc/terms/"/>
    <ds:schemaRef ds:uri="5e54f4f2-1a2f-42a2-8bf2-3a02acb16ec1"/>
    <ds:schemaRef ds:uri="http://schemas.microsoft.com/office/2006/documentManagement/types"/>
    <ds:schemaRef ds:uri="http://schemas.openxmlformats.org/package/2006/metadata/core-properties"/>
    <ds:schemaRef ds:uri="http://schemas.microsoft.com/office/infopath/2007/PartnerControls"/>
    <ds:schemaRef ds:uri="b3d0323c-f7c6-4190-92f4-bd0e25e87849"/>
    <ds:schemaRef ds:uri="http://www.w3.org/XML/1998/namespace"/>
    <ds:schemaRef ds:uri="8c78b66e-d385-4427-a872-98315d1cd071"/>
    <ds:schemaRef ds:uri="3202920d-3ca7-4b50-81e2-593a5f0de02a"/>
  </ds:schemaRefs>
</ds:datastoreItem>
</file>

<file path=docMetadata/LabelInfo.xml><?xml version="1.0" encoding="utf-8"?>
<clbl:labelList xmlns:clbl="http://schemas.microsoft.com/office/2020/mipLabelMetadata">
  <clbl:label id="{2059aa38-f392-4105-be92-628035578272}" enabled="1" method="Standard" siteId="{1588262d-23fb-43b4-bd6e-bce49c8e6186}" removed="0"/>
</clbl:labelList>
</file>

<file path=docProps/app.xml><?xml version="1.0" encoding="utf-8"?>
<Properties xmlns="http://schemas.openxmlformats.org/officeDocument/2006/extended-properties" xmlns:vt="http://schemas.openxmlformats.org/officeDocument/2006/docPropsVTypes">
  <Template/>
  <TotalTime>2548</TotalTime>
  <Words>4349</Words>
  <Application>Microsoft Office PowerPoint</Application>
  <PresentationFormat>Widescreen</PresentationFormat>
  <Paragraphs>200</Paragraphs>
  <Slides>15</Slides>
  <Notes>15</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1_UNHCR2016</vt:lpstr>
      <vt:lpstr>UNHCR2016</vt:lpstr>
      <vt:lpstr>The Humanitarian-Development-Peace Nexus</vt:lpstr>
      <vt:lpstr>Forced Displacement and the HDP Nexus</vt:lpstr>
      <vt:lpstr>Global Compact on Refugees (GCR) A global agreement on comprehensive refugee responses</vt:lpstr>
      <vt:lpstr>Global Compact on Refugees (GCR) Support Platforms</vt:lpstr>
      <vt:lpstr>Global Compact on Refugees (GCR) Pledges – samples –</vt:lpstr>
      <vt:lpstr>UNICEF-UNHCR Blueprint</vt:lpstr>
      <vt:lpstr>DAC Recommendation on the HDP Nexus</vt:lpstr>
      <vt:lpstr>IASC Light Guidance on Collective Outcomes</vt:lpstr>
      <vt:lpstr>Collective Outcomes – Progress and challenges</vt:lpstr>
      <vt:lpstr>Promising examples Partnership with the World Bank Group </vt:lpstr>
      <vt:lpstr>Promising examples Innovative Financing</vt:lpstr>
      <vt:lpstr> Promising examples Uganda Education Response Plan (ERP)</vt:lpstr>
      <vt:lpstr>Promising examples Niger: Village d’opportunités</vt:lpstr>
      <vt:lpstr> Promising examples South Sudan: Pockets of Hope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Refugee Forum  Virtual Informal Briefing on Follow-Up</dc:title>
  <dc:creator>Sinan Akkurt</dc:creator>
  <cp:lastModifiedBy>UNHCR</cp:lastModifiedBy>
  <cp:revision>28</cp:revision>
  <dcterms:created xsi:type="dcterms:W3CDTF">2020-06-19T18:02:52Z</dcterms:created>
  <dcterms:modified xsi:type="dcterms:W3CDTF">2026-09-01T15:11:27Z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2020-06-11T00:00:00Z</vt:filetime>
  </property>
  <property fmtid="{D5CDD505-2E9C-101B-9397-08002B2CF9AE}" pid="3" name="Creator">
    <vt:lpwstr>Microsoft® PowerPoint® for Office 365</vt:lpwstr>
  </property>
  <property fmtid="{D5CDD505-2E9C-101B-9397-08002B2CF9AE}" pid="4" name="LastSaved">
    <vt:filetime>2020-06-19T00:00:00Z</vt:filetime>
  </property>
  <property fmtid="{D5CDD505-2E9C-101B-9397-08002B2CF9AE}" pid="5" name="ContentTypeId">
    <vt:lpwstr>0x01010081C7DAA8D6C8B140A5F0E41F9D4E4A84</vt:lpwstr>
  </property>
</Properties>
</file>