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  <p:sldMasterId id="2147483687" r:id="rId2"/>
  </p:sldMasterIdLst>
  <p:notesMasterIdLst>
    <p:notesMasterId r:id="rId12"/>
  </p:notesMasterIdLst>
  <p:sldIdLst>
    <p:sldId id="256" r:id="rId3"/>
    <p:sldId id="325" r:id="rId4"/>
    <p:sldId id="329" r:id="rId5"/>
    <p:sldId id="290" r:id="rId6"/>
    <p:sldId id="331" r:id="rId7"/>
    <p:sldId id="332" r:id="rId8"/>
    <p:sldId id="333" r:id="rId9"/>
    <p:sldId id="334" r:id="rId10"/>
    <p:sldId id="306" r:id="rId11"/>
  </p:sldIdLst>
  <p:sldSz cx="9144000" cy="6858000" type="screen4x3"/>
  <p:notesSz cx="6858000" cy="9144000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40" autoAdjust="0"/>
    <p:restoredTop sz="94660"/>
  </p:normalViewPr>
  <p:slideViewPr>
    <p:cSldViewPr>
      <p:cViewPr varScale="1">
        <p:scale>
          <a:sx n="107" d="100"/>
          <a:sy n="107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060F5-9E82-4201-AA25-19856AA3CA98}" type="datetimeFigureOut">
              <a:rPr lang="de-AT" smtClean="0"/>
              <a:t>09.09.2016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3C62A-CBAD-413F-8B55-BAEE336D5E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083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76" name="Picture 28" descr="balken_unten_hell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413"/>
            <a:ext cx="9144000" cy="6604000"/>
          </a:xfrm>
          <a:prstGeom prst="rect">
            <a:avLst/>
          </a:prstGeom>
          <a:noFill/>
        </p:spPr>
      </p:pic>
      <p:pic>
        <p:nvPicPr>
          <p:cNvPr id="27664" name="Picture 16" descr="claim_grey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776" y="6445250"/>
            <a:ext cx="3598863" cy="223838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220788" y="2133600"/>
            <a:ext cx="7099300" cy="13716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de-AT" dirty="0" smtClean="0"/>
              <a:t>Prototypische Headline</a:t>
            </a:r>
            <a:br>
              <a:rPr lang="de-AT" dirty="0" smtClean="0"/>
            </a:br>
            <a:r>
              <a:rPr lang="de-AT" dirty="0" smtClean="0"/>
              <a:t>für Deckblatt</a:t>
            </a:r>
            <a:endParaRPr lang="de-AT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1189" y="3729038"/>
            <a:ext cx="7729537" cy="1600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AT" dirty="0" smtClean="0"/>
              <a:t>Schriftzusatz in Kleinbuchstaben.</a:t>
            </a:r>
            <a:endParaRPr lang="de-AT" dirty="0"/>
          </a:p>
        </p:txBody>
      </p:sp>
      <p:pic>
        <p:nvPicPr>
          <p:cNvPr id="27675" name="Picture 27" descr="cubu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" y="2173288"/>
            <a:ext cx="1200150" cy="1200150"/>
          </a:xfrm>
          <a:prstGeom prst="rect">
            <a:avLst/>
          </a:prstGeom>
          <a:noFill/>
        </p:spPr>
      </p:pic>
      <p:pic>
        <p:nvPicPr>
          <p:cNvPr id="27677" name="Picture 29" descr="WKO_singular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6070601"/>
            <a:ext cx="1687512" cy="523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Prototypische einzeilige Headline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66739" y="1484315"/>
            <a:ext cx="8001000" cy="45370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 smtClean="0"/>
              <a:t>Sie lesen eben einen Blindtext beziehungsweise Musterworte, um die Optik besser sehen zu können.</a:t>
            </a:r>
          </a:p>
          <a:p>
            <a:pPr lvl="0"/>
            <a:r>
              <a:rPr lang="de-DE" dirty="0" smtClean="0"/>
              <a:t>Der Text ist daher an sich redundant, aber Sie können nun die Abtrennungen besser sehen.</a:t>
            </a:r>
          </a:p>
          <a:p>
            <a:pPr lvl="1"/>
            <a:r>
              <a:rPr lang="de-DE" dirty="0" smtClean="0"/>
              <a:t>Beispielsweise wäre die zweite Ebene jene, die jetzt</a:t>
            </a:r>
          </a:p>
          <a:p>
            <a:pPr lvl="1"/>
            <a:r>
              <a:rPr lang="de-DE" dirty="0" smtClean="0"/>
              <a:t>folgt.</a:t>
            </a:r>
          </a:p>
          <a:p>
            <a:pPr lvl="2"/>
            <a:r>
              <a:rPr lang="de-DE" dirty="0" smtClean="0"/>
              <a:t>Beispielsweise wäre die dritte Ebene jene, die jetzt</a:t>
            </a:r>
          </a:p>
          <a:p>
            <a:pPr lvl="2"/>
            <a:r>
              <a:rPr lang="de-DE" dirty="0" smtClean="0"/>
              <a:t>folgt.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920E2B-FC99-4A38-BFFD-416A818AECB0}" type="slidenum">
              <a:rPr lang="de-AT"/>
              <a:pPr/>
              <a:t>‹Nr.›</a:t>
            </a:fld>
            <a:endParaRPr lang="de-AT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 flipH="1">
            <a:off x="0" y="1273175"/>
            <a:ext cx="9144000" cy="0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Lauf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Prototypische zweizeilige Headline</a:t>
            </a:r>
            <a:br>
              <a:rPr lang="de-DE" dirty="0" smtClean="0"/>
            </a:br>
            <a:r>
              <a:rPr lang="de-DE" dirty="0" smtClean="0"/>
              <a:t>Prototypische Headline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66739" y="1484315"/>
            <a:ext cx="8001000" cy="45370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>
              <a:buNone/>
            </a:pPr>
            <a:r>
              <a:rPr lang="de-AT" dirty="0" err="1" smtClean="0"/>
              <a:t>Lorem</a:t>
            </a:r>
            <a:r>
              <a:rPr lang="de-AT" dirty="0" smtClean="0"/>
              <a:t> </a:t>
            </a:r>
            <a:r>
              <a:rPr lang="de-AT" dirty="0" err="1" smtClean="0"/>
              <a:t>ipsum</a:t>
            </a:r>
            <a:r>
              <a:rPr lang="de-AT" dirty="0" smtClean="0"/>
              <a:t> </a:t>
            </a:r>
            <a:r>
              <a:rPr lang="de-AT" dirty="0" err="1" smtClean="0"/>
              <a:t>dolor</a:t>
            </a:r>
            <a:r>
              <a:rPr lang="de-AT" dirty="0" smtClean="0"/>
              <a:t> </a:t>
            </a:r>
            <a:r>
              <a:rPr lang="de-AT" dirty="0" err="1" smtClean="0"/>
              <a:t>sit</a:t>
            </a:r>
            <a:r>
              <a:rPr lang="de-AT" dirty="0" smtClean="0"/>
              <a:t> </a:t>
            </a:r>
            <a:r>
              <a:rPr lang="de-AT" dirty="0" err="1" smtClean="0"/>
              <a:t>amet</a:t>
            </a:r>
            <a:r>
              <a:rPr lang="de-AT" dirty="0" smtClean="0"/>
              <a:t>, </a:t>
            </a:r>
            <a:r>
              <a:rPr lang="de-AT" dirty="0" err="1" smtClean="0"/>
              <a:t>sed</a:t>
            </a:r>
            <a:r>
              <a:rPr lang="de-AT" dirty="0" smtClean="0"/>
              <a:t> </a:t>
            </a:r>
            <a:r>
              <a:rPr lang="de-AT" dirty="0" err="1" smtClean="0"/>
              <a:t>diam</a:t>
            </a:r>
            <a:r>
              <a:rPr lang="de-AT" dirty="0" smtClean="0"/>
              <a:t> </a:t>
            </a:r>
            <a:r>
              <a:rPr lang="de-AT" dirty="0" err="1" smtClean="0"/>
              <a:t>nonummy</a:t>
            </a:r>
            <a:r>
              <a:rPr lang="de-AT" dirty="0" smtClean="0"/>
              <a:t> </a:t>
            </a:r>
            <a:r>
              <a:rPr lang="de-AT" dirty="0" err="1" smtClean="0"/>
              <a:t>nibh</a:t>
            </a:r>
            <a:r>
              <a:rPr lang="de-AT" dirty="0" smtClean="0"/>
              <a:t> </a:t>
            </a:r>
            <a:r>
              <a:rPr lang="de-AT" dirty="0" err="1" smtClean="0"/>
              <a:t>euismod</a:t>
            </a:r>
            <a:r>
              <a:rPr lang="de-AT" dirty="0" smtClean="0"/>
              <a:t> </a:t>
            </a:r>
            <a:r>
              <a:rPr lang="de-AT" dirty="0" err="1" smtClean="0"/>
              <a:t>tincidunt</a:t>
            </a:r>
            <a:r>
              <a:rPr lang="de-AT" dirty="0" smtClean="0"/>
              <a:t> </a:t>
            </a:r>
            <a:r>
              <a:rPr lang="de-AT" dirty="0" err="1" smtClean="0"/>
              <a:t>ut</a:t>
            </a:r>
            <a:r>
              <a:rPr lang="de-AT" dirty="0" smtClean="0"/>
              <a:t> </a:t>
            </a:r>
            <a:r>
              <a:rPr lang="de-AT" dirty="0" err="1" smtClean="0"/>
              <a:t>laoreet</a:t>
            </a:r>
            <a:r>
              <a:rPr lang="de-AT" dirty="0" smtClean="0"/>
              <a:t> </a:t>
            </a:r>
            <a:r>
              <a:rPr lang="de-AT" dirty="0" err="1" smtClean="0"/>
              <a:t>dolore</a:t>
            </a:r>
            <a:r>
              <a:rPr lang="de-AT" dirty="0" smtClean="0"/>
              <a:t> magna </a:t>
            </a:r>
            <a:r>
              <a:rPr lang="de-AT" dirty="0" err="1" smtClean="0"/>
              <a:t>aliquam</a:t>
            </a:r>
            <a:r>
              <a:rPr lang="de-AT" dirty="0" smtClean="0"/>
              <a:t> </a:t>
            </a:r>
            <a:r>
              <a:rPr lang="de-AT" dirty="0" err="1" smtClean="0"/>
              <a:t>erat</a:t>
            </a:r>
            <a:r>
              <a:rPr lang="de-AT" dirty="0" smtClean="0"/>
              <a:t> </a:t>
            </a:r>
            <a:r>
              <a:rPr lang="de-AT" dirty="0" err="1" smtClean="0"/>
              <a:t>volutpat</a:t>
            </a:r>
            <a:r>
              <a:rPr lang="de-AT" dirty="0" smtClean="0"/>
              <a:t>.</a:t>
            </a:r>
          </a:p>
          <a:p>
            <a:pPr>
              <a:buNone/>
            </a:pPr>
            <a:endParaRPr lang="de-AT" dirty="0" smtClean="0"/>
          </a:p>
          <a:p>
            <a:pPr>
              <a:buNone/>
            </a:pPr>
            <a:r>
              <a:rPr lang="de-AT" dirty="0" smtClean="0"/>
              <a:t>Duis </a:t>
            </a:r>
            <a:r>
              <a:rPr lang="de-AT" dirty="0" err="1" smtClean="0"/>
              <a:t>autem</a:t>
            </a:r>
            <a:r>
              <a:rPr lang="de-AT" dirty="0" smtClean="0"/>
              <a:t> </a:t>
            </a:r>
            <a:r>
              <a:rPr lang="de-AT" dirty="0" err="1" smtClean="0"/>
              <a:t>vel</a:t>
            </a:r>
            <a:r>
              <a:rPr lang="de-AT" dirty="0" smtClean="0"/>
              <a:t> </a:t>
            </a:r>
            <a:r>
              <a:rPr lang="de-AT" dirty="0" err="1" smtClean="0"/>
              <a:t>eum</a:t>
            </a:r>
            <a:r>
              <a:rPr lang="de-AT" dirty="0" smtClean="0"/>
              <a:t> </a:t>
            </a:r>
            <a:r>
              <a:rPr lang="de-AT" dirty="0" err="1" smtClean="0"/>
              <a:t>iriure</a:t>
            </a:r>
            <a:r>
              <a:rPr lang="de-AT" dirty="0" smtClean="0"/>
              <a:t> </a:t>
            </a:r>
            <a:r>
              <a:rPr lang="de-AT" dirty="0" err="1" smtClean="0"/>
              <a:t>dolor</a:t>
            </a:r>
            <a:r>
              <a:rPr lang="de-AT" dirty="0" smtClean="0"/>
              <a:t> in </a:t>
            </a:r>
            <a:r>
              <a:rPr lang="de-AT" dirty="0" err="1" smtClean="0"/>
              <a:t>hendrerit</a:t>
            </a:r>
            <a:r>
              <a:rPr lang="de-AT" dirty="0" smtClean="0"/>
              <a:t> in </a:t>
            </a:r>
            <a:r>
              <a:rPr lang="de-AT" dirty="0" err="1" smtClean="0"/>
              <a:t>vulputate</a:t>
            </a:r>
            <a:r>
              <a:rPr lang="de-AT" dirty="0" smtClean="0"/>
              <a:t> </a:t>
            </a:r>
            <a:r>
              <a:rPr lang="de-AT" dirty="0" err="1" smtClean="0"/>
              <a:t>velit</a:t>
            </a:r>
            <a:r>
              <a:rPr lang="de-AT" dirty="0" smtClean="0"/>
              <a:t> esse </a:t>
            </a:r>
            <a:r>
              <a:rPr lang="de-AT" dirty="0" err="1" smtClean="0"/>
              <a:t>molestie</a:t>
            </a:r>
            <a:r>
              <a:rPr lang="de-AT" dirty="0" smtClean="0"/>
              <a:t> </a:t>
            </a:r>
            <a:r>
              <a:rPr lang="de-AT" dirty="0" err="1" smtClean="0"/>
              <a:t>consequat</a:t>
            </a:r>
            <a:r>
              <a:rPr lang="de-AT" dirty="0" smtClean="0"/>
              <a:t>, </a:t>
            </a:r>
            <a:r>
              <a:rPr lang="de-AT" dirty="0" err="1" smtClean="0"/>
              <a:t>vel</a:t>
            </a:r>
            <a:r>
              <a:rPr lang="de-AT" dirty="0" smtClean="0"/>
              <a:t> </a:t>
            </a:r>
            <a:r>
              <a:rPr lang="de-AT" dirty="0" err="1" smtClean="0"/>
              <a:t>illum</a:t>
            </a:r>
            <a:r>
              <a:rPr lang="de-AT" dirty="0" smtClean="0"/>
              <a:t> </a:t>
            </a:r>
            <a:r>
              <a:rPr lang="de-AT" dirty="0" err="1" smtClean="0"/>
              <a:t>dolore</a:t>
            </a:r>
            <a:r>
              <a:rPr lang="de-AT" dirty="0" smtClean="0"/>
              <a:t> </a:t>
            </a:r>
            <a:r>
              <a:rPr lang="de-AT" dirty="0" err="1" smtClean="0"/>
              <a:t>eu</a:t>
            </a:r>
            <a:r>
              <a:rPr lang="de-AT" dirty="0" smtClean="0"/>
              <a:t> </a:t>
            </a:r>
            <a:r>
              <a:rPr lang="de-AT" dirty="0" err="1" smtClean="0"/>
              <a:t>feugiat</a:t>
            </a:r>
            <a:r>
              <a:rPr lang="de-AT" dirty="0" smtClean="0"/>
              <a:t> </a:t>
            </a:r>
            <a:r>
              <a:rPr lang="de-AT" dirty="0" err="1" smtClean="0"/>
              <a:t>nulla</a:t>
            </a:r>
            <a:r>
              <a:rPr lang="de-AT" dirty="0" smtClean="0"/>
              <a:t> </a:t>
            </a:r>
            <a:r>
              <a:rPr lang="de-AT" dirty="0" err="1" smtClean="0"/>
              <a:t>facilisis</a:t>
            </a:r>
            <a:r>
              <a:rPr lang="de-AT" dirty="0" smtClean="0"/>
              <a:t> </a:t>
            </a:r>
            <a:r>
              <a:rPr lang="de-AT" dirty="0" err="1" smtClean="0"/>
              <a:t>at</a:t>
            </a:r>
            <a:r>
              <a:rPr lang="de-AT" dirty="0" smtClean="0"/>
              <a:t> </a:t>
            </a:r>
            <a:r>
              <a:rPr lang="de-AT" dirty="0" err="1" smtClean="0"/>
              <a:t>vero</a:t>
            </a:r>
            <a:r>
              <a:rPr lang="de-AT" dirty="0" smtClean="0"/>
              <a:t> et </a:t>
            </a:r>
            <a:r>
              <a:rPr lang="de-AT" dirty="0" err="1" smtClean="0"/>
              <a:t>accumsan</a:t>
            </a:r>
            <a:r>
              <a:rPr lang="de-AT" dirty="0" smtClean="0"/>
              <a:t> et </a:t>
            </a:r>
            <a:r>
              <a:rPr lang="de-AT" dirty="0" err="1" smtClean="0"/>
              <a:t>iusto</a:t>
            </a:r>
            <a:r>
              <a:rPr lang="de-AT" dirty="0" smtClean="0"/>
              <a:t> </a:t>
            </a:r>
            <a:r>
              <a:rPr lang="de-AT" dirty="0" err="1" smtClean="0"/>
              <a:t>odio</a:t>
            </a:r>
            <a:r>
              <a:rPr lang="de-AT" dirty="0" smtClean="0"/>
              <a:t> </a:t>
            </a:r>
            <a:r>
              <a:rPr lang="de-AT" dirty="0" err="1" smtClean="0"/>
              <a:t>dignissim</a:t>
            </a:r>
            <a:r>
              <a:rPr lang="de-AT" dirty="0" smtClean="0"/>
              <a:t> </a:t>
            </a:r>
            <a:r>
              <a:rPr lang="de-AT" dirty="0" err="1" smtClean="0"/>
              <a:t>qui</a:t>
            </a:r>
            <a:r>
              <a:rPr lang="de-AT" dirty="0" smtClean="0"/>
              <a:t> </a:t>
            </a:r>
            <a:r>
              <a:rPr lang="de-AT" dirty="0" err="1" smtClean="0"/>
              <a:t>blandit</a:t>
            </a:r>
            <a:r>
              <a:rPr lang="de-AT" dirty="0" smtClean="0"/>
              <a:t> </a:t>
            </a:r>
            <a:r>
              <a:rPr lang="de-AT" dirty="0" err="1" smtClean="0"/>
              <a:t>praesent</a:t>
            </a:r>
            <a:r>
              <a:rPr lang="de-AT" dirty="0" smtClean="0"/>
              <a:t> </a:t>
            </a:r>
            <a:r>
              <a:rPr lang="de-AT" dirty="0" err="1" smtClean="0"/>
              <a:t>luptatum</a:t>
            </a:r>
            <a:r>
              <a:rPr lang="de-AT" dirty="0" smtClean="0"/>
              <a:t> </a:t>
            </a:r>
            <a:r>
              <a:rPr lang="de-AT" dirty="0" err="1" smtClean="0"/>
              <a:t>zzril</a:t>
            </a:r>
            <a:r>
              <a:rPr lang="de-AT" dirty="0" smtClean="0"/>
              <a:t> </a:t>
            </a:r>
            <a:r>
              <a:rPr lang="de-AT" dirty="0" err="1" smtClean="0"/>
              <a:t>delenit</a:t>
            </a:r>
            <a:r>
              <a:rPr lang="de-AT" dirty="0" smtClean="0"/>
              <a:t> </a:t>
            </a:r>
            <a:r>
              <a:rPr lang="de-AT" dirty="0" err="1" smtClean="0"/>
              <a:t>augue</a:t>
            </a:r>
            <a:r>
              <a:rPr lang="de-AT" dirty="0" smtClean="0"/>
              <a:t> </a:t>
            </a:r>
            <a:r>
              <a:rPr lang="de-AT" dirty="0" err="1" smtClean="0"/>
              <a:t>duis</a:t>
            </a:r>
            <a:r>
              <a:rPr lang="de-AT" dirty="0" smtClean="0"/>
              <a:t> </a:t>
            </a:r>
            <a:r>
              <a:rPr lang="de-AT" dirty="0" err="1" smtClean="0"/>
              <a:t>dolore</a:t>
            </a:r>
            <a:r>
              <a:rPr lang="de-AT" dirty="0" smtClean="0"/>
              <a:t> </a:t>
            </a:r>
            <a:r>
              <a:rPr lang="de-AT" dirty="0" err="1" smtClean="0"/>
              <a:t>te</a:t>
            </a:r>
            <a:r>
              <a:rPr lang="de-AT" dirty="0" smtClean="0"/>
              <a:t> </a:t>
            </a:r>
            <a:r>
              <a:rPr lang="de-AT" dirty="0" err="1" smtClean="0"/>
              <a:t>feugait</a:t>
            </a:r>
            <a:r>
              <a:rPr lang="de-AT" dirty="0" smtClean="0"/>
              <a:t> </a:t>
            </a:r>
            <a:r>
              <a:rPr lang="de-AT" dirty="0" err="1" smtClean="0"/>
              <a:t>nulla</a:t>
            </a:r>
            <a:r>
              <a:rPr lang="de-AT" dirty="0" smtClean="0"/>
              <a:t> </a:t>
            </a:r>
            <a:r>
              <a:rPr lang="de-AT" dirty="0" err="1" smtClean="0"/>
              <a:t>facilisi</a:t>
            </a:r>
            <a:r>
              <a:rPr lang="de-AT" dirty="0" smtClean="0"/>
              <a:t>.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920E2B-FC99-4A38-BFFD-416A818AECB0}" type="slidenum">
              <a:rPr lang="de-AT"/>
              <a:pPr/>
              <a:t>‹Nr.›</a:t>
            </a:fld>
            <a:endParaRPr lang="de-AT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 flipH="1">
            <a:off x="0" y="1273175"/>
            <a:ext cx="9144000" cy="0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4896" y="2673896"/>
            <a:ext cx="7772400" cy="1362075"/>
          </a:xfrm>
        </p:spPr>
        <p:txBody>
          <a:bodyPr anchor="t">
            <a:normAutofit/>
          </a:bodyPr>
          <a:lstStyle>
            <a:lvl1pPr algn="l">
              <a:defRPr sz="3400" b="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04895" y="4047538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Font typeface="Wingdings" pitchFamily="2" charset="2"/>
              <a:buNone/>
              <a:defRPr sz="2000"/>
            </a:lvl1pPr>
            <a:lvl2pPr marL="627063" indent="-269875">
              <a:buFont typeface="Wingdings" pitchFamily="2" charset="2"/>
              <a:buChar char="§"/>
              <a:defRPr sz="1800"/>
            </a:lvl2pPr>
            <a:lvl3pPr marL="914400" indent="-287338">
              <a:buFont typeface="Symbol" pitchFamily="18" charset="2"/>
              <a:buChar char="-"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C31F813-4BA3-4827-8E55-372EE6655F87}" type="slidenum">
              <a:rPr lang="de-AT"/>
              <a:pPr/>
              <a:t>‹Nr.›</a:t>
            </a:fld>
            <a:endParaRPr lang="de-AT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 flipH="1">
            <a:off x="0" y="1273175"/>
            <a:ext cx="9144000" cy="0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66740" y="1484315"/>
            <a:ext cx="3924300" cy="4537075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3440" y="1484315"/>
            <a:ext cx="3924300" cy="4537075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55C770-9D76-44A7-B3EB-A40A89005603}" type="slidenum">
              <a:rPr lang="de-AT"/>
              <a:pPr/>
              <a:t>‹Nr.›</a:t>
            </a:fld>
            <a:endParaRPr lang="de-AT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 flipH="1">
            <a:off x="0" y="1273175"/>
            <a:ext cx="9144000" cy="0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1062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435102"/>
            <a:ext cx="4040188" cy="73977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435102"/>
            <a:ext cx="4041774" cy="73977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4" cy="395128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141CF51-9DD8-44D8-9FC2-E537D07F8618}" type="slidenum">
              <a:rPr lang="de-AT"/>
              <a:pPr/>
              <a:t>‹Nr.›</a:t>
            </a:fld>
            <a:endParaRPr lang="de-AT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 flipH="1">
            <a:off x="0" y="1273175"/>
            <a:ext cx="9144000" cy="0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CDA101C-1C77-4D48-BD39-A39536584314}" type="slidenum">
              <a:rPr lang="de-AT"/>
              <a:pPr/>
              <a:t>‹Nr.›</a:t>
            </a:fld>
            <a:endParaRPr lang="de-AT"/>
          </a:p>
        </p:txBody>
      </p:sp>
      <p:sp>
        <p:nvSpPr>
          <p:cNvPr id="4" name="Line 11"/>
          <p:cNvSpPr>
            <a:spLocks noChangeShapeType="1"/>
          </p:cNvSpPr>
          <p:nvPr userDrawn="1"/>
        </p:nvSpPr>
        <p:spPr bwMode="auto">
          <a:xfrm flipH="1">
            <a:off x="0" y="1273175"/>
            <a:ext cx="9144000" cy="0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AC9611-BD30-46E2-A07B-CD5A3A7C3066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3000" b="0">
                <a:latin typeface="+mj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  <a:lvl2pPr marL="539750" indent="-269875">
              <a:buFont typeface="Wingdings" pitchFamily="2" charset="2"/>
              <a:buChar char="§"/>
              <a:defRPr sz="1200"/>
            </a:lvl2pPr>
            <a:lvl3pPr marL="914400" indent="-374650">
              <a:buFont typeface="Symbol" pitchFamily="18" charset="2"/>
              <a:buChar char="-"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EA5547C-C2D5-4D2D-84FE-5CA36B8B2314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  <a:lvl2pPr marL="457200" indent="-187325">
              <a:buFont typeface="Wingdings" pitchFamily="2" charset="2"/>
              <a:buChar char="§"/>
              <a:defRPr sz="1200"/>
            </a:lvl2pPr>
            <a:lvl3pPr marL="914400" indent="-287338">
              <a:buFont typeface="Symbol" pitchFamily="18" charset="2"/>
              <a:buChar char="-"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6D2457E-9482-4127-9268-A9166FE27573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66739" y="1484315"/>
            <a:ext cx="8001000" cy="4537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DFF4078-6B08-47DA-92A9-BF781C90A8A8}" type="slidenum">
              <a:rPr lang="de-AT"/>
              <a:pPr/>
              <a:t>‹Nr.›</a:t>
            </a:fld>
            <a:endParaRPr lang="de-AT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 flipH="1">
            <a:off x="0" y="1273175"/>
            <a:ext cx="9144000" cy="0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73840" y="188914"/>
            <a:ext cx="2001837" cy="58324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66739" y="188914"/>
            <a:ext cx="5854700" cy="5832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9FADD1-01BC-46F4-9AC1-D3A6B8446942}" type="slidenum">
              <a:rPr lang="de-AT"/>
              <a:pPr/>
              <a:t>‹Nr.›</a:t>
            </a:fld>
            <a:endParaRPr lang="de-AT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 flipH="1" flipV="1">
            <a:off x="6502400" y="-3"/>
            <a:ext cx="0" cy="6197603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welc_full_intern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6" descr="claim_grey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776" y="6445250"/>
            <a:ext cx="3598863" cy="223838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220788" y="2133600"/>
            <a:ext cx="7099300" cy="13716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de-AT" dirty="0" smtClean="0"/>
              <a:t>Prototypische Headline</a:t>
            </a:r>
            <a:br>
              <a:rPr lang="de-AT" dirty="0" smtClean="0"/>
            </a:br>
            <a:r>
              <a:rPr lang="de-AT" dirty="0" smtClean="0"/>
              <a:t>für Deckblatt</a:t>
            </a:r>
            <a:endParaRPr lang="de-AT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1189" y="3729038"/>
            <a:ext cx="7729537" cy="12430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AT" dirty="0" smtClean="0"/>
              <a:t>Schriftzusatz in Kleinbuchstaben.</a:t>
            </a:r>
            <a:endParaRPr lang="de-AT" dirty="0"/>
          </a:p>
        </p:txBody>
      </p:sp>
      <p:pic>
        <p:nvPicPr>
          <p:cNvPr id="8" name="Picture 27" descr="cubus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" y="2173288"/>
            <a:ext cx="1200150" cy="1200150"/>
          </a:xfrm>
          <a:prstGeom prst="rect">
            <a:avLst/>
          </a:prstGeom>
          <a:noFill/>
        </p:spPr>
      </p:pic>
      <p:pic>
        <p:nvPicPr>
          <p:cNvPr id="9" name="Picture 29" descr="WKO_singular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6070601"/>
            <a:ext cx="1687512" cy="5238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balken_unten_hell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9144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claim_grey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445250"/>
            <a:ext cx="35988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7" descr="cubus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3288"/>
            <a:ext cx="1200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9" descr="WKO_singular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070600"/>
            <a:ext cx="1687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20788" y="2133600"/>
            <a:ext cx="7099300" cy="1371600"/>
          </a:xfrm>
        </p:spPr>
        <p:txBody>
          <a:bodyPr/>
          <a:lstStyle>
            <a:lvl1pPr>
              <a:lnSpc>
                <a:spcPct val="100000"/>
              </a:lnSpc>
              <a:defRPr sz="38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29038"/>
            <a:ext cx="7729537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100"/>
            </a:lvl1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4676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430BF3-525A-4C37-BE30-AB0ECE79563A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092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826A31F-751E-43AA-A641-E5564A750F89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348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66738" y="1484313"/>
            <a:ext cx="39243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3438" y="1484313"/>
            <a:ext cx="39243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8C17960-FE3E-43F2-B39A-DF0156BD42CB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907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CCA53F7-4D28-499D-BCDB-848B3D4C6589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410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3DD59DE-007F-4ACD-B9DB-37AB798C2948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821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22C5D29-1347-48EC-B3ED-6E6D792FDD8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71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1A8B2C3-57C6-4729-9257-EE2511906D09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431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AT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B19C0F-008C-4AF8-BA0F-D7242A0205BE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549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5261D32-0DD6-4E23-A7BB-A924E7354745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23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73838" y="188913"/>
            <a:ext cx="2001837" cy="58324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66738" y="188913"/>
            <a:ext cx="5854700" cy="58324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219700" y="6245225"/>
            <a:ext cx="1981200" cy="431800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4EEFE9-9691-47B6-A5F5-984F60B67BD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42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7" name="Picture 23" descr="balken_unten_hell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261102"/>
            <a:ext cx="9144000" cy="468313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4" y="188915"/>
            <a:ext cx="8001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AT" dirty="0" smtClean="0"/>
              <a:t>Titelmasterformat durch Klicken bearbeiten</a:t>
            </a:r>
          </a:p>
        </p:txBody>
      </p:sp>
      <p:sp>
        <p:nvSpPr>
          <p:cNvPr id="266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197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4C5D68"/>
                </a:solidFill>
                <a:latin typeface="+mn-lt"/>
              </a:defRPr>
            </a:lvl1pPr>
          </a:lstStyle>
          <a:p>
            <a:fld id="{53411996-E14A-4808-B0AE-FE4357D1C128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26644" name="Picture 20" descr="claim_grey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2776" y="6445250"/>
            <a:ext cx="3598863" cy="223838"/>
          </a:xfrm>
          <a:prstGeom prst="rect">
            <a:avLst/>
          </a:prstGeom>
          <a:noFill/>
        </p:spPr>
      </p:pic>
      <p:pic>
        <p:nvPicPr>
          <p:cNvPr id="26648" name="Picture 24" descr="WKO_singular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40651" y="6323013"/>
            <a:ext cx="1116013" cy="347662"/>
          </a:xfrm>
          <a:prstGeom prst="rect">
            <a:avLst/>
          </a:prstGeom>
          <a:noFill/>
        </p:spPr>
      </p:pic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8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4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9pPr>
    </p:titleStyle>
    <p:bodyStyle>
      <a:lvl1pPr marL="469900" indent="-469900" algn="l" rtl="0" eaLnBrk="1" fontAlgn="base" hangingPunct="1">
        <a:spcBef>
          <a:spcPct val="20000"/>
        </a:spcBef>
        <a:spcAft>
          <a:spcPct val="0"/>
        </a:spcAft>
        <a:buClr>
          <a:srgbClr val="ED1C24"/>
        </a:buClr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1" fontAlgn="base" hangingPunct="1">
        <a:spcBef>
          <a:spcPct val="20000"/>
        </a:spcBef>
        <a:spcAft>
          <a:spcPct val="0"/>
        </a:spcAft>
        <a:buClr>
          <a:srgbClr val="4C5D6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304925" indent="-395288" algn="l" rtl="0" eaLnBrk="1" fontAlgn="base" hangingPunct="1">
        <a:spcBef>
          <a:spcPct val="20000"/>
        </a:spcBef>
        <a:spcAft>
          <a:spcPct val="0"/>
        </a:spcAft>
        <a:buClrTx/>
        <a:buFont typeface="Symbol" pitchFamily="18" charset="2"/>
        <a:buChar char="-"/>
        <a:defRPr sz="1800">
          <a:solidFill>
            <a:schemeClr val="tx1"/>
          </a:solidFill>
          <a:latin typeface="+mn-lt"/>
        </a:defRPr>
      </a:lvl3pPr>
      <a:lvl4pPr marL="1693863" indent="-387350" algn="l" rtl="0" eaLnBrk="1" fontAlgn="base" hangingPunct="1">
        <a:spcBef>
          <a:spcPct val="20000"/>
        </a:spcBef>
        <a:spcAft>
          <a:spcPct val="0"/>
        </a:spcAft>
        <a:buClrTx/>
        <a:buFont typeface="Symbol" pitchFamily="18" charset="2"/>
        <a:buChar char="-"/>
        <a:defRPr sz="1800">
          <a:solidFill>
            <a:schemeClr val="tx1"/>
          </a:solidFill>
          <a:latin typeface="+mn-lt"/>
        </a:defRPr>
      </a:lvl4pPr>
      <a:lvl5pPr marL="2093913" indent="-398463" algn="l" rtl="0" eaLnBrk="1" fontAlgn="base" hangingPunct="1">
        <a:spcBef>
          <a:spcPct val="25000"/>
        </a:spcBef>
        <a:spcAft>
          <a:spcPct val="0"/>
        </a:spcAft>
        <a:buClrTx/>
        <a:buFont typeface="Symbol" pitchFamily="18" charset="2"/>
        <a:buChar char="-"/>
        <a:defRPr sz="18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 descr="balken_unten_hell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61100"/>
            <a:ext cx="914400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188913"/>
            <a:ext cx="8001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smtClean="0"/>
              <a:t>Titelmasterformat durch Klicken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484313"/>
            <a:ext cx="80010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smtClean="0"/>
              <a:t>Textmasterformate durch Klicken bearbeiten</a:t>
            </a:r>
          </a:p>
          <a:p>
            <a:pPr lvl="1"/>
            <a:r>
              <a:rPr lang="de-AT" altLang="de-DE" smtClean="0"/>
              <a:t>Zweite Ebene</a:t>
            </a:r>
          </a:p>
          <a:p>
            <a:pPr lvl="2"/>
            <a:r>
              <a:rPr lang="de-AT" altLang="de-DE" smtClean="0"/>
              <a:t>Dritte Ebene</a:t>
            </a:r>
          </a:p>
        </p:txBody>
      </p:sp>
      <p:sp>
        <p:nvSpPr>
          <p:cNvPr id="1029" name="Line 11"/>
          <p:cNvSpPr>
            <a:spLocks noChangeShapeType="1"/>
          </p:cNvSpPr>
          <p:nvPr/>
        </p:nvSpPr>
        <p:spPr bwMode="auto">
          <a:xfrm flipH="1">
            <a:off x="0" y="1273175"/>
            <a:ext cx="9144000" cy="0"/>
          </a:xfrm>
          <a:prstGeom prst="line">
            <a:avLst/>
          </a:prstGeom>
          <a:noFill/>
          <a:ln w="19050">
            <a:solidFill>
              <a:srgbClr val="4C5D6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AT" smtClean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30" name="Picture 20" descr="claim_grey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445250"/>
            <a:ext cx="3598863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4" descr="WKO_singula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6323013"/>
            <a:ext cx="111601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C5D68"/>
          </a:solidFill>
          <a:latin typeface="Trebuchet MS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ED1C24"/>
        </a:buClr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4C5D68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hkraeftepotenzial.at/" TargetMode="External"/><Relationship Id="rId2" Type="http://schemas.openxmlformats.org/officeDocument/2006/relationships/hyperlink" Target="mailto:margit.kreuzhuber@wko.a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5108" y="2204864"/>
            <a:ext cx="7099300" cy="1440160"/>
          </a:xfrm>
        </p:spPr>
        <p:txBody>
          <a:bodyPr>
            <a:normAutofit fontScale="90000"/>
          </a:bodyPr>
          <a:lstStyle/>
          <a:p>
            <a:r>
              <a:rPr lang="en-GB" sz="2400" b="1" dirty="0" smtClean="0"/>
              <a:t/>
            </a:r>
            <a:br>
              <a:rPr lang="en-GB" sz="2400" b="1" dirty="0" smtClean="0"/>
            </a:br>
            <a:r>
              <a:rPr lang="en-GB" sz="2900" b="1" dirty="0" err="1" smtClean="0"/>
              <a:t>Jahrestagung</a:t>
            </a:r>
            <a:r>
              <a:rPr lang="en-GB" sz="2900" b="1" dirty="0" smtClean="0"/>
              <a:t> Migrations- und </a:t>
            </a:r>
            <a:br>
              <a:rPr lang="en-GB" sz="2900" b="1" dirty="0" smtClean="0"/>
            </a:br>
            <a:r>
              <a:rPr lang="en-GB" sz="2900" b="1" dirty="0" err="1" smtClean="0"/>
              <a:t>Integratiosforschung</a:t>
            </a:r>
            <a:r>
              <a:rPr lang="de-AT" sz="2000" dirty="0"/>
              <a:t/>
            </a:r>
            <a:br>
              <a:rPr lang="de-AT" sz="2000" dirty="0"/>
            </a:br>
            <a:r>
              <a:rPr lang="de-AT" sz="2000" dirty="0" smtClean="0"/>
              <a:t/>
            </a:r>
            <a:br>
              <a:rPr lang="de-AT" sz="2000" dirty="0" smtClean="0"/>
            </a:br>
            <a:r>
              <a:rPr lang="de-AT" sz="1400" dirty="0" smtClean="0"/>
              <a:t>12.9.2016</a:t>
            </a:r>
            <a:endParaRPr lang="de-AT" sz="1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95536" y="3789040"/>
            <a:ext cx="7729537" cy="1872208"/>
          </a:xfrm>
        </p:spPr>
        <p:txBody>
          <a:bodyPr>
            <a:normAutofit/>
          </a:bodyPr>
          <a:lstStyle/>
          <a:p>
            <a:r>
              <a:rPr lang="de-DE" sz="1800" b="1" dirty="0"/>
              <a:t>Initiativen zur Arbeitsmarkteingliederung </a:t>
            </a:r>
            <a:endParaRPr lang="de-DE" sz="1800" b="1" dirty="0" smtClean="0"/>
          </a:p>
          <a:p>
            <a:r>
              <a:rPr lang="de-DE" sz="1800" b="1" dirty="0" smtClean="0"/>
              <a:t>von </a:t>
            </a:r>
            <a:r>
              <a:rPr lang="de-DE" sz="1800" b="1" dirty="0"/>
              <a:t>Flüchtlingen</a:t>
            </a:r>
            <a:endParaRPr lang="de-AT" sz="1800" dirty="0"/>
          </a:p>
          <a:p>
            <a:endParaRPr lang="de-AT" sz="1500" b="1" dirty="0" smtClean="0"/>
          </a:p>
          <a:p>
            <a:r>
              <a:rPr lang="de-AT" sz="1500" b="1" dirty="0" smtClean="0"/>
              <a:t>Margit Kreuzhuber</a:t>
            </a:r>
          </a:p>
          <a:p>
            <a:r>
              <a:rPr lang="de-AT" sz="1400" dirty="0" smtClean="0"/>
              <a:t>Beauftragte für Migration und Integration der WKÖ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115372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400" dirty="0" smtClean="0"/>
              <a:t>Bestand anerkannte Flüchtlinge und subsidiär Schutzberechtigte (AMS-Daten, August 2016)</a:t>
            </a:r>
            <a:endParaRPr lang="de-AT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430BF3-525A-4C37-BE30-AB0ECE79563A}" type="slidenum">
              <a:rPr lang="de-AT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de-AT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59" y="1412776"/>
            <a:ext cx="7136833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/>
          <p:cNvSpPr/>
          <p:nvPr/>
        </p:nvSpPr>
        <p:spPr>
          <a:xfrm>
            <a:off x="4361902" y="2365608"/>
            <a:ext cx="4592740" cy="41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400" dirty="0" smtClean="0">
                <a:solidFill>
                  <a:schemeClr val="tx1"/>
                </a:solidFill>
              </a:rPr>
              <a:t>Gesamt August 2016: 25.819, +7.922 (vgl. August 2015)</a:t>
            </a:r>
          </a:p>
        </p:txBody>
      </p:sp>
    </p:spTree>
    <p:extLst>
      <p:ext uri="{BB962C8B-B14F-4D97-AF65-F5344CB8AC3E}">
        <p14:creationId xmlns:p14="http://schemas.microsoft.com/office/powerpoint/2010/main" val="72430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400" dirty="0"/>
              <a:t>Bestand anerkannte Flüchtlinge und subsidiär Schutzberechtigte (AMS-Daten, August 2016)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430BF3-525A-4C37-BE30-AB0ECE79563A}" type="slidenum">
              <a:rPr lang="de-AT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de-AT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98" y="1366838"/>
            <a:ext cx="7373289" cy="433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31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85F67-CCD1-447B-B0E7-15A7C931F01D}" type="slidenum">
              <a:rPr lang="de-AT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de-AT" dirty="0">
              <a:solidFill>
                <a:srgbClr val="000000"/>
              </a:solidFill>
            </a:endParaRPr>
          </a:p>
        </p:txBody>
      </p:sp>
      <p:sp>
        <p:nvSpPr>
          <p:cNvPr id="2765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Regionale Unterschiede</a:t>
            </a:r>
          </a:p>
        </p:txBody>
      </p:sp>
      <p:pic>
        <p:nvPicPr>
          <p:cNvPr id="5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32484" r="6978" b="30307"/>
          <a:stretch>
            <a:fillRect/>
          </a:stretch>
        </p:blipFill>
        <p:spPr bwMode="auto">
          <a:xfrm>
            <a:off x="668610" y="1412776"/>
            <a:ext cx="7704856" cy="4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5220072" y="1484784"/>
            <a:ext cx="3817500" cy="1677382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0"/>
              </a:spcAft>
            </a:pPr>
            <a:r>
              <a:rPr lang="de-AT" sz="1400" b="1" u="sng" dirty="0">
                <a:latin typeface="+mn-lt"/>
              </a:rPr>
              <a:t>Konzentration der Asylberechtigten in Wien</a:t>
            </a:r>
          </a:p>
          <a:p>
            <a:pPr>
              <a:spcBef>
                <a:spcPts val="100"/>
              </a:spcBef>
              <a:spcAft>
                <a:spcPts val="0"/>
              </a:spcAft>
            </a:pPr>
            <a:endParaRPr lang="de-AT" sz="1200" dirty="0"/>
          </a:p>
          <a:p>
            <a:pPr>
              <a:spcBef>
                <a:spcPts val="100"/>
              </a:spcBef>
              <a:spcAft>
                <a:spcPts val="0"/>
              </a:spcAft>
            </a:pPr>
            <a:r>
              <a:rPr lang="de-AT" sz="1200" dirty="0" smtClean="0">
                <a:latin typeface="+mn-lt"/>
              </a:rPr>
              <a:t>knapp 7.000 jugendliche </a:t>
            </a:r>
            <a:r>
              <a:rPr lang="de-AT" sz="1200" dirty="0">
                <a:latin typeface="+mn-lt"/>
              </a:rPr>
              <a:t>Asylberechtigte (&lt;25 Jahre) in Österreich arbeitsuchend gemeldet</a:t>
            </a:r>
          </a:p>
          <a:p>
            <a:pPr>
              <a:spcBef>
                <a:spcPts val="100"/>
              </a:spcBef>
              <a:spcAft>
                <a:spcPts val="0"/>
              </a:spcAft>
            </a:pPr>
            <a:endParaRPr lang="de-AT" sz="1200" dirty="0">
              <a:latin typeface="+mn-lt"/>
            </a:endParaRPr>
          </a:p>
          <a:p>
            <a:pPr>
              <a:spcBef>
                <a:spcPts val="100"/>
              </a:spcBef>
              <a:spcAft>
                <a:spcPts val="0"/>
              </a:spcAft>
            </a:pPr>
            <a:r>
              <a:rPr lang="de-AT" sz="1200" b="1" dirty="0">
                <a:latin typeface="+mn-lt"/>
              </a:rPr>
              <a:t>2/3 davon in Wien</a:t>
            </a:r>
          </a:p>
          <a:p>
            <a:pPr marL="457200" indent="-228600">
              <a:lnSpc>
                <a:spcPts val="14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de-DE" sz="1000" kern="1200" dirty="0">
                <a:solidFill>
                  <a:srgbClr val="000000"/>
                </a:solidFill>
                <a:effectLst/>
                <a:latin typeface="Trebuchet MS"/>
                <a:ea typeface="Times New Roman"/>
                <a:cs typeface="Times New Roman"/>
              </a:rPr>
              <a:t> </a:t>
            </a:r>
            <a:endParaRPr lang="de-AT" sz="1100" dirty="0">
              <a:effectLst/>
              <a:latin typeface="Trebuchet MS"/>
              <a:ea typeface="Times New Roman"/>
              <a:cs typeface="Times New Roman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07504" y="3645024"/>
            <a:ext cx="4092206" cy="2587024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de-AT" sz="1400" b="1" u="sng" dirty="0">
                <a:latin typeface="+mn-lt"/>
              </a:rPr>
              <a:t>Mangel an Lehrlingen in Westösterreich:</a:t>
            </a:r>
          </a:p>
          <a:p>
            <a:pPr lvl="0"/>
            <a:endParaRPr lang="de-DE" sz="1200" dirty="0" smtClean="0">
              <a:latin typeface="+mn-lt"/>
            </a:endParaRPr>
          </a:p>
          <a:p>
            <a:pPr lvl="0"/>
            <a:r>
              <a:rPr lang="de-DE" sz="1200" b="1" dirty="0" smtClean="0">
                <a:latin typeface="+mn-lt"/>
              </a:rPr>
              <a:t>Restaurantfachmann</a:t>
            </a:r>
            <a:r>
              <a:rPr lang="de-DE" sz="1200" b="1" dirty="0">
                <a:latin typeface="+mn-lt"/>
              </a:rPr>
              <a:t>, Tirol: </a:t>
            </a:r>
          </a:p>
          <a:p>
            <a:pPr lvl="0"/>
            <a:r>
              <a:rPr lang="de-DE" sz="1200" dirty="0">
                <a:latin typeface="+mn-lt"/>
              </a:rPr>
              <a:t>100 offene Lehrstellen - </a:t>
            </a:r>
            <a:r>
              <a:rPr lang="de-DE" sz="1200" dirty="0" smtClean="0">
                <a:latin typeface="+mn-lt"/>
              </a:rPr>
              <a:t>7 </a:t>
            </a:r>
            <a:r>
              <a:rPr lang="de-DE" sz="1200" dirty="0">
                <a:latin typeface="+mn-lt"/>
              </a:rPr>
              <a:t>Lehrstellensuchende</a:t>
            </a:r>
          </a:p>
          <a:p>
            <a:pPr lvl="0"/>
            <a:endParaRPr lang="de-AT" sz="1200" dirty="0">
              <a:latin typeface="+mn-lt"/>
            </a:endParaRPr>
          </a:p>
          <a:p>
            <a:pPr lvl="0"/>
            <a:r>
              <a:rPr lang="de-DE" sz="1200" b="1" dirty="0">
                <a:latin typeface="+mn-lt"/>
              </a:rPr>
              <a:t>Tischler, Oberösterreich: </a:t>
            </a:r>
          </a:p>
          <a:p>
            <a:pPr lvl="0"/>
            <a:r>
              <a:rPr lang="de-DE" sz="1200" dirty="0">
                <a:latin typeface="+mn-lt"/>
              </a:rPr>
              <a:t>100 offene Lehrstellen -  75 Lehrstellensuchende</a:t>
            </a:r>
          </a:p>
          <a:p>
            <a:pPr lvl="0"/>
            <a:endParaRPr lang="de-AT" sz="1200" dirty="0">
              <a:latin typeface="+mn-lt"/>
            </a:endParaRPr>
          </a:p>
          <a:p>
            <a:pPr lvl="0"/>
            <a:r>
              <a:rPr lang="de-DE" sz="1200" b="1" dirty="0">
                <a:latin typeface="+mn-lt"/>
              </a:rPr>
              <a:t>Lebensmitteleinzelhandel, Steiermark:</a:t>
            </a:r>
          </a:p>
          <a:p>
            <a:pPr lvl="0"/>
            <a:r>
              <a:rPr lang="de-DE" sz="1200" dirty="0">
                <a:latin typeface="+mn-lt"/>
              </a:rPr>
              <a:t>100 offene Lehrstellen - 40 Lehrstellensuchende</a:t>
            </a:r>
          </a:p>
          <a:p>
            <a:pPr lvl="0"/>
            <a:endParaRPr lang="de-AT" sz="1200" dirty="0">
              <a:latin typeface="+mn-lt"/>
            </a:endParaRPr>
          </a:p>
          <a:p>
            <a:pPr lvl="0"/>
            <a:r>
              <a:rPr lang="de-DE" sz="1200" b="1" dirty="0">
                <a:latin typeface="+mn-lt"/>
              </a:rPr>
              <a:t>Friseur, Salzburg</a:t>
            </a:r>
            <a:r>
              <a:rPr lang="de-DE" sz="1200" b="1" i="1" dirty="0" smtClean="0"/>
              <a:t>:</a:t>
            </a:r>
            <a:r>
              <a:rPr lang="de-DE" sz="1200" b="1" dirty="0" smtClean="0"/>
              <a:t> </a:t>
            </a:r>
          </a:p>
          <a:p>
            <a:pPr lvl="0"/>
            <a:r>
              <a:rPr lang="de-DE" sz="1200" dirty="0">
                <a:latin typeface="+mn-lt"/>
              </a:rPr>
              <a:t>100 offene </a:t>
            </a:r>
            <a:r>
              <a:rPr lang="de-DE" sz="1200" dirty="0" smtClean="0">
                <a:latin typeface="+mn-lt"/>
              </a:rPr>
              <a:t>Lehrstellen - 52 Lehrstellensuchende</a:t>
            </a:r>
            <a:endParaRPr lang="de-AT" sz="1200" dirty="0">
              <a:latin typeface="+mn-lt"/>
            </a:endParaRPr>
          </a:p>
          <a:p>
            <a:pPr>
              <a:spcAft>
                <a:spcPts val="0"/>
              </a:spcAft>
            </a:pPr>
            <a:endParaRPr lang="de-AT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" name="Pfeil nach unten 1"/>
          <p:cNvSpPr/>
          <p:nvPr/>
        </p:nvSpPr>
        <p:spPr>
          <a:xfrm rot="3357948">
            <a:off x="4380049" y="3010098"/>
            <a:ext cx="657916" cy="82496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 err="1" smtClean="0">
              <a:solidFill>
                <a:schemeClr val="tx1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526044"/>
            <a:ext cx="1789409" cy="97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39" y="1415855"/>
            <a:ext cx="1864691" cy="100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88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unten 1"/>
          <p:cNvSpPr/>
          <p:nvPr/>
        </p:nvSpPr>
        <p:spPr>
          <a:xfrm>
            <a:off x="3995936" y="3140968"/>
            <a:ext cx="864096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 err="1" smtClean="0">
              <a:solidFill>
                <a:schemeClr val="tx1"/>
              </a:solidFill>
            </a:endParaRPr>
          </a:p>
        </p:txBody>
      </p:sp>
      <p:sp>
        <p:nvSpPr>
          <p:cNvPr id="286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dirty="0" smtClean="0"/>
              <a:t>Ablauf des Pilotprojekts</a:t>
            </a:r>
            <a:br>
              <a:rPr lang="de-AT" altLang="de-DE" dirty="0" smtClean="0"/>
            </a:br>
            <a:r>
              <a:rPr lang="de-AT" altLang="de-DE" dirty="0" smtClean="0"/>
              <a:t>zur überregionalen Lehrstellenvermittlung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86" y="1340768"/>
            <a:ext cx="2094959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461" y="4225284"/>
            <a:ext cx="2060819" cy="194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263" y="1340768"/>
            <a:ext cx="2055182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86" y="4221088"/>
            <a:ext cx="2094959" cy="194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5816" y="3640243"/>
            <a:ext cx="3024336" cy="364821"/>
          </a:xfrm>
        </p:spPr>
        <p:txBody>
          <a:bodyPr/>
          <a:lstStyle/>
          <a:p>
            <a:pPr marL="0" indent="0">
              <a:buNone/>
            </a:pPr>
            <a:r>
              <a:rPr lang="de-AT" sz="1800" b="1" dirty="0" smtClean="0">
                <a:solidFill>
                  <a:schemeClr val="bg1">
                    <a:lumMod val="50000"/>
                  </a:schemeClr>
                </a:solidFill>
              </a:rPr>
              <a:t>Vermittlung auf Lehrstelle</a:t>
            </a:r>
            <a:endParaRPr lang="de-AT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53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Zwischenfazit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400" dirty="0" smtClean="0"/>
              <a:t>bislang wenig Erfahrungen mit überregionaler Vermittlung – viel Pionierarbeit nötig</a:t>
            </a:r>
          </a:p>
          <a:p>
            <a:r>
              <a:rPr lang="de-AT" sz="2400" dirty="0" smtClean="0"/>
              <a:t>System der Lehre bei jugendlichen Flüchtlingen noch nicht ausreichend bekannt</a:t>
            </a:r>
          </a:p>
          <a:p>
            <a:r>
              <a:rPr lang="de-AT" sz="2400" dirty="0"/>
              <a:t>branchenspezifische </a:t>
            </a:r>
            <a:r>
              <a:rPr lang="de-AT" sz="2400" dirty="0" smtClean="0"/>
              <a:t>Schwerpunkte (</a:t>
            </a:r>
            <a:r>
              <a:rPr lang="de-AT" sz="2400" dirty="0" err="1" smtClean="0"/>
              <a:t>zB</a:t>
            </a:r>
            <a:r>
              <a:rPr lang="de-AT" sz="2400" dirty="0" smtClean="0"/>
              <a:t> Tourismus)</a:t>
            </a:r>
            <a:endParaRPr lang="de-AT" sz="2400" dirty="0"/>
          </a:p>
          <a:p>
            <a:r>
              <a:rPr lang="de-AT" sz="2400" dirty="0" smtClean="0"/>
              <a:t>frühzeitiges Kennenlernen der Regionen hilfreich</a:t>
            </a:r>
          </a:p>
          <a:p>
            <a:r>
              <a:rPr lang="de-AT" sz="2400" dirty="0" smtClean="0"/>
              <a:t>unterschiedliche Regelungen zur Mindestsicherung als Vermittlungshindernis</a:t>
            </a:r>
          </a:p>
          <a:p>
            <a:pPr marL="0" indent="0">
              <a:buNone/>
            </a:pPr>
            <a:endParaRPr lang="de-AT" sz="24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C86460-F5AB-4184-969A-C0C31D99F3CF}" type="slidenum">
              <a:rPr lang="de-AT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de-AT" dirty="0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437112"/>
            <a:ext cx="1872208" cy="1751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38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Mentoring für </a:t>
            </a:r>
            <a:r>
              <a:rPr lang="de-AT" dirty="0" err="1" smtClean="0"/>
              <a:t>MigrantInnen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sz="2000" dirty="0" smtClean="0"/>
              <a:t>wko.at/</a:t>
            </a:r>
            <a:r>
              <a:rPr lang="de-AT" sz="2000" dirty="0" err="1" smtClean="0"/>
              <a:t>mentoring</a:t>
            </a:r>
            <a:endParaRPr lang="de-AT" sz="2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1412205"/>
            <a:ext cx="8001000" cy="45370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de-AT" dirty="0" smtClean="0"/>
          </a:p>
          <a:p>
            <a:r>
              <a:rPr lang="de-AT" dirty="0" err="1" smtClean="0"/>
              <a:t>MentorInnen</a:t>
            </a:r>
            <a:r>
              <a:rPr lang="de-AT" dirty="0" smtClean="0"/>
              <a:t> aus der Wirtschaft unterstützen qualifizierte Zuwanderer bei Arbeitsmarktintegration</a:t>
            </a:r>
          </a:p>
          <a:p>
            <a:r>
              <a:rPr lang="de-AT" dirty="0" smtClean="0"/>
              <a:t>Themen der </a:t>
            </a:r>
            <a:r>
              <a:rPr lang="de-AT" dirty="0" err="1" smtClean="0"/>
              <a:t>Mentoringpartnerschaft</a:t>
            </a:r>
            <a:r>
              <a:rPr lang="de-AT" dirty="0" smtClean="0"/>
              <a:t>:</a:t>
            </a:r>
          </a:p>
          <a:p>
            <a:pPr lvl="1"/>
            <a:r>
              <a:rPr lang="de-AT" dirty="0" smtClean="0"/>
              <a:t>Unterstützung im Bewerbungsprozess – Check der Bewerbungsunterlagen, Simulation von Vorstellungsgesprächen</a:t>
            </a:r>
          </a:p>
          <a:p>
            <a:pPr lvl="1"/>
            <a:r>
              <a:rPr lang="de-AT" dirty="0" err="1" smtClean="0"/>
              <a:t>reality</a:t>
            </a:r>
            <a:r>
              <a:rPr lang="de-AT" dirty="0" smtClean="0"/>
              <a:t> check – wie kann man mitgebrachte Qualifikationen in Österreich am Arbeitsmarkt bestmöglich einsetzen?</a:t>
            </a:r>
          </a:p>
          <a:p>
            <a:pPr lvl="1"/>
            <a:r>
              <a:rPr lang="de-AT" dirty="0" smtClean="0"/>
              <a:t>Motivation – Selbstvertrauen der </a:t>
            </a:r>
            <a:r>
              <a:rPr lang="de-AT" dirty="0" err="1" smtClean="0"/>
              <a:t>Mentees</a:t>
            </a:r>
            <a:r>
              <a:rPr lang="de-AT" dirty="0" smtClean="0"/>
              <a:t> stärken</a:t>
            </a:r>
          </a:p>
          <a:p>
            <a:r>
              <a:rPr lang="de-AT" dirty="0" smtClean="0"/>
              <a:t>Dauer der </a:t>
            </a:r>
            <a:r>
              <a:rPr lang="de-AT" dirty="0" err="1" smtClean="0"/>
              <a:t>Mentoringpartnerschaft</a:t>
            </a:r>
            <a:r>
              <a:rPr lang="de-AT" dirty="0" smtClean="0"/>
              <a:t>: 6 Monate, zeitliches Ausmaß: </a:t>
            </a:r>
            <a:r>
              <a:rPr lang="de-AT" dirty="0" err="1" smtClean="0"/>
              <a:t>ca</a:t>
            </a:r>
            <a:r>
              <a:rPr lang="de-AT" dirty="0" smtClean="0"/>
              <a:t> 5 h pro Monat, </a:t>
            </a:r>
            <a:endParaRPr lang="de-AT" dirty="0"/>
          </a:p>
          <a:p>
            <a:r>
              <a:rPr lang="de-AT" dirty="0" smtClean="0"/>
              <a:t>WKO-Initiative in Kooperation mit Österreichischem Integrationsfonds und Arbeitsmarktservice, unterstützt </a:t>
            </a:r>
            <a:br>
              <a:rPr lang="de-AT" dirty="0" smtClean="0"/>
            </a:br>
            <a:r>
              <a:rPr lang="de-AT" dirty="0" smtClean="0"/>
              <a:t>durch „</a:t>
            </a:r>
            <a:r>
              <a:rPr lang="de-AT" dirty="0" err="1" smtClean="0"/>
              <a:t>go</a:t>
            </a:r>
            <a:r>
              <a:rPr lang="de-AT" dirty="0" smtClean="0"/>
              <a:t>-international“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6632"/>
            <a:ext cx="1872208" cy="142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N:\Leopold\Mentoring für MigrantInnen\Mentoring allgemein\Designelemente\Logo Mentor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792" y="5448899"/>
            <a:ext cx="1907704" cy="7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24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Mentoring für </a:t>
            </a:r>
            <a:r>
              <a:rPr lang="de-AT" dirty="0" err="1"/>
              <a:t>MigrantInnen</a:t>
            </a:r>
            <a:r>
              <a:rPr lang="de-AT" dirty="0"/>
              <a:t/>
            </a:r>
            <a:br>
              <a:rPr lang="de-AT" dirty="0"/>
            </a:br>
            <a:r>
              <a:rPr lang="de-AT" sz="2000" dirty="0"/>
              <a:t>wko.at/</a:t>
            </a:r>
            <a:r>
              <a:rPr lang="de-AT" sz="2000" dirty="0" err="1"/>
              <a:t>mentoring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1772816"/>
            <a:ext cx="8001000" cy="4537075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österreichweit seit 2008 bereits mehr als 1.500 </a:t>
            </a:r>
            <a:r>
              <a:rPr lang="de-AT" dirty="0" err="1" smtClean="0"/>
              <a:t>Mentoringpaare</a:t>
            </a:r>
            <a:r>
              <a:rPr lang="de-AT" dirty="0" smtClean="0"/>
              <a:t> gebildet</a:t>
            </a:r>
          </a:p>
          <a:p>
            <a:r>
              <a:rPr lang="de-AT" dirty="0" smtClean="0"/>
              <a:t>Durchgang 2015/16 Wien:</a:t>
            </a:r>
          </a:p>
          <a:p>
            <a:pPr lvl="1"/>
            <a:r>
              <a:rPr lang="de-AT" dirty="0" smtClean="0"/>
              <a:t>122 </a:t>
            </a:r>
            <a:r>
              <a:rPr lang="de-AT" dirty="0" err="1" smtClean="0"/>
              <a:t>Mentoringpaare</a:t>
            </a:r>
            <a:r>
              <a:rPr lang="de-AT" dirty="0" smtClean="0"/>
              <a:t>, </a:t>
            </a:r>
            <a:r>
              <a:rPr lang="de-AT" dirty="0" err="1" smtClean="0"/>
              <a:t>Mentees</a:t>
            </a:r>
            <a:r>
              <a:rPr lang="de-AT" dirty="0" smtClean="0"/>
              <a:t> aus 39 Nationen, 2/3 der </a:t>
            </a:r>
            <a:r>
              <a:rPr lang="de-AT" dirty="0" err="1" smtClean="0"/>
              <a:t>Mentees</a:t>
            </a:r>
            <a:r>
              <a:rPr lang="de-AT" dirty="0" smtClean="0"/>
              <a:t> weiblich</a:t>
            </a:r>
            <a:endParaRPr lang="de-DE" dirty="0" smtClean="0"/>
          </a:p>
          <a:p>
            <a:pPr lvl="1"/>
            <a:r>
              <a:rPr lang="de-DE" dirty="0" smtClean="0"/>
              <a:t>mehr </a:t>
            </a:r>
            <a:r>
              <a:rPr lang="de-DE" dirty="0"/>
              <a:t>als </a:t>
            </a:r>
            <a:r>
              <a:rPr lang="de-DE" dirty="0" smtClean="0"/>
              <a:t>4/5 </a:t>
            </a:r>
            <a:r>
              <a:rPr lang="de-DE" dirty="0"/>
              <a:t>der </a:t>
            </a:r>
            <a:r>
              <a:rPr lang="de-DE" dirty="0" err="1"/>
              <a:t>MentorInnen</a:t>
            </a:r>
            <a:r>
              <a:rPr lang="de-DE" dirty="0"/>
              <a:t> sahen auch für sich einen Vorteil in der </a:t>
            </a:r>
            <a:r>
              <a:rPr lang="de-DE" dirty="0" err="1"/>
              <a:t>Mentoringbeziehung</a:t>
            </a:r>
            <a:r>
              <a:rPr lang="de-DE" dirty="0"/>
              <a:t> (Ausbau interkultureller Kompetenz, Netzwerk, Coaching </a:t>
            </a:r>
            <a:r>
              <a:rPr lang="de-DE" dirty="0" err="1" smtClean="0"/>
              <a:t>skills</a:t>
            </a:r>
            <a:r>
              <a:rPr lang="de-DE" dirty="0" smtClean="0"/>
              <a:t>…)</a:t>
            </a:r>
          </a:p>
          <a:p>
            <a:pPr lvl="1"/>
            <a:r>
              <a:rPr lang="de-DE" dirty="0" smtClean="0"/>
              <a:t>43 % der </a:t>
            </a:r>
            <a:r>
              <a:rPr lang="de-DE" dirty="0" err="1"/>
              <a:t>Mentees</a:t>
            </a:r>
            <a:r>
              <a:rPr lang="de-DE" dirty="0"/>
              <a:t> </a:t>
            </a:r>
            <a:r>
              <a:rPr lang="de-DE" dirty="0" smtClean="0"/>
              <a:t>können </a:t>
            </a:r>
            <a:r>
              <a:rPr lang="de-DE" dirty="0"/>
              <a:t>bereits nach 6 Monaten in Arbeitsmarkt eingegliedert </a:t>
            </a:r>
            <a:r>
              <a:rPr lang="de-DE" dirty="0" smtClean="0"/>
              <a:t>werden</a:t>
            </a:r>
          </a:p>
          <a:p>
            <a:r>
              <a:rPr lang="de-DE" dirty="0" smtClean="0"/>
              <a:t>Sonderpreis </a:t>
            </a:r>
            <a:r>
              <a:rPr lang="de-DE" dirty="0"/>
              <a:t>der EU-Kommission bei European Enterprise Awards 2011</a:t>
            </a:r>
          </a:p>
          <a:p>
            <a:r>
              <a:rPr lang="de-DE" dirty="0"/>
              <a:t>seit 2015: </a:t>
            </a:r>
            <a:r>
              <a:rPr lang="de-DE" dirty="0" smtClean="0"/>
              <a:t>Schwerpunkt </a:t>
            </a:r>
            <a:r>
              <a:rPr lang="de-DE" dirty="0"/>
              <a:t>auf </a:t>
            </a:r>
            <a:r>
              <a:rPr lang="de-DE" dirty="0" smtClean="0"/>
              <a:t>anerkannte Flüchtlinge</a:t>
            </a:r>
            <a:endParaRPr lang="de-AT" dirty="0"/>
          </a:p>
          <a:p>
            <a:endParaRPr lang="de-AT" dirty="0"/>
          </a:p>
        </p:txBody>
      </p:sp>
      <p:pic>
        <p:nvPicPr>
          <p:cNvPr id="1026" name="Picture 2" descr="D:\Users\kreuzhuberm\AppData\Local\Microsoft\Windows\Temporary Internet Files\Content.Outlook\M6IPXHRE\P10001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16632"/>
            <a:ext cx="2051720" cy="136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68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 smtClean="0"/>
          </a:p>
          <a:p>
            <a:pPr marL="0" indent="0" algn="ctr">
              <a:buNone/>
            </a:pPr>
            <a:r>
              <a:rPr lang="de-AT" sz="3200" dirty="0" smtClean="0"/>
              <a:t>Kontakt:</a:t>
            </a:r>
          </a:p>
          <a:p>
            <a:pPr marL="0" indent="0" algn="ctr">
              <a:buNone/>
            </a:pPr>
            <a:r>
              <a:rPr lang="de-AT" sz="3200" dirty="0" smtClean="0">
                <a:hlinkClick r:id="rId2"/>
              </a:rPr>
              <a:t>margit.kreuzhuber@wko.at</a:t>
            </a:r>
            <a:endParaRPr lang="de-AT" sz="3200" dirty="0" smtClean="0"/>
          </a:p>
          <a:p>
            <a:pPr marL="0" indent="0" algn="ctr">
              <a:buNone/>
            </a:pPr>
            <a:endParaRPr lang="de-AT" sz="3200" dirty="0" smtClean="0"/>
          </a:p>
          <a:p>
            <a:pPr marL="0" indent="0" algn="ctr">
              <a:buNone/>
            </a:pPr>
            <a:r>
              <a:rPr lang="de-AT" sz="3200" dirty="0" smtClean="0">
                <a:hlinkClick r:id="rId3"/>
              </a:rPr>
              <a:t>www.fachkraeftepotenzial.at</a:t>
            </a:r>
            <a:endParaRPr lang="de-AT" sz="3200" dirty="0" smtClean="0"/>
          </a:p>
          <a:p>
            <a:pPr marL="0" indent="0" algn="ctr">
              <a:buNone/>
            </a:pPr>
            <a:r>
              <a:rPr lang="de-AT" sz="3200" dirty="0" smtClean="0"/>
              <a:t>wko.at/</a:t>
            </a:r>
            <a:r>
              <a:rPr lang="de-AT" sz="3200" dirty="0" err="1" smtClean="0"/>
              <a:t>mentoring</a:t>
            </a:r>
            <a:r>
              <a:rPr lang="de-AT" sz="3200" dirty="0" smtClean="0"/>
              <a:t> </a:t>
            </a:r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392538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WKO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7F7F7F"/>
      </a:accent1>
      <a:accent2>
        <a:srgbClr val="FF0000"/>
      </a:accent2>
      <a:accent3>
        <a:srgbClr val="FFFFFF"/>
      </a:accent3>
      <a:accent4>
        <a:srgbClr val="000000"/>
      </a:accent4>
      <a:accent5>
        <a:srgbClr val="F0F3F6"/>
      </a:accent5>
      <a:accent6>
        <a:srgbClr val="E70000"/>
      </a:accent6>
      <a:hlink>
        <a:srgbClr val="4C5D68"/>
      </a:hlink>
      <a:folHlink>
        <a:srgbClr val="4C5D68"/>
      </a:folHlink>
    </a:clrScheme>
    <a:fontScheme name="Profil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 w="12700">
          <a:solidFill>
            <a:srgbClr val="4C5D68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000" dirty="0" smtClean="0">
            <a:latin typeface="Trebuchet MS" pitchFamily="34" charset="0"/>
          </a:defRPr>
        </a:defPPr>
      </a:lstStyle>
    </a:txDef>
  </a:objectDefaults>
  <a:extraClrSchemeLst>
    <a:extraClrScheme>
      <a:clrScheme name="Profil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0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000000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1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2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E7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E70000"/>
        </a:accent6>
        <a:hlink>
          <a:srgbClr val="4C5D68"/>
        </a:hlink>
        <a:folHlink>
          <a:srgbClr val="4C5D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4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EAF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0F3F6"/>
        </a:accent5>
        <a:accent6>
          <a:srgbClr val="E70000"/>
        </a:accent6>
        <a:hlink>
          <a:srgbClr val="4C5D68"/>
        </a:hlink>
        <a:folHlink>
          <a:srgbClr val="4C5D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Theme">
  <a:themeElements>
    <a:clrScheme name="Profil 14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E6EAF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0F3F6"/>
      </a:accent5>
      <a:accent6>
        <a:srgbClr val="E70000"/>
      </a:accent6>
      <a:hlink>
        <a:srgbClr val="4C5D68"/>
      </a:hlink>
      <a:folHlink>
        <a:srgbClr val="4C5D68"/>
      </a:folHlink>
    </a:clrScheme>
    <a:fontScheme name="Profil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>
    <a:extraClrScheme>
      <a:clrScheme name="Profil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0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000000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1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2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E7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E70000"/>
        </a:accent6>
        <a:hlink>
          <a:srgbClr val="4C5D68"/>
        </a:hlink>
        <a:folHlink>
          <a:srgbClr val="4C5D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14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EAF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0F3F6"/>
        </a:accent5>
        <a:accent6>
          <a:srgbClr val="E70000"/>
        </a:accent6>
        <a:hlink>
          <a:srgbClr val="4C5D68"/>
        </a:hlink>
        <a:folHlink>
          <a:srgbClr val="4C5D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Bildschirmpräsentation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1" baseType="lpstr">
      <vt:lpstr>Default Theme</vt:lpstr>
      <vt:lpstr>1_Default Theme</vt:lpstr>
      <vt:lpstr> Jahrestagung Migrations- und  Integratiosforschung  12.9.2016</vt:lpstr>
      <vt:lpstr>Bestand anerkannte Flüchtlinge und subsidiär Schutzberechtigte (AMS-Daten, August 2016)</vt:lpstr>
      <vt:lpstr>Bestand anerkannte Flüchtlinge und subsidiär Schutzberechtigte (AMS-Daten, August 2016)</vt:lpstr>
      <vt:lpstr>Regionale Unterschiede</vt:lpstr>
      <vt:lpstr>Ablauf des Pilotprojekts zur überregionalen Lehrstellenvermittlung</vt:lpstr>
      <vt:lpstr>Zwischenfazit</vt:lpstr>
      <vt:lpstr>Mentoring für MigrantInnen wko.at/mentoring</vt:lpstr>
      <vt:lpstr>Mentoring für MigrantInnen wko.at/mentoring</vt:lpstr>
      <vt:lpstr>PowerPoint-Präsentation</vt:lpstr>
    </vt:vector>
  </TitlesOfParts>
  <Company>WKO Inhouse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Kreuzhuber Margit, MMag, WKÖ Sp</dc:creator>
  <cp:lastModifiedBy>Leopold Marina, WKÖ Sp</cp:lastModifiedBy>
  <cp:revision>168</cp:revision>
  <cp:lastPrinted>2016-09-09T11:58:25Z</cp:lastPrinted>
  <dcterms:created xsi:type="dcterms:W3CDTF">2013-12-03T09:07:18Z</dcterms:created>
  <dcterms:modified xsi:type="dcterms:W3CDTF">2016-09-09T12:40:33Z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-1768558820</vt:i4>
  </property>
  <property fmtid="{D5CDD505-2E9C-101B-9397-08002B2CF9AE}" pid="3" name="_NewReviewCycle">
    <vt:lpwstr/>
  </property>
  <property fmtid="{D5CDD505-2E9C-101B-9397-08002B2CF9AE}" pid="4" name="_EmailSubject">
    <vt:lpwstr>4. Jahrestagung zur Migrations- und Integrationsforschung in Österreich 12.9.2016 - PP Margit Kreuzhuber</vt:lpwstr>
  </property>
  <property fmtid="{D5CDD505-2E9C-101B-9397-08002B2CF9AE}" pid="5" name="_AuthorEmail">
    <vt:lpwstr>Marina.Leopold@wko.at</vt:lpwstr>
  </property>
  <property fmtid="{D5CDD505-2E9C-101B-9397-08002B2CF9AE}" pid="6" name="_AuthorEmailDisplayName">
    <vt:lpwstr>Leopold Marina, WKÖ Sp</vt:lpwstr>
  </property>
</Properties>
</file>