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6" r:id="rId1"/>
  </p:sldMasterIdLst>
  <p:notesMasterIdLst>
    <p:notesMasterId r:id="rId13"/>
  </p:notesMasterIdLst>
  <p:sldIdLst>
    <p:sldId id="359" r:id="rId2"/>
    <p:sldId id="360" r:id="rId3"/>
    <p:sldId id="362" r:id="rId4"/>
    <p:sldId id="363" r:id="rId5"/>
    <p:sldId id="262" r:id="rId6"/>
    <p:sldId id="364" r:id="rId7"/>
    <p:sldId id="368" r:id="rId8"/>
    <p:sldId id="369" r:id="rId9"/>
    <p:sldId id="265" r:id="rId10"/>
    <p:sldId id="371" r:id="rId11"/>
    <p:sldId id="37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-Anwender" initials="Office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/>
    <p:restoredTop sz="94677"/>
  </p:normalViewPr>
  <p:slideViewPr>
    <p:cSldViewPr snapToGrid="0" snapToObjects="1">
      <p:cViewPr varScale="1">
        <p:scale>
          <a:sx n="114" d="100"/>
          <a:sy n="114" d="100"/>
        </p:scale>
        <p:origin x="456" y="176"/>
      </p:cViewPr>
      <p:guideLst>
        <p:guide orient="horz" pos="2160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292EF-C78B-4C42-9243-8A15B3C4DA1E}" type="datetimeFigureOut">
              <a:rPr lang="de-DE" smtClean="0"/>
              <a:t>21.10.22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50E65-BDCE-804F-97E8-7558B086D3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3076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A0A5-66B4-364C-B01F-5B644FB66F57}" type="datetimeFigureOut">
              <a:rPr lang="de-DE" smtClean="0"/>
              <a:t>21.10.22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21D36F8F-286F-2D43-B2BE-215221BD115C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32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A80CB818-7379-467D-8E76-EF9D9074A26C}" type="datetime2">
              <a:rPr lang="en-US" smtClean="0">
                <a:latin typeface="Arial"/>
              </a:rPr>
              <a:pPr defTabSz="914400"/>
              <a:t>Friday, October 21, 2022</a:t>
            </a:fld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defTabSz="914400"/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>
                <a:latin typeface="Arial"/>
              </a:rPr>
              <a:pPr defTabSz="914400"/>
              <a:t>‹Nr.›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623771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A80CB818-7379-467D-8E76-EF9D9074A26C}" type="datetime2">
              <a:rPr lang="en-US" smtClean="0">
                <a:latin typeface="Arial"/>
              </a:rPr>
              <a:pPr defTabSz="914400"/>
              <a:t>Friday, October 21, 2022</a:t>
            </a:fld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defTabSz="914400"/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>
                <a:latin typeface="Arial"/>
              </a:rPr>
              <a:pPr defTabSz="914400"/>
              <a:t>‹Nr.›</a:t>
            </a:fld>
            <a:endParaRPr lang="en-US" dirty="0">
              <a:latin typeface="Arial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93354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A80CB818-7379-467D-8E76-EF9D9074A26C}" type="datetime2">
              <a:rPr lang="en-US" smtClean="0">
                <a:latin typeface="Arial"/>
              </a:rPr>
              <a:pPr defTabSz="914400"/>
              <a:t>Friday, October 21, 2022</a:t>
            </a:fld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defTabSz="914400"/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>
                <a:latin typeface="Arial"/>
              </a:rPr>
              <a:pPr defTabSz="914400"/>
              <a:t>‹Nr.›</a:t>
            </a:fld>
            <a:endParaRPr lang="en-US" dirty="0">
              <a:latin typeface="Arial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63944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A80CB818-7379-467D-8E76-EF9D9074A26C}" type="datetime2">
              <a:rPr lang="en-US" smtClean="0">
                <a:latin typeface="Arial"/>
              </a:rPr>
              <a:pPr defTabSz="914400"/>
              <a:t>Friday, October 21, 2022</a:t>
            </a:fld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defTabSz="914400"/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>
                <a:latin typeface="Arial"/>
              </a:rPr>
              <a:pPr defTabSz="914400"/>
              <a:t>‹Nr.›</a:t>
            </a:fld>
            <a:endParaRPr lang="en-US" dirty="0">
              <a:latin typeface="Arial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66057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A80CB818-7379-467D-8E76-EF9D9074A26C}" type="datetime2">
              <a:rPr lang="en-US" smtClean="0">
                <a:latin typeface="Arial"/>
              </a:rPr>
              <a:pPr defTabSz="914400"/>
              <a:t>Friday, October 21, 2022</a:t>
            </a:fld>
            <a:endParaRPr lang="en-US" dirty="0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defTabSz="914400"/>
            <a:endParaRPr lang="en-US" dirty="0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>
                <a:latin typeface="Arial"/>
              </a:rPr>
              <a:pPr defTabSz="914400"/>
              <a:t>‹Nr.›</a:t>
            </a:fld>
            <a:endParaRPr lang="en-US" dirty="0">
              <a:latin typeface="Arial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96551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A80CB818-7379-467D-8E76-EF9D9074A26C}" type="datetime2">
              <a:rPr lang="en-US" smtClean="0">
                <a:latin typeface="Arial"/>
              </a:rPr>
              <a:pPr defTabSz="914400"/>
              <a:t>Friday, October 21, 2022</a:t>
            </a:fld>
            <a:endParaRPr lang="en-US" dirty="0"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defTabSz="914400"/>
            <a:endParaRPr lang="en-US" dirty="0"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>
                <a:latin typeface="Arial"/>
              </a:rPr>
              <a:pPr defTabSz="914400"/>
              <a:t>‹Nr.›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331066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A0A5-66B4-364C-B01F-5B644FB66F57}" type="datetimeFigureOut">
              <a:rPr lang="de-DE" smtClean="0"/>
              <a:t>21.10.22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36F8F-286F-2D43-B2BE-215221BD11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425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A0A5-66B4-364C-B01F-5B644FB66F57}" type="datetimeFigureOut">
              <a:rPr lang="de-DE" smtClean="0"/>
              <a:t>21.10.22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36F8F-286F-2D43-B2BE-215221BD11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72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A80CB818-7379-467D-8E76-EF9D9074A26C}" type="datetime2">
              <a:rPr lang="en-US" smtClean="0">
                <a:latin typeface="Arial"/>
              </a:rPr>
              <a:pPr defTabSz="914400"/>
              <a:t>Friday, October 21, 2022</a:t>
            </a:fld>
            <a:endParaRPr lang="en-US" dirty="0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defTabSz="914400"/>
            <a:endParaRPr lang="en-US" dirty="0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>
                <a:latin typeface="Arial"/>
              </a:rPr>
              <a:pPr defTabSz="914400"/>
              <a:t>‹Nr.›</a:t>
            </a:fld>
            <a:endParaRPr lang="en-US" dirty="0">
              <a:latin typeface="Arial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60263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 defTabSz="914400"/>
            <a:fld id="{A80CB818-7379-467D-8E76-EF9D9074A26C}" type="datetime2">
              <a:rPr lang="en-US" smtClean="0">
                <a:latin typeface="Arial"/>
              </a:rPr>
              <a:pPr defTabSz="914400"/>
              <a:t>Friday, October 21, 2022</a:t>
            </a:fld>
            <a:endParaRPr lang="en-US" dirty="0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>
                <a:latin typeface="Arial"/>
              </a:rPr>
              <a:pPr defTabSz="914400"/>
              <a:t>‹Nr.›</a:t>
            </a:fld>
            <a:endParaRPr lang="en-US" dirty="0">
              <a:latin typeface="Arial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98158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80CB818-7379-467D-8E76-EF9D9074A26C}" type="datetime2">
              <a:rPr lang="en-US" smtClean="0">
                <a:latin typeface="Arial"/>
              </a:rPr>
              <a:pPr defTabSz="914400"/>
              <a:t>Friday, October 21, 2022</a:t>
            </a:fld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defTabSz="914400"/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defTabSz="914400"/>
            <a:fld id="{0CFEC368-1D7A-4F81-ABF6-AE0E36BAF64C}" type="slidenum">
              <a:rPr lang="en-US" smtClean="0">
                <a:latin typeface="Arial"/>
              </a:rPr>
              <a:pPr defTabSz="914400"/>
              <a:t>‹Nr.›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68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na.Lazareva@univie.ac.at" TargetMode="External"/><Relationship Id="rId2" Type="http://schemas.openxmlformats.org/officeDocument/2006/relationships/hyperlink" Target="mailto:Sieglinde.Rosenberger@univie.ac.a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AD2C3F-4FA1-AD70-D1A5-0B119E5160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960" y="-245326"/>
            <a:ext cx="7543800" cy="3133492"/>
          </a:xfrm>
        </p:spPr>
        <p:txBody>
          <a:bodyPr>
            <a:normAutofit/>
          </a:bodyPr>
          <a:lstStyle/>
          <a:p>
            <a:r>
              <a:rPr lang="de-AT" sz="28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„Ich wollte nach Österreich auf Urlaub und nicht als Vertriebene kommen“</a:t>
            </a:r>
            <a:br>
              <a:rPr lang="de-AT" sz="2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e-AT" sz="13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Geflüchtete </a:t>
            </a:r>
            <a:r>
              <a:rPr lang="de-AT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Urkainerinnen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</a:t>
            </a:r>
            <a:b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gesellschaftspolitische Herausforderungen</a:t>
            </a:r>
            <a:endParaRPr lang="de-DE" sz="24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BF1C64A-FE44-96E1-9852-AF8B6C687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038" y="3429000"/>
            <a:ext cx="7543800" cy="2169621"/>
          </a:xfrm>
        </p:spPr>
        <p:txBody>
          <a:bodyPr>
            <a:normAutofit fontScale="85000" lnSpcReduction="20000"/>
          </a:bodyPr>
          <a:lstStyle/>
          <a:p>
            <a:endParaRPr lang="de-DE" sz="1500" dirty="0"/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de-DE" sz="1400" dirty="0">
                <a:latin typeface="+mn-lt"/>
              </a:rPr>
              <a:t>Sieglinde Rosenberger 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de-DE" sz="1200" dirty="0">
                <a:latin typeface="+mn-lt"/>
                <a:hlinkClick r:id="rId2"/>
              </a:rPr>
              <a:t>Sieglinde.Rosenberger@univie.ac.at</a:t>
            </a:r>
            <a:endParaRPr lang="de-DE" sz="1200" dirty="0">
              <a:latin typeface="+mn-lt"/>
            </a:endParaRPr>
          </a:p>
          <a:p>
            <a:endParaRPr lang="de-DE" sz="1400" dirty="0">
              <a:latin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>
                <a:latin typeface="+mn-lt"/>
              </a:rPr>
              <a:t>Anna </a:t>
            </a:r>
            <a:r>
              <a:rPr lang="de-DE" sz="1400" dirty="0" err="1">
                <a:latin typeface="+mn-lt"/>
              </a:rPr>
              <a:t>Lazareva</a:t>
            </a:r>
            <a:endParaRPr lang="de-DE" sz="1400" dirty="0">
              <a:latin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200" dirty="0">
                <a:latin typeface="+mn-lt"/>
                <a:hlinkClick r:id="rId3"/>
              </a:rPr>
              <a:t>Anna.Lazareva@univie.ac.at</a:t>
            </a:r>
            <a:r>
              <a:rPr lang="de-DE" sz="1200" dirty="0">
                <a:latin typeface="+mn-lt"/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de-DE" sz="1200" dirty="0">
              <a:latin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200" dirty="0"/>
              <a:t>Universität Wien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200" dirty="0">
                <a:latin typeface="+mn-lt"/>
              </a:rPr>
              <a:t>https://</a:t>
            </a:r>
            <a:r>
              <a:rPr lang="de-DE" sz="1200" dirty="0" err="1">
                <a:latin typeface="+mn-lt"/>
              </a:rPr>
              <a:t>inex.univie.ac.at</a:t>
            </a:r>
            <a:r>
              <a:rPr lang="de-DE" sz="1200" dirty="0">
                <a:latin typeface="+mn-lt"/>
              </a:rPr>
              <a:t>/</a:t>
            </a:r>
            <a:r>
              <a:rPr lang="de-DE" sz="1200" dirty="0" err="1">
                <a:latin typeface="+mn-lt"/>
              </a:rPr>
              <a:t>research</a:t>
            </a:r>
            <a:r>
              <a:rPr lang="de-DE" sz="1200" dirty="0">
                <a:latin typeface="+mn-lt"/>
              </a:rPr>
              <a:t>/</a:t>
            </a:r>
            <a:r>
              <a:rPr lang="de-DE" sz="1200" dirty="0" err="1">
                <a:latin typeface="+mn-lt"/>
              </a:rPr>
              <a:t>ukraine</a:t>
            </a:r>
            <a:r>
              <a:rPr lang="de-DE" sz="1200" dirty="0">
                <a:latin typeface="+mn-lt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957048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889977-D49D-66E0-8D70-AEFA29148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Schlussfolgerungen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2F1F03-2BEC-3814-19B7-920E430EE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dirty="0"/>
          </a:p>
          <a:p>
            <a:r>
              <a:rPr lang="de-DE" dirty="0"/>
              <a:t>Duale Integrationsangebote (Hin- und zurück)</a:t>
            </a:r>
          </a:p>
          <a:p>
            <a:r>
              <a:rPr lang="de-DE" dirty="0"/>
              <a:t>Infrastruktur: Kindergärten, Schule</a:t>
            </a:r>
            <a:br>
              <a:rPr lang="de-DE" dirty="0"/>
            </a:br>
            <a:r>
              <a:rPr lang="de-DE" dirty="0"/>
              <a:t>	Relevanz von kulturellen Integrationsangeboten ist 	irrelevant</a:t>
            </a:r>
          </a:p>
          <a:p>
            <a:r>
              <a:rPr lang="de-DE" dirty="0"/>
              <a:t>Wohnungen in der Stadt</a:t>
            </a:r>
          </a:p>
          <a:p>
            <a:r>
              <a:rPr lang="de-DE" dirty="0"/>
              <a:t>Arbeitsmarkt (D. 10 % gelungen), günstigere Bedingungen aber Rahmenbedingungen und räumliche Verteilung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143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15D6D3-38D9-CFA8-AFD6-32B35133B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DANKE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0D40B7-3EEB-419F-83BF-E5DEE54E7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/>
              <a:t>Forschungsbericht demnächst:</a:t>
            </a:r>
            <a:endParaRPr lang="de-DE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2000" dirty="0">
                <a:latin typeface="+mn-lt"/>
              </a:rPr>
              <a:t>https://</a:t>
            </a:r>
            <a:r>
              <a:rPr lang="de-DE" sz="2000" dirty="0" err="1">
                <a:latin typeface="+mn-lt"/>
              </a:rPr>
              <a:t>inex.univie.ac.at</a:t>
            </a:r>
            <a:r>
              <a:rPr lang="de-DE" sz="2000" dirty="0">
                <a:latin typeface="+mn-lt"/>
              </a:rPr>
              <a:t>/</a:t>
            </a:r>
            <a:r>
              <a:rPr lang="de-DE" sz="2000" dirty="0" err="1">
                <a:latin typeface="+mn-lt"/>
              </a:rPr>
              <a:t>research</a:t>
            </a:r>
            <a:r>
              <a:rPr lang="de-DE" sz="2000" dirty="0">
                <a:latin typeface="+mn-lt"/>
              </a:rPr>
              <a:t>/</a:t>
            </a:r>
            <a:r>
              <a:rPr lang="de-DE" sz="2000" dirty="0" err="1">
                <a:latin typeface="+mn-lt"/>
              </a:rPr>
              <a:t>ukraine</a:t>
            </a:r>
            <a:r>
              <a:rPr lang="de-DE" sz="2000" dirty="0">
                <a:latin typeface="+mn-lt"/>
              </a:rPr>
              <a:t>/</a:t>
            </a:r>
            <a:r>
              <a:rPr lang="de-DE" dirty="0"/>
              <a:t>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307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82FC7E-DAAC-482F-479F-7695E3935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00CB65-FFE3-0D3F-E47F-4CAF50470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1025911"/>
            <a:ext cx="6571343" cy="44404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sz="1600" dirty="0">
                <a:solidFill>
                  <a:schemeClr val="tx1"/>
                </a:solidFill>
              </a:rPr>
              <a:t>Kiewerin, Managerin, gut ausgebildet, verheiratet: </a:t>
            </a:r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„Ich wollte nach Österreich auf Urlaub und nicht als Vertriebene“ </a:t>
            </a: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dirty="0"/>
              <a:t>„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 haben unser Zuhause und damit die Vertrautheit des Alltags verloren“  (Hannah Arendt 1943)</a:t>
            </a:r>
          </a:p>
          <a:p>
            <a:pPr marL="0" indent="0">
              <a:buNone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dirty="0"/>
              <a:t>Interviews mit geflüchteten Frauen, Mai-Juni 2022; Ukraine-Stützpunkt der Volkshilfe in Wien (Beratung, Lebensmittelgutscheine)</a:t>
            </a:r>
          </a:p>
          <a:p>
            <a:r>
              <a:rPr lang="de-DE" dirty="0"/>
              <a:t>Expert*</a:t>
            </a:r>
            <a:r>
              <a:rPr lang="de-DE" dirty="0" err="1"/>
              <a:t>innengespräche</a:t>
            </a:r>
            <a:r>
              <a:rPr lang="de-DE" dirty="0"/>
              <a:t> (ehrenamtlich und angestellt)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	Lebensformen (Familie, Bildung, Arbeit, Wohnort) </a:t>
            </a:r>
            <a:r>
              <a:rPr lang="de-DE" b="1" dirty="0"/>
              <a:t>in</a:t>
            </a:r>
            <a:r>
              <a:rPr lang="de-DE" dirty="0"/>
              <a:t> der Ukraine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	Ankommen / Unterkunft (Private Unterkunft)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	Unterstützungsleistungen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	Selbst-, Fremdbilder, Österreicher*innen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	Wie geht’s weiter: In einem Jahr?</a:t>
            </a:r>
          </a:p>
          <a:p>
            <a:pPr>
              <a:buFont typeface="Courier New" panose="02070309020205020404" pitchFamily="49" charset="0"/>
              <a:buChar char="o"/>
            </a:pPr>
            <a:endParaRPr lang="de-DE" dirty="0"/>
          </a:p>
          <a:p>
            <a:pPr lvl="1"/>
            <a:endParaRPr lang="de-DE" dirty="0"/>
          </a:p>
          <a:p>
            <a:pPr marL="342900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459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B9A939-4D2A-AE84-FCD2-529C49CA4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296" y="0"/>
            <a:ext cx="7543800" cy="1450757"/>
          </a:xfrm>
        </p:spPr>
        <p:txBody>
          <a:bodyPr/>
          <a:lstStyle/>
          <a:p>
            <a:br>
              <a:rPr lang="de-DE" dirty="0"/>
            </a:br>
            <a:r>
              <a:rPr lang="de-DE" dirty="0"/>
              <a:t>Kontext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D98942-E835-95B9-6321-81588F592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9177"/>
            <a:ext cx="9222059" cy="5228823"/>
          </a:xfr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endParaRPr lang="de-DE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dirty="0"/>
              <a:t>7.671.584 Menschen in Europa registriert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dirty="0"/>
              <a:t>	(</a:t>
            </a:r>
            <a:r>
              <a:rPr lang="de-DE" sz="1600" dirty="0"/>
              <a:t>11. Oktober 2022; UNHCR; 12 Mill. Grenzübertritte aus der Ukraine)</a:t>
            </a:r>
          </a:p>
          <a:p>
            <a:r>
              <a:rPr lang="de-DE" dirty="0"/>
              <a:t>Österreich: ca. 80.000</a:t>
            </a:r>
          </a:p>
          <a:p>
            <a:endParaRPr lang="de-DE" sz="1800" dirty="0"/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de-DE" sz="1800" dirty="0"/>
              <a:t>Visafreiheit (</a:t>
            </a:r>
            <a:r>
              <a:rPr lang="de-DE" sz="1800" dirty="0" err="1"/>
              <a:t>Schengenterritorium</a:t>
            </a:r>
            <a:r>
              <a:rPr lang="de-DE" sz="1800" dirty="0"/>
              <a:t>):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de-DE" sz="1800" dirty="0"/>
              <a:t>Aufenthalt – Registrieren (hin &amp; her)</a:t>
            </a:r>
            <a:endParaRPr lang="de-DE" sz="1800" dirty="0">
              <a:sym typeface="Wingdings" pitchFamily="2" charset="2"/>
            </a:endParaRPr>
          </a:p>
          <a:p>
            <a:pPr lvl="1">
              <a:buFont typeface="Wingdings" pitchFamily="2" charset="2"/>
              <a:buChar char="à"/>
            </a:pPr>
            <a:endParaRPr lang="de-DE" dirty="0">
              <a:sym typeface="Wingdings" pitchFamily="2" charset="2"/>
            </a:endParaRPr>
          </a:p>
          <a:p>
            <a:pPr marL="0" indent="0">
              <a:buNone/>
            </a:pPr>
            <a:r>
              <a:rPr lang="de-DE" dirty="0"/>
              <a:t>Ähnlich hohe Zahlen wie 2015, aber soziodemographische und rechtliche Unterschiede </a:t>
            </a:r>
          </a:p>
          <a:p>
            <a:pPr lvl="1"/>
            <a:r>
              <a:rPr lang="de-DE" dirty="0"/>
              <a:t>Ca. 80 % der Erwachsenen (registriert) sind Frauen, überwiegend gut ausgebildet</a:t>
            </a:r>
          </a:p>
          <a:p>
            <a:pPr lvl="1"/>
            <a:r>
              <a:rPr lang="de-DE" dirty="0"/>
              <a:t>Viele Kinder im schulpflichtigen Alter </a:t>
            </a:r>
            <a:br>
              <a:rPr lang="de-DE" dirty="0"/>
            </a:br>
            <a:r>
              <a:rPr lang="de-DE" sz="1300" dirty="0"/>
              <a:t> </a:t>
            </a:r>
          </a:p>
          <a:p>
            <a:pPr lvl="1">
              <a:buFont typeface="Wingdings" pitchFamily="2" charset="2"/>
              <a:buChar char="à"/>
            </a:pPr>
            <a:endParaRPr lang="de-DE" dirty="0">
              <a:sym typeface="Wingdings" pitchFamily="2" charset="2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5380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2DF12B-6322-A931-FE79-E41077672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solidFill>
                  <a:schemeClr val="accent1"/>
                </a:solidFill>
              </a:rPr>
              <a:t>Verteilung in Europa/Österreich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4BDA1F-C658-9B3E-4B8B-468660BD0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2400" dirty="0"/>
              <a:t>Polen, Moldawien, Deutschland </a:t>
            </a:r>
          </a:p>
          <a:p>
            <a:pPr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de-DE" dirty="0"/>
              <a:t>	</a:t>
            </a:r>
            <a:r>
              <a:rPr lang="de-DE" sz="1800" dirty="0">
                <a:sym typeface="Wingdings" pitchFamily="2" charset="2"/>
              </a:rPr>
              <a:t>Nachbarländer, Nachbarorte - Rückreisen</a:t>
            </a:r>
          </a:p>
          <a:p>
            <a:pPr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de-DE" sz="1800" dirty="0">
                <a:sym typeface="Wingdings" pitchFamily="2" charset="2"/>
              </a:rPr>
              <a:t>	</a:t>
            </a:r>
            <a:r>
              <a:rPr lang="de-DE" sz="1800" dirty="0"/>
              <a:t>Städte in Deutschland</a:t>
            </a:r>
          </a:p>
          <a:p>
            <a:pPr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de-DE" sz="1800" dirty="0"/>
          </a:p>
          <a:p>
            <a:pPr marL="0" indent="0">
              <a:buNone/>
            </a:pPr>
            <a:r>
              <a:rPr lang="de-DE" sz="2400" dirty="0"/>
              <a:t>Aufnahme in Österreich:  Städte </a:t>
            </a:r>
            <a:r>
              <a:rPr lang="de-DE" sz="2400" dirty="0">
                <a:sym typeface="Wingdings" pitchFamily="2" charset="2"/>
              </a:rPr>
              <a:t> </a:t>
            </a:r>
            <a:r>
              <a:rPr lang="de-DE" sz="2400" dirty="0"/>
              <a:t> Wien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dirty="0">
                <a:effectLst/>
                <a:latin typeface="Times" pitchFamily="2" charset="0"/>
              </a:rPr>
              <a:t>Vom 12.3. bis Anfang </a:t>
            </a:r>
            <a:r>
              <a:rPr lang="de-DE" dirty="0">
                <a:solidFill>
                  <a:srgbClr val="0070C0"/>
                </a:solidFill>
                <a:effectLst/>
                <a:latin typeface="Times" pitchFamily="2" charset="0"/>
              </a:rPr>
              <a:t>Juli 2022</a:t>
            </a:r>
            <a:r>
              <a:rPr lang="de-DE" dirty="0">
                <a:effectLst/>
                <a:latin typeface="Times" pitchFamily="2" charset="0"/>
              </a:rPr>
              <a:t>: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dirty="0">
                <a:effectLst/>
                <a:latin typeface="Times" pitchFamily="2" charset="0"/>
              </a:rPr>
              <a:t>	</a:t>
            </a:r>
            <a:r>
              <a:rPr lang="de-DE" sz="1800" dirty="0">
                <a:effectLst/>
                <a:latin typeface="Times" pitchFamily="2" charset="0"/>
              </a:rPr>
              <a:t>78.841 Personen registriert, davon in Wien: 27.745, also 35 	Prozent (Bevölkerung: 22 %)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1600" dirty="0">
                <a:effectLst/>
                <a:latin typeface="Times" pitchFamily="2" charset="0"/>
              </a:rPr>
              <a:t>	(Ukraine Lagebericht Wiener Krisenstab 6.7. 2022 Fonds Soziales Wien)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5774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A72A93-2D92-A349-51BA-7291F79D3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1"/>
                </a:solidFill>
              </a:rPr>
              <a:t>Aufnahme bzw. Integration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6EC18A-279B-6D33-5BAA-72732ADA7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de-DE" dirty="0"/>
              <a:t>Aufenthalt: Temporäre Aufnahme-RL </a:t>
            </a:r>
            <a:r>
              <a:rPr lang="de-DE" dirty="0">
                <a:sym typeface="Wingdings" pitchFamily="2" charset="2"/>
              </a:rPr>
              <a:t> Niederlassungsfreiheit und AM-Zugang; </a:t>
            </a:r>
            <a:r>
              <a:rPr lang="de-DE" dirty="0" err="1">
                <a:sym typeface="Wingdings" pitchFamily="2" charset="2"/>
              </a:rPr>
              <a:t>VetriebenenVerordnung</a:t>
            </a:r>
            <a:r>
              <a:rPr lang="de-DE" dirty="0">
                <a:sym typeface="Wingdings" pitchFamily="2" charset="2"/>
              </a:rPr>
              <a:t> (Ö) </a:t>
            </a:r>
          </a:p>
          <a:p>
            <a:pPr>
              <a:buFont typeface="Wingdings" pitchFamily="2" charset="2"/>
              <a:buChar char="v"/>
            </a:pPr>
            <a:r>
              <a:rPr lang="de-DE" dirty="0">
                <a:sym typeface="Wingdings" pitchFamily="2" charset="2"/>
              </a:rPr>
              <a:t>Soziale Versorgung nach dem </a:t>
            </a:r>
            <a:r>
              <a:rPr lang="de-DE" dirty="0" err="1">
                <a:sym typeface="Wingdings" pitchFamily="2" charset="2"/>
              </a:rPr>
              <a:t>Asylsrecht</a:t>
            </a:r>
            <a:r>
              <a:rPr lang="de-DE" dirty="0">
                <a:sym typeface="Wingdings" pitchFamily="2" charset="2"/>
              </a:rPr>
              <a:t> (Tagsatz, </a:t>
            </a:r>
            <a:r>
              <a:rPr lang="de-DE" dirty="0" err="1">
                <a:sym typeface="Wingdings" pitchFamily="2" charset="2"/>
              </a:rPr>
              <a:t>Dazuverdienstgrenzen</a:t>
            </a:r>
            <a:r>
              <a:rPr lang="de-DE" dirty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endParaRPr lang="de-DE" dirty="0">
              <a:sym typeface="Wingdings" pitchFamily="2" charset="2"/>
            </a:endParaRPr>
          </a:p>
          <a:p>
            <a:r>
              <a:rPr lang="de-DE" u="sng" dirty="0">
                <a:sym typeface="Wingdings" pitchFamily="2" charset="2"/>
              </a:rPr>
              <a:t>Bevölkerung</a:t>
            </a:r>
            <a:r>
              <a:rPr lang="de-DE" dirty="0">
                <a:sym typeface="Wingdings" pitchFamily="2" charset="2"/>
              </a:rPr>
              <a:t>: Positive Stimmung: große Hilfsbereitschaft, privat untergekommen und begleitet</a:t>
            </a:r>
          </a:p>
          <a:p>
            <a:r>
              <a:rPr lang="de-DE" u="sng" dirty="0">
                <a:sym typeface="Wingdings" pitchFamily="2" charset="2"/>
              </a:rPr>
              <a:t>Betroffene:</a:t>
            </a:r>
            <a:r>
              <a:rPr lang="de-DE" dirty="0">
                <a:sym typeface="Wingdings" pitchFamily="2" charset="2"/>
              </a:rPr>
              <a:t>  temporär, mittlerweile weniger Rückkehrintentionen; Selbstbewusstsein (kämpfen für Europa, keine „</a:t>
            </a:r>
            <a:r>
              <a:rPr lang="de-DE" dirty="0" err="1">
                <a:sym typeface="Wingdings" pitchFamily="2" charset="2"/>
              </a:rPr>
              <a:t>Flüchtlnge</a:t>
            </a:r>
            <a:r>
              <a:rPr lang="de-DE" dirty="0">
                <a:sym typeface="Wingdings" pitchFamily="2" charset="2"/>
              </a:rPr>
              <a:t>“)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8393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48CEDA-0B33-5A1F-6F00-EC1A58198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4425" y="642938"/>
            <a:ext cx="6900409" cy="1210817"/>
          </a:xfrm>
        </p:spPr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Ergebnisse </a:t>
            </a:r>
            <a:r>
              <a:rPr lang="de-DE">
                <a:solidFill>
                  <a:srgbClr val="FF0000"/>
                </a:solidFill>
              </a:rPr>
              <a:t>der Interview-Studie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537CEF-74FA-12CC-20C0-663C2730E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1" dirty="0"/>
              <a:t>Soziodemographische Merkmale</a:t>
            </a:r>
            <a:endParaRPr lang="de-DE" dirty="0"/>
          </a:p>
          <a:p>
            <a:pPr lvl="1"/>
            <a:r>
              <a:rPr lang="de-DE" dirty="0"/>
              <a:t>Ähnlichkeiten in Lebensformen (sehr geringe Geburtenrate)</a:t>
            </a:r>
          </a:p>
          <a:p>
            <a:pPr lvl="1"/>
            <a:r>
              <a:rPr lang="de-DE" dirty="0"/>
              <a:t>Hohe Bildung (besser Gebildete gehen weiter weg, weniger Gebildete in den umliegenden Ländern)</a:t>
            </a:r>
          </a:p>
          <a:p>
            <a:pPr lvl="1"/>
            <a:r>
              <a:rPr lang="de-DE" dirty="0"/>
              <a:t>Hohe Erwerbstätigkeit – „Frauenberufe“, IT</a:t>
            </a:r>
          </a:p>
          <a:p>
            <a:pPr lvl="1"/>
            <a:r>
              <a:rPr lang="de-DE" dirty="0"/>
              <a:t>vor allem aus Städten (mehr Ressourcen,)</a:t>
            </a:r>
          </a:p>
          <a:p>
            <a:pPr lvl="1"/>
            <a:r>
              <a:rPr lang="de-DE" dirty="0"/>
              <a:t>Männer (3 oder mehr Kinder; 18-60) </a:t>
            </a:r>
          </a:p>
          <a:p>
            <a:pPr lvl="1"/>
            <a:r>
              <a:rPr lang="de-DE" dirty="0"/>
              <a:t>Bestimmte Berufsgruppen nicht mehr ausreisebefugt (medizinische)</a:t>
            </a:r>
          </a:p>
          <a:p>
            <a:pPr marL="0" indent="0">
              <a:buNone/>
            </a:pPr>
            <a:br>
              <a:rPr lang="de-DE" dirty="0"/>
            </a:br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086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96F06-747D-AB9D-C65A-2D33DB17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/>
              <a:t>Unterkunft und Versorgung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EA23A5-3D6D-0D3F-E38D-C7D2B17C7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1" dirty="0"/>
              <a:t>Unterkunft: </a:t>
            </a:r>
            <a:r>
              <a:rPr lang="de-DE" dirty="0"/>
              <a:t>Privates Wohnen </a:t>
            </a:r>
          </a:p>
          <a:p>
            <a:pPr marL="0" indent="0">
              <a:buNone/>
            </a:pPr>
            <a:r>
              <a:rPr lang="de-DE" dirty="0"/>
              <a:t>(8 % organisiert)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/>
              <a:t>Unsicherheiten / Prekarität auf beiden Seiten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/>
              <a:t>Sexuelle Übergriffe</a:t>
            </a:r>
          </a:p>
          <a:p>
            <a:endParaRPr lang="de-DE" dirty="0"/>
          </a:p>
          <a:p>
            <a:r>
              <a:rPr lang="de-DE" b="1" dirty="0"/>
              <a:t>Grundbedürfnisse:  Wartezeiten auf Unterstützung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Ressourcen mit Kindern - Eis essen, Sport, Tanz….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Kulturpass ist attraktiv</a:t>
            </a:r>
          </a:p>
        </p:txBody>
      </p:sp>
    </p:spTree>
    <p:extLst>
      <p:ext uri="{BB962C8B-B14F-4D97-AF65-F5344CB8AC3E}">
        <p14:creationId xmlns:p14="http://schemas.microsoft.com/office/powerpoint/2010/main" val="1100107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131F37-28CE-7D37-FFCD-765DBE791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dirty="0"/>
            </a:br>
            <a:r>
              <a:rPr lang="de-DE" b="1" dirty="0"/>
              <a:t>	</a:t>
            </a:r>
            <a:r>
              <a:rPr lang="de-DE" sz="2700" b="1" dirty="0"/>
              <a:t>Berufsarbeit</a:t>
            </a:r>
            <a:br>
              <a:rPr lang="de-DE" sz="2700" b="1" dirty="0"/>
            </a:br>
            <a:endParaRPr lang="de-DE" sz="27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69F232-B858-6497-2F5C-35D51498F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de-DE" dirty="0"/>
              <a:t>Männer-Frauen Diskrepanz bei der Priorität </a:t>
            </a:r>
          </a:p>
          <a:p>
            <a:pPr lvl="1"/>
            <a:r>
              <a:rPr lang="de-DE" dirty="0"/>
              <a:t>Abwarten </a:t>
            </a:r>
          </a:p>
          <a:p>
            <a:pPr lvl="1"/>
            <a:r>
              <a:rPr lang="de-DE" dirty="0"/>
              <a:t>Infrastrukturen: Kinder, Ältere….. Als Voraussetzung</a:t>
            </a:r>
          </a:p>
          <a:p>
            <a:pPr marL="457200" lvl="1" indent="0">
              <a:buNone/>
            </a:pPr>
            <a:endParaRPr lang="de-DE" sz="1800" b="1" dirty="0"/>
          </a:p>
          <a:p>
            <a:pPr marL="457200" lvl="1" indent="0">
              <a:buNone/>
            </a:pPr>
            <a:r>
              <a:rPr lang="de-DE" sz="1800" b="1" dirty="0"/>
              <a:t>	In der Stadt leben (wollen)</a:t>
            </a:r>
          </a:p>
          <a:p>
            <a:pPr marL="944118" lvl="2" indent="-285750"/>
            <a:r>
              <a:rPr lang="de-DE" dirty="0"/>
              <a:t>Gewohnt, Infrastruktur</a:t>
            </a:r>
          </a:p>
          <a:p>
            <a:pPr marL="944118" lvl="2" indent="-285750"/>
            <a:r>
              <a:rPr lang="de-DE" dirty="0"/>
              <a:t>Projektionen von Ukraine auf das „Land“ hier</a:t>
            </a:r>
          </a:p>
          <a:p>
            <a:pPr marL="944118" lvl="2" indent="-285750"/>
            <a:r>
              <a:rPr lang="de-DE" dirty="0">
                <a:sym typeface="Wingdings" pitchFamily="2" charset="2"/>
              </a:rPr>
              <a:t> Kampagne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8069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74D3A1-7BC0-D9BF-31E3-83976409D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/>
              <a:t>Einstellungen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29FE49-D948-273B-0C8A-9B8D1C849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798" y="1845471"/>
            <a:ext cx="6597285" cy="3621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Selbstbild, Fremdbilder, </a:t>
            </a:r>
            <a:r>
              <a:rPr lang="de-DE" dirty="0" err="1"/>
              <a:t>Österreicher:innen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Kein Selbstverständnis als „Flüchtling“,  Augenhöhe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Ost-West-Ukraine</a:t>
            </a:r>
          </a:p>
          <a:p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Spannungen mit anderen Flüchtlingen: </a:t>
            </a:r>
          </a:p>
          <a:p>
            <a:pPr marL="0" indent="0">
              <a:buNone/>
            </a:pPr>
            <a:r>
              <a:rPr lang="de-DE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„Es wird schlimmer und schlimmer. Erst gab es explizit Hilfe für Ukrainer. Jetzt 	müssen wir irgendwohin, wo nur Araber anstehen – und dann nur drei Ukrainer 	dazwischen.“ (I 21)</a:t>
            </a:r>
          </a:p>
          <a:p>
            <a:pPr marL="0" indent="0">
              <a:buNone/>
            </a:pPr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5998776"/>
      </p:ext>
    </p:extLst>
  </p:cSld>
  <p:clrMapOvr>
    <a:masterClrMapping/>
  </p:clrMapOvr>
</p:sld>
</file>

<file path=ppt/theme/theme1.xml><?xml version="1.0" encoding="utf-8"?>
<a:theme xmlns:a="http://schemas.openxmlformats.org/drawingml/2006/main" name="Katalog">
  <a:themeElements>
    <a:clrScheme name="Katalog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Katalog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talog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{3A2936B5-1E2C-DF4E-96B9-B7B14444D143}tf10001119</Template>
  <TotalTime>0</TotalTime>
  <Words>625</Words>
  <Application>Microsoft Macintosh PowerPoint</Application>
  <PresentationFormat>Bildschirmpräsentation (4:3)</PresentationFormat>
  <Paragraphs>91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Gill Sans MT</vt:lpstr>
      <vt:lpstr>Times</vt:lpstr>
      <vt:lpstr>Times New Roman</vt:lpstr>
      <vt:lpstr>Wingdings</vt:lpstr>
      <vt:lpstr>Katalog</vt:lpstr>
      <vt:lpstr>„Ich wollte nach Österreich auf Urlaub und nicht als Vertriebene kommen“  Geflüchtete Urkainerinnen und gesellschaftspolitische Herausforderungen</vt:lpstr>
      <vt:lpstr>PowerPoint-Präsentation</vt:lpstr>
      <vt:lpstr> Kontext</vt:lpstr>
      <vt:lpstr>Verteilung in Europa/Österreich</vt:lpstr>
      <vt:lpstr>Aufnahme bzw. Integration </vt:lpstr>
      <vt:lpstr>Ergebnisse der Interview-Studie</vt:lpstr>
      <vt:lpstr>Unterkunft und Versorgung</vt:lpstr>
      <vt:lpstr>  Berufsarbeit </vt:lpstr>
      <vt:lpstr>Einstellungen</vt:lpstr>
      <vt:lpstr>Schlussfolgerungen</vt:lpstr>
      <vt:lpstr>DANKE </vt:lpstr>
    </vt:vector>
  </TitlesOfParts>
  <Company>Universität 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 </dc:title>
  <dc:creator>Sieglinde Rosenberger</dc:creator>
  <cp:lastModifiedBy>Rosenberger</cp:lastModifiedBy>
  <cp:revision>69</cp:revision>
  <dcterms:created xsi:type="dcterms:W3CDTF">2012-11-10T06:00:47Z</dcterms:created>
  <dcterms:modified xsi:type="dcterms:W3CDTF">2022-10-21T06:27:34Z</dcterms:modified>
</cp:coreProperties>
</file>