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70" r:id="rId3"/>
    <p:sldId id="259" r:id="rId4"/>
    <p:sldId id="260" r:id="rId5"/>
    <p:sldId id="271" r:id="rId6"/>
    <p:sldId id="261" r:id="rId7"/>
    <p:sldId id="263" r:id="rId8"/>
    <p:sldId id="269" r:id="rId9"/>
    <p:sldId id="262" r:id="rId10"/>
    <p:sldId id="264" r:id="rId11"/>
    <p:sldId id="265" r:id="rId12"/>
    <p:sldId id="268" r:id="rId13"/>
    <p:sldId id="258" r:id="rId14"/>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7F7F7F"/>
    <a:srgbClr val="003399"/>
    <a:srgbClr val="FF4C4C"/>
    <a:srgbClr val="F3C267"/>
    <a:srgbClr val="FAC163"/>
    <a:srgbClr val="FFC061"/>
    <a:srgbClr val="FF9900"/>
    <a:srgbClr val="0F2B8E"/>
    <a:srgbClr val="FFCF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72359" autoAdjust="0"/>
  </p:normalViewPr>
  <p:slideViewPr>
    <p:cSldViewPr snapToGrid="0">
      <p:cViewPr varScale="1">
        <p:scale>
          <a:sx n="75" d="100"/>
          <a:sy n="75" d="100"/>
        </p:scale>
        <p:origin x="1242" y="66"/>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AT"/>
              <a:t>Asylerstanträge in der Europäischen</a:t>
            </a:r>
            <a:r>
              <a:rPr lang="de-AT" baseline="0"/>
              <a:t> Union</a:t>
            </a:r>
            <a:endParaRPr lang="de-AT"/>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T"/>
        </a:p>
      </c:txPr>
    </c:title>
    <c:autoTitleDeleted val="0"/>
    <c:plotArea>
      <c:layout/>
      <c:lineChart>
        <c:grouping val="standard"/>
        <c:varyColors val="0"/>
        <c:ser>
          <c:idx val="0"/>
          <c:order val="0"/>
          <c:spPr>
            <a:ln w="28575" cap="rnd">
              <a:solidFill>
                <a:schemeClr val="accent1"/>
              </a:solidFill>
              <a:round/>
            </a:ln>
            <a:effectLst/>
          </c:spPr>
          <c:marker>
            <c:symbol val="circle"/>
            <c:size val="9"/>
            <c:spPr>
              <a:solidFill>
                <a:srgbClr val="FFC000"/>
              </a:solidFill>
              <a:ln w="9525">
                <a:solidFill>
                  <a:srgbClr val="FFC00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4339-4E64-AE3A-F244D6F64149}"/>
                </c:ext>
              </c:extLst>
            </c:dLbl>
            <c:dLbl>
              <c:idx val="1"/>
              <c:delete val="1"/>
              <c:extLst>
                <c:ext xmlns:c15="http://schemas.microsoft.com/office/drawing/2012/chart" uri="{CE6537A1-D6FC-4f65-9D91-7224C49458BB}"/>
                <c:ext xmlns:c16="http://schemas.microsoft.com/office/drawing/2014/chart" uri="{C3380CC4-5D6E-409C-BE32-E72D297353CC}">
                  <c16:uniqueId val="{00000001-4339-4E64-AE3A-F244D6F64149}"/>
                </c:ext>
              </c:extLst>
            </c:dLbl>
            <c:dLbl>
              <c:idx val="2"/>
              <c:delete val="1"/>
              <c:extLst>
                <c:ext xmlns:c15="http://schemas.microsoft.com/office/drawing/2012/chart" uri="{CE6537A1-D6FC-4f65-9D91-7224C49458BB}"/>
                <c:ext xmlns:c16="http://schemas.microsoft.com/office/drawing/2014/chart" uri="{C3380CC4-5D6E-409C-BE32-E72D297353CC}">
                  <c16:uniqueId val="{00000002-4339-4E64-AE3A-F244D6F64149}"/>
                </c:ext>
              </c:extLst>
            </c:dLbl>
            <c:dLbl>
              <c:idx val="3"/>
              <c:delete val="1"/>
              <c:extLst>
                <c:ext xmlns:c15="http://schemas.microsoft.com/office/drawing/2012/chart" uri="{CE6537A1-D6FC-4f65-9D91-7224C49458BB}"/>
                <c:ext xmlns:c16="http://schemas.microsoft.com/office/drawing/2014/chart" uri="{C3380CC4-5D6E-409C-BE32-E72D297353CC}">
                  <c16:uniqueId val="{00000003-4339-4E64-AE3A-F244D6F64149}"/>
                </c:ext>
              </c:extLst>
            </c:dLbl>
            <c:dLbl>
              <c:idx val="4"/>
              <c:layout>
                <c:manualLayout>
                  <c:x val="-0.16723170336891405"/>
                  <c:y val="-7.7428668404827081E-2"/>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fld id="{65CBDCD0-A7FF-4F4A-AC52-F14721E4A2A5}" type="VALUE">
                      <a:rPr lang="en-US" baseline="0"/>
                      <a:pPr>
                        <a:defRPr/>
                      </a:pPr>
                      <a:t>[VALUE]</a:t>
                    </a:fld>
                    <a:endParaRPr lang="en-AT"/>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AT"/>
                </a:p>
              </c:txPr>
              <c:dLblPos val="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268365157571726"/>
                      <c:h val="5.5329277625724774E-2"/>
                    </c:manualLayout>
                  </c15:layout>
                  <c15:dlblFieldTable/>
                  <c15:showDataLabelsRange val="0"/>
                </c:ext>
                <c:ext xmlns:c16="http://schemas.microsoft.com/office/drawing/2014/chart" uri="{C3380CC4-5D6E-409C-BE32-E72D297353CC}">
                  <c16:uniqueId val="{00000004-4339-4E64-AE3A-F244D6F64149}"/>
                </c:ext>
              </c:extLst>
            </c:dLbl>
            <c:dLbl>
              <c:idx val="5"/>
              <c:layout>
                <c:manualLayout>
                  <c:x val="-3.2285119586437316E-2"/>
                  <c:y val="-5.8552657180288743E-2"/>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fld id="{3FD65E5C-3F42-4E83-B15F-722B19C814C3}" type="VALUE">
                      <a:rPr lang="en-US" baseline="0"/>
                      <a:pPr>
                        <a:defRPr/>
                      </a:pPr>
                      <a:t>[VALUE]</a:t>
                    </a:fld>
                    <a:endParaRPr lang="en-AT"/>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AT"/>
                </a:p>
              </c:txPr>
              <c:dLblPos val="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570024211108134"/>
                      <c:h val="5.1897275584899621E-2"/>
                    </c:manualLayout>
                  </c15:layout>
                  <c15:dlblFieldTable/>
                  <c15:showDataLabelsRange val="0"/>
                </c:ext>
                <c:ext xmlns:c16="http://schemas.microsoft.com/office/drawing/2014/chart" uri="{C3380CC4-5D6E-409C-BE32-E72D297353CC}">
                  <c16:uniqueId val="{00000005-4339-4E64-AE3A-F244D6F64149}"/>
                </c:ext>
              </c:extLst>
            </c:dLbl>
            <c:dLbl>
              <c:idx val="6"/>
              <c:delete val="1"/>
              <c:extLst>
                <c:ext xmlns:c15="http://schemas.microsoft.com/office/drawing/2012/chart" uri="{CE6537A1-D6FC-4f65-9D91-7224C49458BB}"/>
                <c:ext xmlns:c16="http://schemas.microsoft.com/office/drawing/2014/chart" uri="{C3380CC4-5D6E-409C-BE32-E72D297353CC}">
                  <c16:uniqueId val="{00000006-4339-4E64-AE3A-F244D6F6414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AT"/>
              </a:p>
            </c:txPr>
            <c:dLblPos val="t"/>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Sheet1!$B$2:$B$8</c:f>
              <c:numCache>
                <c:formatCode>General</c:formatCode>
                <c:ptCount val="7"/>
                <c:pt idx="0">
                  <c:v>2011</c:v>
                </c:pt>
                <c:pt idx="1">
                  <c:v>2012</c:v>
                </c:pt>
                <c:pt idx="2">
                  <c:v>2013</c:v>
                </c:pt>
                <c:pt idx="3">
                  <c:v>2014</c:v>
                </c:pt>
                <c:pt idx="4">
                  <c:v>2015</c:v>
                </c:pt>
                <c:pt idx="5">
                  <c:v>2016</c:v>
                </c:pt>
                <c:pt idx="6">
                  <c:v>2017</c:v>
                </c:pt>
              </c:numCache>
            </c:numRef>
          </c:cat>
          <c:val>
            <c:numRef>
              <c:f>Sheet1!$C$2:$C$8</c:f>
              <c:numCache>
                <c:formatCode>General</c:formatCode>
                <c:ptCount val="7"/>
                <c:pt idx="0" formatCode="#,##0">
                  <c:v>341800</c:v>
                </c:pt>
                <c:pt idx="1">
                  <c:v>373550</c:v>
                </c:pt>
                <c:pt idx="2">
                  <c:v>464515</c:v>
                </c:pt>
                <c:pt idx="3" formatCode="#,##0">
                  <c:v>662180</c:v>
                </c:pt>
                <c:pt idx="4" formatCode="#,##0">
                  <c:v>1393930</c:v>
                </c:pt>
                <c:pt idx="5" formatCode="#,##0">
                  <c:v>1292765</c:v>
                </c:pt>
                <c:pt idx="6" formatCode="#,##0">
                  <c:v>735005</c:v>
                </c:pt>
              </c:numCache>
            </c:numRef>
          </c:val>
          <c:smooth val="0"/>
          <c:extLst>
            <c:ext xmlns:c16="http://schemas.microsoft.com/office/drawing/2014/chart" uri="{C3380CC4-5D6E-409C-BE32-E72D297353CC}">
              <c16:uniqueId val="{00000007-4339-4E64-AE3A-F244D6F64149}"/>
            </c:ext>
          </c:extLst>
        </c:ser>
        <c:dLbls>
          <c:showLegendKey val="0"/>
          <c:showVal val="0"/>
          <c:showCatName val="0"/>
          <c:showSerName val="0"/>
          <c:showPercent val="0"/>
          <c:showBubbleSize val="0"/>
        </c:dLbls>
        <c:marker val="1"/>
        <c:smooth val="0"/>
        <c:axId val="906476943"/>
        <c:axId val="629484911"/>
      </c:lineChart>
      <c:catAx>
        <c:axId val="90647694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AT"/>
                  <a:t>Jahr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AT"/>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crossAx val="629484911"/>
        <c:crosses val="autoZero"/>
        <c:auto val="1"/>
        <c:lblAlgn val="ctr"/>
        <c:lblOffset val="100"/>
        <c:noMultiLvlLbl val="0"/>
      </c:catAx>
      <c:valAx>
        <c:axId val="6294849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AT"/>
                  <a:t>Asylanträge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AT"/>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crossAx val="906476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A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5A5D9B3-3C78-4B38-B2E7-90ECB6368997}" type="datetimeFigureOut">
              <a:rPr lang="de-AT" smtClean="0"/>
              <a:t>19.10.2022</a:t>
            </a:fld>
            <a:endParaRPr lang="de-AT"/>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e-AT"/>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61FC824-705B-4100-BE50-E859EC53BDFA}" type="slidenum">
              <a:rPr lang="de-AT" smtClean="0"/>
              <a:t>‹#›</a:t>
            </a:fld>
            <a:endParaRPr lang="de-AT"/>
          </a:p>
        </p:txBody>
      </p:sp>
    </p:spTree>
    <p:extLst>
      <p:ext uri="{BB962C8B-B14F-4D97-AF65-F5344CB8AC3E}">
        <p14:creationId xmlns:p14="http://schemas.microsoft.com/office/powerpoint/2010/main" val="2715816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T"/>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468A280-F248-46A4-B96E-56B36CAC7C99}" type="datetimeFigureOut">
              <a:rPr lang="en-AT" smtClean="0"/>
              <a:t>19/10/2022</a:t>
            </a:fld>
            <a:endParaRPr lang="en-AT"/>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T"/>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AT"/>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4A3E423-9C06-4923-BFEE-24B3CB9BF2F8}" type="slidenum">
              <a:rPr lang="en-AT" smtClean="0"/>
              <a:t>‹#›</a:t>
            </a:fld>
            <a:endParaRPr lang="en-AT"/>
          </a:p>
        </p:txBody>
      </p:sp>
    </p:spTree>
    <p:extLst>
      <p:ext uri="{BB962C8B-B14F-4D97-AF65-F5344CB8AC3E}">
        <p14:creationId xmlns:p14="http://schemas.microsoft.com/office/powerpoint/2010/main" val="1495080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einbezirk.at/c-lokales/zuverdienstgrenze-verschiebt-sich-auf-1240-euro_a5632903"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ams.at/regionen/wien/news/2022/03/ukraine--aufenthaltsrecht-und-arbeitsmarktzugan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Beginnen</a:t>
            </a:r>
            <a:r>
              <a:rPr lang="en-US" dirty="0"/>
              <a:t> </a:t>
            </a:r>
            <a:r>
              <a:rPr lang="en-US" dirty="0" err="1"/>
              <a:t>möchte</a:t>
            </a:r>
            <a:r>
              <a:rPr lang="en-US" dirty="0"/>
              <a:t> ich </a:t>
            </a:r>
            <a:r>
              <a:rPr lang="en-US" dirty="0" err="1"/>
              <a:t>mit</a:t>
            </a:r>
            <a:r>
              <a:rPr lang="en-US" dirty="0"/>
              <a:t> </a:t>
            </a:r>
            <a:r>
              <a:rPr lang="en-US" dirty="0" err="1"/>
              <a:t>einem</a:t>
            </a:r>
            <a:r>
              <a:rPr lang="en-US" dirty="0"/>
              <a:t> </a:t>
            </a:r>
            <a:r>
              <a:rPr lang="en-US" dirty="0" err="1"/>
              <a:t>Blick</a:t>
            </a:r>
            <a:r>
              <a:rPr lang="en-US" dirty="0"/>
              <a:t> in die </a:t>
            </a:r>
            <a:r>
              <a:rPr lang="en-US" dirty="0" err="1"/>
              <a:t>Vergangenheit</a:t>
            </a:r>
            <a:r>
              <a:rPr lang="en-US" dirty="0"/>
              <a:t>, </a:t>
            </a:r>
            <a:r>
              <a:rPr lang="en-US" dirty="0" err="1"/>
              <a:t>denn</a:t>
            </a:r>
            <a:r>
              <a:rPr lang="en-US" dirty="0"/>
              <a:t> die </a:t>
            </a:r>
            <a:r>
              <a:rPr lang="en-US" dirty="0" err="1"/>
              <a:t>Massenzustroms-RL</a:t>
            </a:r>
            <a:r>
              <a:rPr lang="en-US" dirty="0"/>
              <a:t> mag </a:t>
            </a:r>
            <a:r>
              <a:rPr lang="en-US" dirty="0" err="1"/>
              <a:t>zwar</a:t>
            </a:r>
            <a:r>
              <a:rPr lang="en-US" dirty="0"/>
              <a:t> </a:t>
            </a:r>
            <a:r>
              <a:rPr lang="en-US" dirty="0" err="1"/>
              <a:t>vielleicht</a:t>
            </a:r>
            <a:r>
              <a:rPr lang="en-US" dirty="0"/>
              <a:t> </a:t>
            </a:r>
            <a:r>
              <a:rPr lang="en-US" dirty="0" err="1"/>
              <a:t>jetzt</a:t>
            </a:r>
            <a:r>
              <a:rPr lang="en-US" dirty="0"/>
              <a:t> </a:t>
            </a:r>
            <a:r>
              <a:rPr lang="en-US" dirty="0" err="1"/>
              <a:t>zum</a:t>
            </a:r>
            <a:r>
              <a:rPr lang="en-US" dirty="0"/>
              <a:t> </a:t>
            </a:r>
            <a:r>
              <a:rPr lang="en-US" dirty="0" err="1"/>
              <a:t>ersten</a:t>
            </a:r>
            <a:r>
              <a:rPr lang="en-US" dirty="0"/>
              <a:t> Mal </a:t>
            </a:r>
            <a:r>
              <a:rPr lang="en-US" dirty="0" err="1"/>
              <a:t>angwendet</a:t>
            </a:r>
            <a:r>
              <a:rPr lang="en-US" dirty="0"/>
              <a:t> </a:t>
            </a:r>
            <a:r>
              <a:rPr lang="en-US" dirty="0" err="1"/>
              <a:t>werden</a:t>
            </a:r>
            <a:r>
              <a:rPr lang="en-US" dirty="0"/>
              <a:t>, </a:t>
            </a:r>
            <a:r>
              <a:rPr lang="en-US" dirty="0" err="1"/>
              <a:t>sie</a:t>
            </a:r>
            <a:r>
              <a:rPr lang="en-US" dirty="0"/>
              <a:t> </a:t>
            </a:r>
            <a:r>
              <a:rPr lang="en-US" dirty="0" err="1"/>
              <a:t>ist</a:t>
            </a:r>
            <a:r>
              <a:rPr lang="en-US" dirty="0"/>
              <a:t> </a:t>
            </a:r>
            <a:r>
              <a:rPr lang="en-US" dirty="0" err="1"/>
              <a:t>aber</a:t>
            </a:r>
            <a:r>
              <a:rPr lang="en-US" dirty="0"/>
              <a:t> </a:t>
            </a:r>
            <a:r>
              <a:rPr lang="en-US" dirty="0" err="1"/>
              <a:t>keineswegs</a:t>
            </a:r>
            <a:r>
              <a:rPr lang="en-US" dirty="0"/>
              <a:t> neu. Und </a:t>
            </a:r>
            <a:r>
              <a:rPr lang="en-US" dirty="0" err="1"/>
              <a:t>auch</a:t>
            </a:r>
            <a:r>
              <a:rPr lang="en-US" dirty="0"/>
              <a:t> der </a:t>
            </a:r>
            <a:r>
              <a:rPr lang="en-US" dirty="0" err="1"/>
              <a:t>Massenzustrom</a:t>
            </a:r>
            <a:r>
              <a:rPr lang="en-US" dirty="0"/>
              <a:t> </a:t>
            </a:r>
            <a:r>
              <a:rPr lang="en-US" dirty="0" err="1"/>
              <a:t>ist</a:t>
            </a:r>
            <a:r>
              <a:rPr lang="en-US" dirty="0"/>
              <a:t> </a:t>
            </a:r>
            <a:r>
              <a:rPr lang="en-US" dirty="0" err="1"/>
              <a:t>kein</a:t>
            </a:r>
            <a:r>
              <a:rPr lang="en-US" dirty="0"/>
              <a:t> </a:t>
            </a:r>
            <a:r>
              <a:rPr lang="en-US" dirty="0" err="1"/>
              <a:t>neues</a:t>
            </a:r>
            <a:r>
              <a:rPr lang="en-US" dirty="0"/>
              <a:t> </a:t>
            </a:r>
            <a:r>
              <a:rPr lang="en-US" dirty="0" err="1"/>
              <a:t>Phänomen</a:t>
            </a:r>
            <a:r>
              <a:rPr lang="en-US" dirty="0"/>
              <a:t>, das </a:t>
            </a:r>
            <a:r>
              <a:rPr lang="en-US" dirty="0" err="1"/>
              <a:t>jetzt</a:t>
            </a:r>
            <a:r>
              <a:rPr lang="en-US" dirty="0"/>
              <a:t> </a:t>
            </a:r>
            <a:r>
              <a:rPr lang="en-US" dirty="0" err="1"/>
              <a:t>auftritt</a:t>
            </a:r>
            <a:r>
              <a:rPr lang="en-US" dirty="0"/>
              <a:t> </a:t>
            </a:r>
            <a:r>
              <a:rPr lang="en-US" dirty="0" err="1"/>
              <a:t>oder</a:t>
            </a:r>
            <a:r>
              <a:rPr lang="en-US" dirty="0"/>
              <a:t> </a:t>
            </a:r>
            <a:r>
              <a:rPr lang="en-US" dirty="0" err="1"/>
              <a:t>seit</a:t>
            </a:r>
            <a:r>
              <a:rPr lang="en-US" dirty="0"/>
              <a:t> 2015/2016 </a:t>
            </a:r>
            <a:r>
              <a:rPr lang="en-US" dirty="0" err="1"/>
              <a:t>besteht</a:t>
            </a:r>
            <a:r>
              <a:rPr lang="en-US" dirty="0"/>
              <a:t>, </a:t>
            </a:r>
            <a:r>
              <a:rPr lang="en-US" dirty="0" err="1"/>
              <a:t>sondern</a:t>
            </a:r>
            <a:r>
              <a:rPr lang="en-US" dirty="0"/>
              <a:t> </a:t>
            </a:r>
            <a:r>
              <a:rPr lang="en-US" dirty="0" err="1"/>
              <a:t>auch</a:t>
            </a:r>
            <a:r>
              <a:rPr lang="en-US" dirty="0"/>
              <a:t> </a:t>
            </a:r>
            <a:r>
              <a:rPr lang="en-US" dirty="0" err="1"/>
              <a:t>schon</a:t>
            </a:r>
            <a:r>
              <a:rPr lang="en-US" dirty="0"/>
              <a:t> </a:t>
            </a:r>
            <a:r>
              <a:rPr lang="en-US" dirty="0" err="1"/>
              <a:t>davor</a:t>
            </a:r>
            <a:r>
              <a:rPr lang="en-US" dirty="0"/>
              <a:t> </a:t>
            </a:r>
            <a:r>
              <a:rPr lang="en-US" dirty="0" err="1"/>
              <a:t>wurde</a:t>
            </a:r>
            <a:r>
              <a:rPr lang="en-US" dirty="0"/>
              <a:t> dieses </a:t>
            </a:r>
            <a:r>
              <a:rPr lang="en-US" dirty="0" err="1"/>
              <a:t>Thema</a:t>
            </a:r>
            <a:r>
              <a:rPr lang="en-US" dirty="0"/>
              <a:t> </a:t>
            </a:r>
            <a:r>
              <a:rPr lang="en-US" dirty="0" err="1"/>
              <a:t>beachtet</a:t>
            </a:r>
            <a:r>
              <a:rPr lang="en-US" dirty="0"/>
              <a:t> </a:t>
            </a:r>
            <a:r>
              <a:rPr lang="de-DE" sz="1200" b="0" i="0" u="none" strike="noStrike" kern="1200" baseline="0" dirty="0">
                <a:solidFill>
                  <a:schemeClr val="tx1"/>
                </a:solidFill>
                <a:latin typeface="+mn-lt"/>
                <a:ea typeface="+mn-ea"/>
                <a:cs typeface="+mn-cs"/>
              </a:rPr>
              <a:t>(</a:t>
            </a:r>
            <a:r>
              <a:rPr lang="de-DE" sz="1200" b="1" i="0" u="none" strike="noStrike" kern="1200" baseline="0" dirty="0">
                <a:solidFill>
                  <a:schemeClr val="tx1"/>
                </a:solidFill>
                <a:latin typeface="+mn-lt"/>
                <a:ea typeface="+mn-ea"/>
                <a:cs typeface="+mn-cs"/>
              </a:rPr>
              <a:t>klick)</a:t>
            </a:r>
            <a:endParaRPr lang="en-AT" dirty="0"/>
          </a:p>
          <a:p>
            <a:endParaRPr lang="en-AT" dirty="0"/>
          </a:p>
        </p:txBody>
      </p:sp>
      <p:sp>
        <p:nvSpPr>
          <p:cNvPr id="4" name="Slide Number Placeholder 3"/>
          <p:cNvSpPr>
            <a:spLocks noGrp="1"/>
          </p:cNvSpPr>
          <p:nvPr>
            <p:ph type="sldNum" sz="quarter" idx="5"/>
          </p:nvPr>
        </p:nvSpPr>
        <p:spPr/>
        <p:txBody>
          <a:bodyPr/>
          <a:lstStyle/>
          <a:p>
            <a:fld id="{F4A3E423-9C06-4923-BFEE-24B3CB9BF2F8}" type="slidenum">
              <a:rPr lang="en-AT" smtClean="0"/>
              <a:t>1</a:t>
            </a:fld>
            <a:endParaRPr lang="en-AT"/>
          </a:p>
        </p:txBody>
      </p:sp>
    </p:spTree>
    <p:extLst>
      <p:ext uri="{BB962C8B-B14F-4D97-AF65-F5344CB8AC3E}">
        <p14:creationId xmlns:p14="http://schemas.microsoft.com/office/powerpoint/2010/main" val="1408891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b="0" kern="1200" dirty="0">
                <a:solidFill>
                  <a:schemeClr val="tx1"/>
                </a:solidFill>
                <a:effectLst/>
                <a:latin typeface="+mn-lt"/>
                <a:ea typeface="+mn-ea"/>
                <a:cs typeface="+mn-cs"/>
              </a:rPr>
              <a:t>…durch die Grundversorgung erfolgt, auf die eben auch vertriebene UkrainerInnen Anspruch haben (g</a:t>
            </a:r>
            <a:r>
              <a:rPr lang="en-AT" sz="1200" b="0" kern="1200" dirty="0" err="1">
                <a:solidFill>
                  <a:schemeClr val="tx1"/>
                </a:solidFill>
                <a:effectLst/>
                <a:latin typeface="+mn-lt"/>
                <a:ea typeface="+mn-ea"/>
                <a:cs typeface="+mn-cs"/>
              </a:rPr>
              <a:t>emäß</a:t>
            </a:r>
            <a:r>
              <a:rPr lang="en-AT" sz="1200" b="0" kern="1200" dirty="0">
                <a:solidFill>
                  <a:schemeClr val="tx1"/>
                </a:solidFill>
                <a:effectLst/>
                <a:latin typeface="+mn-lt"/>
                <a:ea typeface="+mn-ea"/>
                <a:cs typeface="+mn-cs"/>
              </a:rPr>
              <a:t> </a:t>
            </a:r>
            <a:r>
              <a:rPr lang="en-AT" sz="1200" kern="1200" dirty="0">
                <a:solidFill>
                  <a:schemeClr val="tx1"/>
                </a:solidFill>
                <a:effectLst/>
                <a:latin typeface="+mn-lt"/>
                <a:ea typeface="+mn-ea"/>
                <a:cs typeface="+mn-cs"/>
              </a:rPr>
              <a:t>Art. 2 Abs. 1 Z 3  </a:t>
            </a:r>
            <a:r>
              <a:rPr lang="en-AT" sz="1200" kern="1200" dirty="0" err="1">
                <a:solidFill>
                  <a:schemeClr val="tx1"/>
                </a:solidFill>
                <a:effectLst/>
                <a:latin typeface="+mn-lt"/>
                <a:ea typeface="+mn-ea"/>
                <a:cs typeface="+mn-cs"/>
              </a:rPr>
              <a:t>Grundversorgungsvereinbarung</a:t>
            </a:r>
            <a:r>
              <a:rPr lang="en-AT" sz="1200" kern="1200" dirty="0">
                <a:solidFill>
                  <a:schemeClr val="tx1"/>
                </a:solidFill>
                <a:effectLst/>
                <a:latin typeface="+mn-lt"/>
                <a:ea typeface="+mn-ea"/>
                <a:cs typeface="+mn-cs"/>
              </a:rPr>
              <a:t> - Art. </a:t>
            </a:r>
            <a:r>
              <a:rPr lang="en-AT" sz="1200" kern="1200" dirty="0" err="1">
                <a:solidFill>
                  <a:schemeClr val="tx1"/>
                </a:solidFill>
                <a:effectLst/>
                <a:latin typeface="+mn-lt"/>
                <a:ea typeface="+mn-ea"/>
                <a:cs typeface="+mn-cs"/>
              </a:rPr>
              <a:t>15a</a:t>
            </a:r>
            <a:r>
              <a:rPr lang="en-AT" sz="1200" kern="1200" dirty="0">
                <a:solidFill>
                  <a:schemeClr val="tx1"/>
                </a:solidFill>
                <a:effectLst/>
                <a:latin typeface="+mn-lt"/>
                <a:ea typeface="+mn-ea"/>
                <a:cs typeface="+mn-cs"/>
              </a:rPr>
              <a:t> B-VG</a:t>
            </a:r>
            <a:r>
              <a:rPr lang="en-US"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Die </a:t>
            </a:r>
            <a:r>
              <a:rPr lang="en-US" sz="1200" kern="1200" dirty="0" err="1">
                <a:solidFill>
                  <a:schemeClr val="tx1"/>
                </a:solidFill>
                <a:effectLst/>
                <a:latin typeface="+mn-lt"/>
                <a:ea typeface="+mn-ea"/>
                <a:cs typeface="+mn-cs"/>
              </a:rPr>
              <a:t>Grundversorgung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umfasst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unter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anderem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(klick) </a:t>
            </a:r>
            <a:r>
              <a:rPr lang="en-US" sz="1200" kern="1200" dirty="0">
                <a:solidFill>
                  <a:schemeClr val="tx1"/>
                </a:solidFill>
                <a:effectLst/>
                <a:latin typeface="+mn-lt"/>
                <a:ea typeface="+mn-ea"/>
                <a:cs typeface="+mn-cs"/>
              </a:rPr>
              <a:t>(private </a:t>
            </a:r>
            <a:r>
              <a:rPr lang="en-US" sz="1200" kern="1200" dirty="0" err="1">
                <a:solidFill>
                  <a:schemeClr val="tx1"/>
                </a:solidFill>
                <a:effectLst/>
                <a:latin typeface="+mn-lt"/>
                <a:ea typeface="+mn-ea"/>
                <a:cs typeface="+mn-cs"/>
              </a:rPr>
              <a:t>oder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organisierte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Unterkunft</a:t>
            </a:r>
            <a:r>
              <a:rPr lang="en-US" sz="1200" kern="1200" dirty="0">
                <a:solidFill>
                  <a:schemeClr val="tx1"/>
                </a:solidFill>
                <a:effectLst/>
                <a:latin typeface="+mn-lt"/>
                <a:ea typeface="+mn-ea"/>
                <a:cs typeface="+mn-cs"/>
              </a:rPr>
              <a:t> und </a:t>
            </a:r>
            <a:r>
              <a:rPr lang="en-US" sz="1200" b="1" kern="1200" dirty="0">
                <a:solidFill>
                  <a:schemeClr val="tx1"/>
                </a:solidFill>
                <a:effectLst/>
                <a:latin typeface="+mn-lt"/>
                <a:ea typeface="+mn-ea"/>
                <a:cs typeface="+mn-cs"/>
              </a:rPr>
              <a:t>(klick) </a:t>
            </a:r>
            <a:r>
              <a:rPr lang="en-US" sz="1200" kern="1200" dirty="0" err="1">
                <a:solidFill>
                  <a:schemeClr val="tx1"/>
                </a:solidFill>
                <a:effectLst/>
                <a:latin typeface="+mn-lt"/>
                <a:ea typeface="+mn-ea"/>
                <a:cs typeface="+mn-cs"/>
              </a:rPr>
              <a:t>Verpflegung</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für</a:t>
            </a:r>
            <a:r>
              <a:rPr lang="en-US" sz="1200" kern="1200" dirty="0">
                <a:solidFill>
                  <a:schemeClr val="tx1"/>
                </a:solidFill>
                <a:effectLst/>
                <a:latin typeface="+mn-lt"/>
                <a:ea typeface="+mn-ea"/>
                <a:cs typeface="+mn-cs"/>
              </a:rPr>
              <a:t> den </a:t>
            </a:r>
            <a:r>
              <a:rPr lang="en-US" sz="1200" kern="1200" dirty="0" err="1">
                <a:solidFill>
                  <a:schemeClr val="tx1"/>
                </a:solidFill>
                <a:effectLst/>
                <a:latin typeface="+mn-lt"/>
                <a:ea typeface="+mn-ea"/>
                <a:cs typeface="+mn-cs"/>
              </a:rPr>
              <a:t>Bereich</a:t>
            </a:r>
            <a:r>
              <a:rPr lang="en-US" sz="1200" kern="1200" dirty="0">
                <a:solidFill>
                  <a:schemeClr val="tx1"/>
                </a:solidFill>
                <a:effectLst/>
                <a:latin typeface="+mn-lt"/>
                <a:ea typeface="+mn-ea"/>
                <a:cs typeface="+mn-cs"/>
              </a:rPr>
              <a:t> der </a:t>
            </a:r>
            <a:r>
              <a:rPr lang="en-US" sz="1200" kern="1200" dirty="0" err="1">
                <a:solidFill>
                  <a:schemeClr val="tx1"/>
                </a:solidFill>
                <a:effectLst/>
                <a:latin typeface="+mn-lt"/>
                <a:ea typeface="+mn-ea"/>
                <a:cs typeface="+mn-cs"/>
              </a:rPr>
              <a:t>individuellen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Unterbringung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arbeiten</a:t>
            </a:r>
            <a:r>
              <a:rPr lang="en-US" sz="1200" kern="1200" dirty="0">
                <a:solidFill>
                  <a:schemeClr val="tx1"/>
                </a:solidFill>
                <a:effectLst/>
                <a:latin typeface="+mn-lt"/>
                <a:ea typeface="+mn-ea"/>
                <a:cs typeface="+mn-cs"/>
              </a:rPr>
              <a:t> Bund und Länder </a:t>
            </a:r>
            <a:r>
              <a:rPr lang="en-US" sz="1200" kern="1200" dirty="0" err="1">
                <a:solidFill>
                  <a:schemeClr val="tx1"/>
                </a:solidFill>
                <a:effectLst/>
                <a:latin typeface="+mn-lt"/>
                <a:ea typeface="+mn-ea"/>
                <a:cs typeface="+mn-cs"/>
              </a:rPr>
              <a:t>gerade</a:t>
            </a:r>
            <a:r>
              <a:rPr lang="en-US" sz="1200" kern="1200" dirty="0">
                <a:solidFill>
                  <a:schemeClr val="tx1"/>
                </a:solidFill>
                <a:effectLst/>
                <a:latin typeface="+mn-lt"/>
                <a:ea typeface="+mn-ea"/>
                <a:cs typeface="+mn-cs"/>
              </a:rPr>
              <a:t> an </a:t>
            </a:r>
            <a:r>
              <a:rPr lang="en-US" sz="1200" kern="1200" dirty="0" err="1">
                <a:solidFill>
                  <a:schemeClr val="tx1"/>
                </a:solidFill>
                <a:effectLst/>
                <a:latin typeface="+mn-lt"/>
                <a:ea typeface="+mn-ea"/>
                <a:cs typeface="+mn-cs"/>
              </a:rPr>
              <a:t>einer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Erhöhung</a:t>
            </a:r>
            <a:r>
              <a:rPr lang="en-US" sz="1200" kern="1200" dirty="0">
                <a:solidFill>
                  <a:schemeClr val="tx1"/>
                </a:solidFill>
                <a:effectLst/>
                <a:latin typeface="+mn-lt"/>
                <a:ea typeface="+mn-ea"/>
                <a:cs typeface="+mn-cs"/>
              </a:rPr>
              <a:t> der </a:t>
            </a:r>
            <a:r>
              <a:rPr lang="en-US" sz="1200" kern="1200" dirty="0" err="1">
                <a:solidFill>
                  <a:schemeClr val="tx1"/>
                </a:solidFill>
                <a:effectLst/>
                <a:latin typeface="+mn-lt"/>
                <a:ea typeface="+mn-ea"/>
                <a:cs typeface="+mn-cs"/>
              </a:rPr>
              <a:t>Kostenhöchstsätze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für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Miete</a:t>
            </a:r>
            <a:r>
              <a:rPr lang="en-US" sz="1200" kern="1200" dirty="0">
                <a:solidFill>
                  <a:schemeClr val="tx1"/>
                </a:solidFill>
                <a:effectLst/>
                <a:latin typeface="+mn-lt"/>
                <a:ea typeface="+mn-ea"/>
                <a:cs typeface="+mn-cs"/>
              </a:rPr>
              <a:t> und </a:t>
            </a:r>
            <a:r>
              <a:rPr lang="en-US" sz="1200" kern="1200" dirty="0" err="1">
                <a:solidFill>
                  <a:schemeClr val="tx1"/>
                </a:solidFill>
                <a:effectLst/>
                <a:latin typeface="+mn-lt"/>
                <a:ea typeface="+mn-ea"/>
                <a:cs typeface="+mn-cs"/>
              </a:rPr>
              <a:t>Verpflegung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Weiters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umfasst</a:t>
            </a:r>
            <a:r>
              <a:rPr lang="en-US" sz="1200" kern="1200" dirty="0">
                <a:solidFill>
                  <a:schemeClr val="tx1"/>
                </a:solidFill>
                <a:effectLst/>
                <a:latin typeface="+mn-lt"/>
                <a:ea typeface="+mn-ea"/>
                <a:cs typeface="+mn-cs"/>
              </a:rPr>
              <a:t> die </a:t>
            </a:r>
            <a:r>
              <a:rPr lang="en-US" sz="1200" kern="1200" dirty="0" err="1">
                <a:solidFill>
                  <a:schemeClr val="tx1"/>
                </a:solidFill>
                <a:effectLst/>
                <a:latin typeface="+mn-lt"/>
                <a:ea typeface="+mn-ea"/>
                <a:cs typeface="+mn-cs"/>
              </a:rPr>
              <a:t>Grundversorgung</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(klick) </a:t>
            </a:r>
            <a:r>
              <a:rPr lang="en-US" sz="1200" kern="1200" dirty="0" err="1">
                <a:solidFill>
                  <a:schemeClr val="tx1"/>
                </a:solidFill>
                <a:effectLst/>
                <a:latin typeface="+mn-lt"/>
                <a:ea typeface="+mn-ea"/>
                <a:cs typeface="+mn-cs"/>
              </a:rPr>
              <a:t>medizinische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Betreuung</a:t>
            </a:r>
            <a:r>
              <a:rPr lang="en-US" sz="1200" kern="1200" dirty="0">
                <a:solidFill>
                  <a:schemeClr val="tx1"/>
                </a:solidFill>
                <a:effectLst/>
                <a:latin typeface="+mn-lt"/>
                <a:ea typeface="+mn-ea"/>
                <a:cs typeface="+mn-cs"/>
              </a:rPr>
              <a:t> und </a:t>
            </a:r>
            <a:r>
              <a:rPr lang="en-US" sz="1200" kern="1200" dirty="0" err="1">
                <a:solidFill>
                  <a:schemeClr val="tx1"/>
                </a:solidFill>
                <a:effectLst/>
                <a:latin typeface="+mn-lt"/>
                <a:ea typeface="+mn-ea"/>
                <a:cs typeface="+mn-cs"/>
              </a:rPr>
              <a:t>ein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(klick) </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überschaubares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monatliches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Taschengeld</a:t>
            </a:r>
            <a:r>
              <a:rPr lang="en-US" sz="1200" kern="1200" dirty="0">
                <a:solidFill>
                  <a:schemeClr val="tx1"/>
                </a:solidFill>
                <a:effectLst/>
                <a:latin typeface="+mn-lt"/>
                <a:ea typeface="+mn-ea"/>
                <a:cs typeface="+mn-cs"/>
              </a:rPr>
              <a:t> (€ 40).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err="1">
                <a:solidFill>
                  <a:schemeClr val="tx1"/>
                </a:solidFill>
                <a:effectLst/>
                <a:latin typeface="+mn-lt"/>
                <a:ea typeface="+mn-ea"/>
                <a:cs typeface="+mn-cs"/>
              </a:rPr>
              <a:t>Daneben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gibt</a:t>
            </a:r>
            <a:r>
              <a:rPr lang="en-US" sz="1200" kern="1200" dirty="0">
                <a:solidFill>
                  <a:schemeClr val="tx1"/>
                </a:solidFill>
                <a:effectLst/>
                <a:latin typeface="+mn-lt"/>
                <a:ea typeface="+mn-ea"/>
                <a:cs typeface="+mn-cs"/>
              </a:rPr>
              <a:t> es </a:t>
            </a:r>
            <a:r>
              <a:rPr lang="en-US" sz="1200" kern="1200" dirty="0" err="1">
                <a:solidFill>
                  <a:schemeClr val="tx1"/>
                </a:solidFill>
                <a:effectLst/>
                <a:latin typeface="+mn-lt"/>
                <a:ea typeface="+mn-ea"/>
                <a:cs typeface="+mn-cs"/>
              </a:rPr>
              <a:t>aber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noch</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(klick) </a:t>
            </a:r>
            <a:r>
              <a:rPr lang="en-US" sz="1200" kern="1200" dirty="0" err="1">
                <a:solidFill>
                  <a:schemeClr val="tx1"/>
                </a:solidFill>
                <a:effectLst/>
                <a:latin typeface="+mn-lt"/>
                <a:ea typeface="+mn-ea"/>
                <a:cs typeface="+mn-cs"/>
              </a:rPr>
              <a:t>weitere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Leistungen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für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UkrainerInnen</a:t>
            </a:r>
            <a:r>
              <a:rPr lang="en-US" sz="1200" kern="1200" dirty="0">
                <a:solidFill>
                  <a:schemeClr val="tx1"/>
                </a:solidFill>
                <a:effectLst/>
                <a:latin typeface="+mn-lt"/>
                <a:ea typeface="+mn-ea"/>
                <a:cs typeface="+mn-cs"/>
              </a:rPr>
              <a:t>, so </a:t>
            </a:r>
            <a:r>
              <a:rPr lang="en-US" sz="1200" kern="1200" dirty="0" err="1">
                <a:solidFill>
                  <a:schemeClr val="tx1"/>
                </a:solidFill>
                <a:effectLst/>
                <a:latin typeface="+mn-lt"/>
                <a:ea typeface="+mn-ea"/>
                <a:cs typeface="+mn-cs"/>
              </a:rPr>
              <a:t>haben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(klick) </a:t>
            </a:r>
            <a:r>
              <a:rPr lang="en-US" sz="1200" kern="1200" dirty="0">
                <a:solidFill>
                  <a:schemeClr val="tx1"/>
                </a:solidFill>
                <a:effectLst/>
                <a:latin typeface="+mn-lt"/>
                <a:ea typeface="+mn-ea"/>
                <a:cs typeface="+mn-cs"/>
              </a:rPr>
              <a:t>Kinder </a:t>
            </a:r>
            <a:r>
              <a:rPr lang="en-US" sz="1200" kern="1200" dirty="0" err="1">
                <a:solidFill>
                  <a:schemeClr val="tx1"/>
                </a:solidFill>
                <a:effectLst/>
                <a:latin typeface="+mn-lt"/>
                <a:ea typeface="+mn-ea"/>
                <a:cs typeface="+mn-cs"/>
              </a:rPr>
              <a:t>Zugang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Schulen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weil</a:t>
            </a:r>
            <a:r>
              <a:rPr lang="en-US" sz="1200" kern="1200" dirty="0">
                <a:solidFill>
                  <a:schemeClr val="tx1"/>
                </a:solidFill>
                <a:effectLst/>
                <a:latin typeface="+mn-lt"/>
                <a:ea typeface="+mn-ea"/>
                <a:cs typeface="+mn-cs"/>
              </a:rPr>
              <a:t> in </a:t>
            </a:r>
            <a:r>
              <a:rPr lang="en-US" sz="1200" kern="1200" dirty="0" err="1">
                <a:solidFill>
                  <a:schemeClr val="tx1"/>
                </a:solidFill>
                <a:effectLst/>
                <a:latin typeface="+mn-lt"/>
                <a:ea typeface="+mn-ea"/>
                <a:cs typeface="+mn-cs"/>
              </a:rPr>
              <a:t>Österreich</a:t>
            </a:r>
            <a:r>
              <a:rPr lang="en-US" sz="1200" kern="1200" dirty="0">
                <a:solidFill>
                  <a:schemeClr val="tx1"/>
                </a:solidFill>
                <a:effectLst/>
                <a:latin typeface="+mn-lt"/>
                <a:ea typeface="+mn-ea"/>
                <a:cs typeface="+mn-cs"/>
              </a:rPr>
              <a:t> die </a:t>
            </a:r>
            <a:r>
              <a:rPr lang="en-US" sz="1200" kern="1200" dirty="0" err="1">
                <a:solidFill>
                  <a:schemeClr val="tx1"/>
                </a:solidFill>
                <a:effectLst/>
                <a:latin typeface="+mn-lt"/>
                <a:ea typeface="+mn-ea"/>
                <a:cs typeface="+mn-cs"/>
              </a:rPr>
              <a:t>Schulpflicht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für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alle</a:t>
            </a:r>
            <a:r>
              <a:rPr lang="en-US" sz="1200" kern="1200" dirty="0">
                <a:solidFill>
                  <a:schemeClr val="tx1"/>
                </a:solidFill>
                <a:effectLst/>
                <a:latin typeface="+mn-lt"/>
                <a:ea typeface="+mn-ea"/>
                <a:cs typeface="+mn-cs"/>
              </a:rPr>
              <a:t> Kinder gilt, die </a:t>
            </a:r>
            <a:r>
              <a:rPr lang="de-DE" dirty="0"/>
              <a:t>sich in Österreich dauernd (also bis auf Weiteres) aufhalten. Auch gibt es einen Anspruch auf </a:t>
            </a:r>
            <a:r>
              <a:rPr lang="en-US" sz="1200" b="1" kern="1200" dirty="0">
                <a:solidFill>
                  <a:schemeClr val="tx1"/>
                </a:solidFill>
                <a:effectLst/>
                <a:latin typeface="+mn-lt"/>
                <a:ea typeface="+mn-ea"/>
                <a:cs typeface="+mn-cs"/>
              </a:rPr>
              <a:t>(klick) </a:t>
            </a:r>
            <a:r>
              <a:rPr lang="de-DE" dirty="0"/>
              <a:t>Familienbeihilfe – was interessant ist, denn AsylwerberInnen haben keinen derartigen Anspruch und sogar subsidiär Schutzberechtigte beziehen Familienbeihilfe nur dann, wenn sie erwerbstätig sind und keine Grundversorgungsleistungen beziehen.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a:t>Schließlich haben ukrainische Vertrieben auch sofort Zugang zum Arbeitsmarkt </a:t>
            </a:r>
            <a:r>
              <a:rPr lang="en-US" sz="1200" b="1" kern="1200" dirty="0">
                <a:solidFill>
                  <a:schemeClr val="tx1"/>
                </a:solidFill>
                <a:effectLst/>
                <a:latin typeface="+mn-lt"/>
                <a:ea typeface="+mn-ea"/>
                <a:cs typeface="+mn-cs"/>
              </a:rPr>
              <a:t>(klick) </a:t>
            </a:r>
            <a:endParaRPr lang="en-US" dirty="0"/>
          </a:p>
          <a:p>
            <a:endParaRPr lang="en-AT" dirty="0"/>
          </a:p>
        </p:txBody>
      </p:sp>
      <p:sp>
        <p:nvSpPr>
          <p:cNvPr id="4" name="Slide Number Placeholder 3"/>
          <p:cNvSpPr>
            <a:spLocks noGrp="1"/>
          </p:cNvSpPr>
          <p:nvPr>
            <p:ph type="sldNum" sz="quarter" idx="5"/>
          </p:nvPr>
        </p:nvSpPr>
        <p:spPr/>
        <p:txBody>
          <a:bodyPr/>
          <a:lstStyle/>
          <a:p>
            <a:fld id="{F4A3E423-9C06-4923-BFEE-24B3CB9BF2F8}" type="slidenum">
              <a:rPr lang="en-AT" smtClean="0"/>
              <a:t>10</a:t>
            </a:fld>
            <a:endParaRPr lang="en-AT"/>
          </a:p>
        </p:txBody>
      </p:sp>
    </p:spTree>
    <p:extLst>
      <p:ext uri="{BB962C8B-B14F-4D97-AF65-F5344CB8AC3E}">
        <p14:creationId xmlns:p14="http://schemas.microsoft.com/office/powerpoint/2010/main" val="1909929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dirty="0"/>
              <a:t>Dieser </a:t>
            </a:r>
            <a:r>
              <a:rPr lang="en-US" sz="900" b="0" dirty="0" err="1"/>
              <a:t>Arbeitsmarktzugang</a:t>
            </a:r>
            <a:r>
              <a:rPr lang="en-US" sz="900" b="0" dirty="0"/>
              <a:t> </a:t>
            </a:r>
            <a:r>
              <a:rPr lang="en-US" sz="900" b="0" dirty="0" err="1"/>
              <a:t>umfasst</a:t>
            </a:r>
            <a:r>
              <a:rPr lang="en-US" sz="900" b="0" dirty="0"/>
              <a:t> </a:t>
            </a:r>
            <a:r>
              <a:rPr lang="de-AT" sz="900" b="0" kern="1200" dirty="0">
                <a:solidFill>
                  <a:schemeClr val="tx1"/>
                </a:solidFill>
                <a:effectLst/>
                <a:latin typeface="+mn-lt"/>
                <a:ea typeface="+mn-ea"/>
                <a:cs typeface="+mn-cs"/>
              </a:rPr>
              <a:t>selbständige </a:t>
            </a:r>
            <a:r>
              <a:rPr lang="de-AT" sz="900" kern="1200" dirty="0">
                <a:solidFill>
                  <a:schemeClr val="tx1"/>
                </a:solidFill>
                <a:effectLst/>
                <a:latin typeface="+mn-lt"/>
                <a:ea typeface="+mn-ea"/>
                <a:cs typeface="+mn-cs"/>
              </a:rPr>
              <a:t>und unselbständige Erwerbstätigkeiten, aber bei unselbständiger Erwerbstätigkeit gilt auch für vertriebene UkrainerInnen das </a:t>
            </a:r>
            <a:r>
              <a:rPr lang="de-AT" sz="900" kern="1200" dirty="0" err="1">
                <a:solidFill>
                  <a:schemeClr val="tx1"/>
                </a:solidFill>
                <a:effectLst/>
                <a:latin typeface="+mn-lt"/>
                <a:ea typeface="+mn-ea"/>
                <a:cs typeface="+mn-cs"/>
              </a:rPr>
              <a:t>AuslBG</a:t>
            </a:r>
            <a:r>
              <a:rPr lang="de-AT" sz="900" kern="1200" dirty="0">
                <a:solidFill>
                  <a:schemeClr val="tx1"/>
                </a:solidFill>
                <a:effectLst/>
                <a:latin typeface="+mn-lt"/>
                <a:ea typeface="+mn-ea"/>
                <a:cs typeface="+mn-cs"/>
              </a:rPr>
              <a:t> – und dementsprechend braucht es auch eine Beschäftigungsbewilligung, damit die unselbständige Erwerbstätigkeit aufgenommen werden kann. Dazu gibt es einen Erlass des Bundesministers für Arbeit vom 11. März 2022 wonach bei Vertriebenen keine </a:t>
            </a:r>
            <a:r>
              <a:rPr lang="en-AT" sz="900" kern="1200" dirty="0" err="1">
                <a:solidFill>
                  <a:schemeClr val="tx1"/>
                </a:solidFill>
                <a:effectLst/>
                <a:latin typeface="+mn-lt"/>
                <a:ea typeface="+mn-ea"/>
                <a:cs typeface="+mn-cs"/>
              </a:rPr>
              <a:t>Arbeitsmarktprüfung</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erforderlich</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ist</a:t>
            </a:r>
            <a:r>
              <a:rPr lang="en-US" sz="900" kern="1200" dirty="0">
                <a:solidFill>
                  <a:schemeClr val="tx1"/>
                </a:solidFill>
                <a:effectLst/>
                <a:latin typeface="+mn-lt"/>
                <a:ea typeface="+mn-ea"/>
                <a:cs typeface="+mn-cs"/>
              </a:rPr>
              <a:t>, sodas es </a:t>
            </a:r>
            <a:r>
              <a:rPr lang="de-DE" sz="900" i="1" kern="1200" dirty="0">
                <a:solidFill>
                  <a:schemeClr val="tx1"/>
                </a:solidFill>
                <a:effectLst/>
                <a:latin typeface="+mn-lt"/>
                <a:ea typeface="+mn-ea"/>
                <a:cs typeface="+mn-cs"/>
              </a:rPr>
              <a:t>also keine Prüfung gibt, ob eine freie Stelle durch bereits arbeitslos vorgemerkte Arbeitskräfte besetzt werden kann. Das ist </a:t>
            </a:r>
            <a:r>
              <a:rPr lang="en-US" sz="900" kern="1200" dirty="0">
                <a:solidFill>
                  <a:schemeClr val="tx1"/>
                </a:solidFill>
                <a:effectLst/>
                <a:latin typeface="+mn-lt"/>
                <a:ea typeface="+mn-ea"/>
                <a:cs typeface="+mn-cs"/>
              </a:rPr>
              <a:t>also </a:t>
            </a:r>
            <a:r>
              <a:rPr lang="en-US" sz="900" kern="1200" dirty="0" err="1">
                <a:solidFill>
                  <a:schemeClr val="tx1"/>
                </a:solidFill>
                <a:effectLst/>
                <a:latin typeface="+mn-lt"/>
                <a:ea typeface="+mn-ea"/>
                <a:cs typeface="+mn-cs"/>
              </a:rPr>
              <a:t>eine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deutliche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Erleichtung</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gegenüber</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anderen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Drittstaatsangehörigen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bei</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denen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eine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solche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Arbeismarktprüfung</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erforderlich</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ist</a:t>
            </a:r>
            <a:r>
              <a:rPr lang="en-US" sz="900" kern="1200" dirty="0">
                <a:solidFill>
                  <a:schemeClr val="tx1"/>
                </a:solidFill>
                <a:effectLst/>
                <a:latin typeface="+mn-lt"/>
                <a:ea typeface="+mn-ea"/>
                <a:cs typeface="+mn-cs"/>
              </a:rPr>
              <a:t>. Und </a:t>
            </a:r>
            <a:r>
              <a:rPr lang="en-US" sz="900" kern="1200" dirty="0" err="1">
                <a:solidFill>
                  <a:schemeClr val="tx1"/>
                </a:solidFill>
                <a:effectLst/>
                <a:latin typeface="+mn-lt"/>
                <a:ea typeface="+mn-ea"/>
                <a:cs typeface="+mn-cs"/>
              </a:rPr>
              <a:t>dadurch</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ist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natürlich</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nicht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ausgeschlossen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dass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Drittstaatsangehörige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nur</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schwerer</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einen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Arbeitsplatz</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bekommen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weil</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UkrainerInnen</a:t>
            </a:r>
            <a:r>
              <a:rPr lang="en-US" sz="900" kern="1200" dirty="0">
                <a:solidFill>
                  <a:schemeClr val="tx1"/>
                </a:solidFill>
                <a:effectLst/>
                <a:latin typeface="+mn-lt"/>
                <a:ea typeface="+mn-ea"/>
                <a:cs typeface="+mn-cs"/>
              </a:rPr>
              <a:t>, die ja </a:t>
            </a:r>
            <a:r>
              <a:rPr lang="en-US" sz="900" kern="1200" dirty="0" err="1">
                <a:solidFill>
                  <a:schemeClr val="tx1"/>
                </a:solidFill>
                <a:effectLst/>
                <a:latin typeface="+mn-lt"/>
                <a:ea typeface="+mn-ea"/>
                <a:cs typeface="+mn-cs"/>
              </a:rPr>
              <a:t>bereits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als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arbeitslos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vorgemerkt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sind</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diese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anderen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Drittstaatsangehörigen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möglicherweise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vorgezogen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werden</a:t>
            </a:r>
            <a:r>
              <a:rPr lang="en-US" sz="900" kern="1200" dirty="0">
                <a:solidFill>
                  <a:schemeClr val="tx1"/>
                </a:solidFill>
                <a:effectLst/>
                <a:latin typeface="+mn-lt"/>
                <a:ea typeface="+mn-ea"/>
                <a:cs typeface="+mn-cs"/>
              </a:rPr>
              <a:t>. </a:t>
            </a:r>
          </a:p>
          <a:p>
            <a:endParaRPr lang="en-US" sz="900" kern="1200" dirty="0">
              <a:solidFill>
                <a:schemeClr val="tx1"/>
              </a:solidFill>
              <a:effectLst/>
              <a:latin typeface="+mn-lt"/>
              <a:ea typeface="+mn-ea"/>
              <a:cs typeface="+mn-cs"/>
            </a:endParaRPr>
          </a:p>
          <a:p>
            <a:r>
              <a:rPr lang="en-US" sz="900" kern="1200" dirty="0" err="1">
                <a:solidFill>
                  <a:schemeClr val="tx1"/>
                </a:solidFill>
                <a:effectLst/>
                <a:latin typeface="+mn-lt"/>
                <a:ea typeface="+mn-ea"/>
                <a:cs typeface="+mn-cs"/>
              </a:rPr>
              <a:t>Weiters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werden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ukrainische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Vertriebene</a:t>
            </a:r>
            <a:r>
              <a:rPr lang="en-US" sz="900" kern="1200" dirty="0">
                <a:solidFill>
                  <a:schemeClr val="tx1"/>
                </a:solidFill>
                <a:effectLst/>
                <a:latin typeface="+mn-lt"/>
                <a:ea typeface="+mn-ea"/>
                <a:cs typeface="+mn-cs"/>
              </a:rPr>
              <a:t> in </a:t>
            </a:r>
            <a:r>
              <a:rPr lang="en-US" sz="900" kern="1200" dirty="0" err="1">
                <a:solidFill>
                  <a:schemeClr val="tx1"/>
                </a:solidFill>
                <a:effectLst/>
                <a:latin typeface="+mn-lt"/>
                <a:ea typeface="+mn-ea"/>
                <a:cs typeface="+mn-cs"/>
              </a:rPr>
              <a:t>Österreich</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bei</a:t>
            </a:r>
            <a:r>
              <a:rPr lang="en-US" sz="900" kern="1200" dirty="0">
                <a:solidFill>
                  <a:schemeClr val="tx1"/>
                </a:solidFill>
                <a:effectLst/>
                <a:latin typeface="+mn-lt"/>
                <a:ea typeface="+mn-ea"/>
                <a:cs typeface="+mn-cs"/>
              </a:rPr>
              <a:t> der </a:t>
            </a:r>
            <a:r>
              <a:rPr lang="en-US" sz="900" kern="1200" dirty="0" err="1">
                <a:solidFill>
                  <a:schemeClr val="tx1"/>
                </a:solidFill>
                <a:effectLst/>
                <a:latin typeface="+mn-lt"/>
                <a:ea typeface="+mn-ea"/>
                <a:cs typeface="+mn-cs"/>
              </a:rPr>
              <a:t>Arbeitsplatzsuche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unterstützt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bespielsweise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durch</a:t>
            </a:r>
            <a:endParaRPr lang="en-US" sz="900" kern="1200" dirty="0">
              <a:solidFill>
                <a:schemeClr val="tx1"/>
              </a:solidFill>
              <a:effectLst/>
              <a:latin typeface="+mn-lt"/>
              <a:ea typeface="+mn-ea"/>
              <a:cs typeface="+mn-cs"/>
            </a:endParaRPr>
          </a:p>
          <a:p>
            <a:pPr marL="171450" indent="-171450">
              <a:buFontTx/>
              <a:buChar char="-"/>
            </a:pPr>
            <a:r>
              <a:rPr lang="de-DE" sz="900" i="1" kern="1200" dirty="0">
                <a:solidFill>
                  <a:schemeClr val="tx1"/>
                </a:solidFill>
                <a:effectLst/>
                <a:latin typeface="+mn-lt"/>
                <a:ea typeface="+mn-ea"/>
                <a:cs typeface="+mn-cs"/>
              </a:rPr>
              <a:t>Beschleunigte Anerkennung von akademischen Ausbildungen – dazu gab es auch eine Kommission-Empfehlung</a:t>
            </a:r>
          </a:p>
          <a:p>
            <a:pPr marL="171450" indent="-171450">
              <a:buFontTx/>
              <a:buChar char="-"/>
            </a:pPr>
            <a:r>
              <a:rPr lang="de-DE" sz="900" i="1" kern="1200" dirty="0">
                <a:solidFill>
                  <a:schemeClr val="tx1"/>
                </a:solidFill>
                <a:effectLst/>
                <a:latin typeface="+mn-lt"/>
                <a:ea typeface="+mn-ea"/>
                <a:cs typeface="+mn-cs"/>
              </a:rPr>
              <a:t>professionelle Unterstützung bei der Suche nach einem Arbeitsplatz in Österreich</a:t>
            </a:r>
            <a:endParaRPr lang="en-US" sz="900" i="0" kern="1200" dirty="0">
              <a:solidFill>
                <a:schemeClr val="tx1"/>
              </a:solidFill>
              <a:effectLst/>
              <a:latin typeface="+mn-lt"/>
              <a:ea typeface="+mn-ea"/>
              <a:cs typeface="+mn-cs"/>
            </a:endParaRPr>
          </a:p>
          <a:p>
            <a:pPr marL="171450" indent="-171450">
              <a:buFontTx/>
              <a:buChar char="-"/>
            </a:pPr>
            <a:r>
              <a:rPr lang="de-DE" sz="900" i="1" kern="1200" dirty="0">
                <a:solidFill>
                  <a:schemeClr val="tx1"/>
                </a:solidFill>
                <a:effectLst/>
                <a:latin typeface="+mn-lt"/>
                <a:ea typeface="+mn-ea"/>
                <a:cs typeface="+mn-cs"/>
              </a:rPr>
              <a:t>Optimierung der Suchmaschine des AMS um die Suche nach einem Job in Österreich effizienter zu gestalten</a:t>
            </a:r>
            <a:endParaRPr lang="en-US" sz="900" i="0" kern="1200" dirty="0">
              <a:solidFill>
                <a:schemeClr val="tx1"/>
              </a:solidFill>
              <a:effectLst/>
              <a:latin typeface="+mn-lt"/>
              <a:ea typeface="+mn-ea"/>
              <a:cs typeface="+mn-cs"/>
            </a:endParaRPr>
          </a:p>
          <a:p>
            <a:pPr marL="171450" indent="-171450">
              <a:buFontTx/>
              <a:buChar char="-"/>
            </a:pPr>
            <a:r>
              <a:rPr lang="de-DE" sz="900" i="1" kern="1200" dirty="0">
                <a:solidFill>
                  <a:schemeClr val="tx1"/>
                </a:solidFill>
                <a:effectLst/>
                <a:latin typeface="+mn-lt"/>
                <a:ea typeface="+mn-ea"/>
                <a:cs typeface="+mn-cs"/>
              </a:rPr>
              <a:t>Erstellung einer Datenbank mit verfügbaren Stellenangeboten speziell für ukrainische Arbeitssuchende</a:t>
            </a:r>
            <a:endParaRPr lang="en-US" sz="900" i="0" kern="1200" dirty="0">
              <a:solidFill>
                <a:schemeClr val="tx1"/>
              </a:solidFill>
              <a:effectLst/>
              <a:latin typeface="+mn-lt"/>
              <a:ea typeface="+mn-ea"/>
              <a:cs typeface="+mn-cs"/>
            </a:endParaRPr>
          </a:p>
          <a:p>
            <a:pPr marL="171450" indent="-171450">
              <a:buFontTx/>
              <a:buChar char="-"/>
            </a:pPr>
            <a:r>
              <a:rPr lang="de-DE" sz="900" i="1" kern="1200" dirty="0">
                <a:solidFill>
                  <a:schemeClr val="tx1"/>
                </a:solidFill>
                <a:effectLst/>
                <a:latin typeface="+mn-lt"/>
                <a:ea typeface="+mn-ea"/>
                <a:cs typeface="+mn-cs"/>
              </a:rPr>
              <a:t>Informationsangebote in Deutsch, Englisch, Ukrainisch und Russisch</a:t>
            </a:r>
            <a:endParaRPr lang="en-AT"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und es </a:t>
            </a:r>
            <a:r>
              <a:rPr lang="en-US" sz="900" kern="1200" dirty="0" err="1">
                <a:solidFill>
                  <a:schemeClr val="tx1"/>
                </a:solidFill>
                <a:effectLst/>
                <a:latin typeface="+mn-lt"/>
                <a:ea typeface="+mn-ea"/>
                <a:cs typeface="+mn-cs"/>
              </a:rPr>
              <a:t>gibt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natürlich</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auch</a:t>
            </a:r>
            <a:r>
              <a:rPr lang="en-US" sz="900" kern="1200" dirty="0">
                <a:solidFill>
                  <a:schemeClr val="tx1"/>
                </a:solidFill>
                <a:effectLst/>
                <a:latin typeface="+mn-lt"/>
                <a:ea typeface="+mn-ea"/>
                <a:cs typeface="+mn-cs"/>
              </a:rPr>
              <a:t> die </a:t>
            </a:r>
            <a:r>
              <a:rPr lang="en-US" sz="900" kern="1200" dirty="0" err="1">
                <a:solidFill>
                  <a:schemeClr val="tx1"/>
                </a:solidFill>
                <a:effectLst/>
                <a:latin typeface="+mn-lt"/>
                <a:ea typeface="+mn-ea"/>
                <a:cs typeface="+mn-cs"/>
              </a:rPr>
              <a:t>Möglichkeit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Deutschkurse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zu</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absolvieren</a:t>
            </a:r>
            <a:r>
              <a:rPr lang="en-US" sz="900" kern="1200" dirty="0">
                <a:solidFill>
                  <a:schemeClr val="tx1"/>
                </a:solidFill>
                <a:effectLst/>
                <a:latin typeface="+mn-lt"/>
                <a:ea typeface="+mn-ea"/>
                <a:cs typeface="+mn-cs"/>
              </a:rPr>
              <a:t>.</a:t>
            </a:r>
          </a:p>
          <a:p>
            <a:endParaRPr lang="en-US" sz="900" kern="1200" dirty="0">
              <a:solidFill>
                <a:schemeClr val="tx1"/>
              </a:solidFill>
              <a:effectLst/>
              <a:latin typeface="+mn-lt"/>
              <a:ea typeface="+mn-ea"/>
              <a:cs typeface="+mn-cs"/>
            </a:endParaRPr>
          </a:p>
          <a:p>
            <a:r>
              <a:rPr lang="en-US" sz="900" kern="1200" dirty="0" err="1">
                <a:solidFill>
                  <a:schemeClr val="tx1"/>
                </a:solidFill>
                <a:effectLst/>
                <a:latin typeface="+mn-lt"/>
                <a:ea typeface="+mn-ea"/>
                <a:cs typeface="+mn-cs"/>
              </a:rPr>
              <a:t>Zudem</a:t>
            </a:r>
            <a:r>
              <a:rPr lang="en-US" sz="900" kern="1200" dirty="0">
                <a:solidFill>
                  <a:schemeClr val="tx1"/>
                </a:solidFill>
                <a:effectLst/>
                <a:latin typeface="+mn-lt"/>
                <a:ea typeface="+mn-ea"/>
                <a:cs typeface="+mn-cs"/>
              </a:rPr>
              <a:t> gilt </a:t>
            </a:r>
            <a:r>
              <a:rPr lang="en-US" sz="900" kern="1200" dirty="0" err="1">
                <a:solidFill>
                  <a:schemeClr val="tx1"/>
                </a:solidFill>
                <a:effectLst/>
                <a:latin typeface="+mn-lt"/>
                <a:ea typeface="+mn-ea"/>
                <a:cs typeface="+mn-cs"/>
              </a:rPr>
              <a:t>für</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vertriebene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UkrainerInnen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eine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erhöhte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Zuverdienstgrenze</a:t>
            </a:r>
            <a:r>
              <a:rPr lang="en-US" sz="900" kern="1200" dirty="0">
                <a:solidFill>
                  <a:schemeClr val="tx1"/>
                </a:solidFill>
                <a:effectLst/>
                <a:latin typeface="+mn-lt"/>
                <a:ea typeface="+mn-ea"/>
                <a:cs typeface="+mn-cs"/>
              </a:rPr>
              <a:t> – die </a:t>
            </a:r>
            <a:r>
              <a:rPr lang="en-US" sz="900" kern="1200" dirty="0" err="1">
                <a:solidFill>
                  <a:schemeClr val="tx1"/>
                </a:solidFill>
                <a:effectLst/>
                <a:latin typeface="+mn-lt"/>
                <a:ea typeface="+mn-ea"/>
                <a:cs typeface="+mn-cs"/>
              </a:rPr>
              <a:t>diesbezügliche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Einigung</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zwischen</a:t>
            </a:r>
            <a:r>
              <a:rPr lang="en-US" sz="900" kern="1200" dirty="0">
                <a:solidFill>
                  <a:schemeClr val="tx1"/>
                </a:solidFill>
                <a:effectLst/>
                <a:latin typeface="+mn-lt"/>
                <a:ea typeface="+mn-ea"/>
                <a:cs typeface="+mn-cs"/>
              </a:rPr>
              <a:t> Bund und </a:t>
            </a:r>
            <a:r>
              <a:rPr lang="en-US" sz="900" kern="1200" dirty="0" err="1">
                <a:solidFill>
                  <a:schemeClr val="tx1"/>
                </a:solidFill>
                <a:effectLst/>
                <a:latin typeface="+mn-lt"/>
                <a:ea typeface="+mn-ea"/>
                <a:cs typeface="+mn-cs"/>
              </a:rPr>
              <a:t>Ländern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wurde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erst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vor</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wenigen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Tagen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erreicht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Demnach</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dürfen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UkrainerInnern</a:t>
            </a:r>
            <a:r>
              <a:rPr lang="en-US" sz="900" kern="1200" dirty="0">
                <a:solidFill>
                  <a:schemeClr val="tx1"/>
                </a:solidFill>
                <a:effectLst/>
                <a:latin typeface="+mn-lt"/>
                <a:ea typeface="+mn-ea"/>
                <a:cs typeface="+mn-cs"/>
              </a:rPr>
              <a:t> bis </a:t>
            </a:r>
            <a:r>
              <a:rPr lang="en-US" sz="900" kern="1200" dirty="0" err="1">
                <a:solidFill>
                  <a:schemeClr val="tx1"/>
                </a:solidFill>
                <a:effectLst/>
                <a:latin typeface="+mn-lt"/>
                <a:ea typeface="+mn-ea"/>
                <a:cs typeface="+mn-cs"/>
              </a:rPr>
              <a:t>zu</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einer</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vorgeschlagnen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Zuverdienstgrenze</a:t>
            </a:r>
            <a:r>
              <a:rPr lang="en-US" sz="900" kern="1200" dirty="0">
                <a:solidFill>
                  <a:schemeClr val="tx1"/>
                </a:solidFill>
                <a:effectLst/>
                <a:latin typeface="+mn-lt"/>
                <a:ea typeface="+mn-ea"/>
                <a:cs typeface="+mn-cs"/>
              </a:rPr>
              <a:t> (medial </a:t>
            </a:r>
            <a:r>
              <a:rPr lang="en-US" sz="900" kern="1200" dirty="0" err="1">
                <a:solidFill>
                  <a:schemeClr val="tx1"/>
                </a:solidFill>
                <a:effectLst/>
                <a:latin typeface="+mn-lt"/>
                <a:ea typeface="+mn-ea"/>
                <a:cs typeface="+mn-cs"/>
              </a:rPr>
              <a:t>ist</a:t>
            </a:r>
            <a:r>
              <a:rPr lang="en-US" sz="900" kern="1200" dirty="0">
                <a:solidFill>
                  <a:schemeClr val="tx1"/>
                </a:solidFill>
                <a:effectLst/>
                <a:latin typeface="+mn-lt"/>
                <a:ea typeface="+mn-ea"/>
                <a:cs typeface="+mn-cs"/>
              </a:rPr>
              <a:t> die Rede von der </a:t>
            </a:r>
            <a:r>
              <a:rPr lang="en-US" sz="900" kern="1200" dirty="0" err="1">
                <a:solidFill>
                  <a:schemeClr val="tx1"/>
                </a:solidFill>
                <a:effectLst/>
                <a:latin typeface="+mn-lt"/>
                <a:ea typeface="+mn-ea"/>
                <a:cs typeface="+mn-cs"/>
              </a:rPr>
              <a:t>Geringfügigkeitsgrenze</a:t>
            </a:r>
            <a:r>
              <a:rPr lang="en-US" sz="900" kern="1200" dirty="0">
                <a:solidFill>
                  <a:schemeClr val="tx1"/>
                </a:solidFill>
                <a:effectLst/>
                <a:latin typeface="+mn-lt"/>
                <a:ea typeface="+mn-ea"/>
                <a:cs typeface="+mn-cs"/>
              </a:rPr>
              <a:t> von € 485/Monat) </a:t>
            </a:r>
            <a:r>
              <a:rPr lang="en-US" sz="900" kern="1200" dirty="0" err="1">
                <a:solidFill>
                  <a:schemeClr val="tx1"/>
                </a:solidFill>
                <a:effectLst/>
                <a:latin typeface="+mn-lt"/>
                <a:ea typeface="+mn-ea"/>
                <a:cs typeface="+mn-cs"/>
              </a:rPr>
              <a:t>dazuverdienen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erst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dann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erfolgt</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eine</a:t>
            </a:r>
            <a:r>
              <a:rPr lang="en-US" sz="900" kern="1200" dirty="0">
                <a:solidFill>
                  <a:schemeClr val="tx1"/>
                </a:solidFill>
                <a:effectLst/>
                <a:latin typeface="+mn-lt"/>
                <a:ea typeface="+mn-ea"/>
                <a:cs typeface="+mn-cs"/>
              </a:rPr>
              <a:t> </a:t>
            </a:r>
            <a:r>
              <a:rPr lang="de-DE" sz="900" b="0" i="0" kern="1200" dirty="0">
                <a:solidFill>
                  <a:schemeClr val="tx1"/>
                </a:solidFill>
                <a:effectLst/>
                <a:latin typeface="+mn-lt"/>
                <a:ea typeface="+mn-ea"/>
                <a:cs typeface="+mn-cs"/>
              </a:rPr>
              <a:t>stufenweise Reduktion der Leistungen in der Grundversorgung. F</a:t>
            </a:r>
            <a:r>
              <a:rPr lang="en-US" sz="900" kern="1200" dirty="0" err="1">
                <a:solidFill>
                  <a:schemeClr val="tx1"/>
                </a:solidFill>
                <a:effectLst/>
                <a:latin typeface="+mn-lt"/>
                <a:ea typeface="+mn-ea"/>
                <a:cs typeface="+mn-cs"/>
              </a:rPr>
              <a:t>ür</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andere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Personen</a:t>
            </a:r>
            <a:r>
              <a:rPr lang="en-US" sz="900" kern="1200" dirty="0">
                <a:solidFill>
                  <a:schemeClr val="tx1"/>
                </a:solidFill>
                <a:effectLst/>
                <a:latin typeface="+mn-lt"/>
                <a:ea typeface="+mn-ea"/>
                <a:cs typeface="+mn-cs"/>
              </a:rPr>
              <a:t> in der </a:t>
            </a:r>
            <a:r>
              <a:rPr lang="en-US" sz="900" kern="1200" dirty="0" err="1">
                <a:solidFill>
                  <a:schemeClr val="tx1"/>
                </a:solidFill>
                <a:effectLst/>
                <a:latin typeface="+mn-lt"/>
                <a:ea typeface="+mn-ea"/>
                <a:cs typeface="+mn-cs"/>
              </a:rPr>
              <a:t>Grundversorgung</a:t>
            </a:r>
            <a:r>
              <a:rPr lang="en-US" sz="900" kern="1200" dirty="0">
                <a:solidFill>
                  <a:schemeClr val="tx1"/>
                </a:solidFill>
                <a:effectLst/>
                <a:latin typeface="+mn-lt"/>
                <a:ea typeface="+mn-ea"/>
                <a:cs typeface="+mn-cs"/>
              </a:rPr>
              <a:t> gilt </a:t>
            </a:r>
            <a:r>
              <a:rPr lang="en-US" sz="900" kern="1200" dirty="0" err="1">
                <a:solidFill>
                  <a:schemeClr val="tx1"/>
                </a:solidFill>
                <a:effectLst/>
                <a:latin typeface="+mn-lt"/>
                <a:ea typeface="+mn-ea"/>
                <a:cs typeface="+mn-cs"/>
              </a:rPr>
              <a:t>weiterhin</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eine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Zuverdienstgrenze</a:t>
            </a:r>
            <a:r>
              <a:rPr lang="en-US" sz="900" kern="1200" dirty="0">
                <a:solidFill>
                  <a:schemeClr val="tx1"/>
                </a:solidFill>
                <a:effectLst/>
                <a:latin typeface="+mn-lt"/>
                <a:ea typeface="+mn-ea"/>
                <a:cs typeface="+mn-cs"/>
              </a:rPr>
              <a:t> von € 110 plus € 80 </a:t>
            </a:r>
            <a:r>
              <a:rPr lang="en-US" sz="900" kern="1200" dirty="0" err="1">
                <a:solidFill>
                  <a:schemeClr val="tx1"/>
                </a:solidFill>
                <a:effectLst/>
                <a:latin typeface="+mn-lt"/>
                <a:ea typeface="+mn-ea"/>
                <a:cs typeface="+mn-cs"/>
              </a:rPr>
              <a:t>für</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jedes</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weitere</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Familienmitglied</a:t>
            </a:r>
            <a:r>
              <a:rPr lang="en-US" sz="900" kern="1200" dirty="0">
                <a:solidFill>
                  <a:schemeClr val="tx1"/>
                </a:solidFill>
                <a:effectLst/>
                <a:latin typeface="+mn-lt"/>
                <a:ea typeface="+mn-ea"/>
                <a:cs typeface="+mn-cs"/>
              </a:rPr>
              <a:t>. </a:t>
            </a:r>
            <a:endParaRPr lang="en-AT" sz="900" kern="1200" dirty="0">
              <a:solidFill>
                <a:schemeClr val="tx1"/>
              </a:solidFill>
              <a:effectLst/>
              <a:latin typeface="+mn-lt"/>
              <a:ea typeface="+mn-ea"/>
              <a:cs typeface="+mn-cs"/>
            </a:endParaRPr>
          </a:p>
          <a:p>
            <a:endParaRPr lang="en-US" sz="900" b="1" dirty="0"/>
          </a:p>
          <a:p>
            <a:r>
              <a:rPr lang="en-US" sz="1200" u="sng" kern="1200" dirty="0">
                <a:solidFill>
                  <a:schemeClr val="tx1"/>
                </a:solidFill>
                <a:effectLst/>
                <a:latin typeface="+mn-lt"/>
                <a:ea typeface="+mn-ea"/>
                <a:cs typeface="+mn-cs"/>
                <a:hlinkClick r:id="rId3"/>
              </a:rPr>
              <a:t>https://www.meinbezirk.at/c-lokales/zuverdienstgrenze-verschiebt-sich-auf-1240-euro_a5632903</a:t>
            </a:r>
            <a:endParaRPr lang="en-AT" sz="1200" kern="1200" dirty="0">
              <a:solidFill>
                <a:schemeClr val="tx1"/>
              </a:solidFill>
              <a:effectLst/>
              <a:latin typeface="+mn-lt"/>
              <a:ea typeface="+mn-ea"/>
              <a:cs typeface="+mn-cs"/>
            </a:endParaRPr>
          </a:p>
          <a:p>
            <a:r>
              <a:rPr lang="en-AT" sz="1200" kern="1200" dirty="0">
                <a:solidFill>
                  <a:schemeClr val="tx1"/>
                </a:solidFill>
                <a:effectLst/>
                <a:latin typeface="+mn-lt"/>
                <a:ea typeface="+mn-ea"/>
                <a:cs typeface="+mn-cs"/>
              </a:rPr>
              <a:t>https://bmi.gv.at/news.aspx?id=49734233486A614F4177513D</a:t>
            </a:r>
          </a:p>
          <a:p>
            <a:r>
              <a:rPr lang="en-AT" sz="1200" kern="1200" dirty="0">
                <a:solidFill>
                  <a:schemeClr val="tx1"/>
                </a:solidFill>
                <a:effectLst/>
                <a:latin typeface="+mn-lt"/>
                <a:ea typeface="+mn-ea"/>
                <a:cs typeface="+mn-cs"/>
              </a:rPr>
              <a:t>https://kurier.at/chronik/oesterreich/zuverdienstgrenze-fuer-vertriebene-aus-der-ukraine-soll-erhoeht-werden/401954578</a:t>
            </a:r>
          </a:p>
          <a:p>
            <a:r>
              <a:rPr lang="en-AT" sz="1200" kern="1200" dirty="0">
                <a:solidFill>
                  <a:schemeClr val="tx1"/>
                </a:solidFill>
                <a:effectLst/>
                <a:latin typeface="+mn-lt"/>
                <a:ea typeface="+mn-ea"/>
                <a:cs typeface="+mn-cs"/>
              </a:rPr>
              <a:t> </a:t>
            </a:r>
          </a:p>
          <a:p>
            <a:r>
              <a:rPr lang="en-AT" sz="1200" kern="1200" dirty="0">
                <a:solidFill>
                  <a:schemeClr val="tx1"/>
                </a:solidFill>
                <a:effectLst/>
                <a:latin typeface="+mn-lt"/>
                <a:ea typeface="+mn-ea"/>
                <a:cs typeface="+mn-cs"/>
              </a:rPr>
              <a:t>https://news.wko.at/news/wien/Aufenthaltsrecht-Arbeitsmarktzugang-fuer-aus-der-Ukraine.html</a:t>
            </a:r>
          </a:p>
          <a:p>
            <a:r>
              <a:rPr lang="de-AT" sz="1200" kern="1200" dirty="0">
                <a:solidFill>
                  <a:schemeClr val="tx1"/>
                </a:solidFill>
                <a:effectLst/>
                <a:latin typeface="+mn-lt"/>
                <a:ea typeface="+mn-ea"/>
                <a:cs typeface="+mn-cs"/>
              </a:rPr>
              <a:t>AMS spricht von “</a:t>
            </a:r>
            <a:r>
              <a:rPr lang="de-AT" sz="1200" u="sng" kern="1200" dirty="0">
                <a:solidFill>
                  <a:schemeClr val="tx1"/>
                </a:solidFill>
                <a:effectLst/>
                <a:latin typeface="+mn-lt"/>
                <a:ea typeface="+mn-ea"/>
                <a:cs typeface="+mn-cs"/>
              </a:rPr>
              <a:t>vereinfachtem</a:t>
            </a:r>
            <a:r>
              <a:rPr lang="en-AT" sz="1200" kern="1200" dirty="0">
                <a:solidFill>
                  <a:schemeClr val="tx1"/>
                </a:solidFill>
                <a:effectLst/>
                <a:latin typeface="+mn-lt"/>
                <a:ea typeface="+mn-ea"/>
                <a:cs typeface="+mn-cs"/>
              </a:rPr>
              <a:t> </a:t>
            </a:r>
            <a:r>
              <a:rPr lang="de-AT" sz="1200" kern="1200" dirty="0">
                <a:solidFill>
                  <a:schemeClr val="tx1"/>
                </a:solidFill>
                <a:effectLst/>
                <a:latin typeface="+mn-lt"/>
                <a:ea typeface="+mn-ea"/>
                <a:cs typeface="+mn-cs"/>
              </a:rPr>
              <a:t>” Verfahren </a:t>
            </a:r>
            <a:endParaRPr lang="en-AT" sz="1200" kern="1200" dirty="0">
              <a:solidFill>
                <a:schemeClr val="tx1"/>
              </a:solidFill>
              <a:effectLst/>
              <a:latin typeface="+mn-lt"/>
              <a:ea typeface="+mn-ea"/>
              <a:cs typeface="+mn-cs"/>
            </a:endParaRPr>
          </a:p>
          <a:p>
            <a:r>
              <a:rPr lang="en-AT" sz="1200" kern="1200" dirty="0">
                <a:solidFill>
                  <a:schemeClr val="tx1"/>
                </a:solidFill>
                <a:effectLst/>
                <a:latin typeface="+mn-lt"/>
                <a:ea typeface="+mn-ea"/>
                <a:cs typeface="+mn-cs"/>
              </a:rPr>
              <a:t> </a:t>
            </a:r>
            <a:r>
              <a:rPr lang="en-AT" sz="1200" u="sng" kern="1200" dirty="0">
                <a:solidFill>
                  <a:schemeClr val="tx1"/>
                </a:solidFill>
                <a:effectLst/>
                <a:latin typeface="+mn-lt"/>
                <a:ea typeface="+mn-ea"/>
                <a:cs typeface="+mn-cs"/>
                <a:hlinkClick r:id="rId4"/>
              </a:rPr>
              <a:t>https://www.ams.at/regionen/wien/news/2022/03/ukraine--aufenthaltsrecht-und-arbeitsmarktzugang</a:t>
            </a:r>
            <a:endParaRPr lang="en-AT" sz="1200" kern="1200" dirty="0">
              <a:solidFill>
                <a:schemeClr val="tx1"/>
              </a:solidFill>
              <a:effectLst/>
              <a:latin typeface="+mn-lt"/>
              <a:ea typeface="+mn-ea"/>
              <a:cs typeface="+mn-cs"/>
            </a:endParaRPr>
          </a:p>
          <a:p>
            <a:r>
              <a:rPr lang="en-AT"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F4A3E423-9C06-4923-BFEE-24B3CB9BF2F8}" type="slidenum">
              <a:rPr lang="en-AT" smtClean="0"/>
              <a:t>11</a:t>
            </a:fld>
            <a:endParaRPr lang="en-AT"/>
          </a:p>
        </p:txBody>
      </p:sp>
    </p:spTree>
    <p:extLst>
      <p:ext uri="{BB962C8B-B14F-4D97-AF65-F5344CB8AC3E}">
        <p14:creationId xmlns:p14="http://schemas.microsoft.com/office/powerpoint/2010/main" val="3935617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Zum</a:t>
            </a:r>
            <a:r>
              <a:rPr lang="en-US" dirty="0"/>
              <a:t> </a:t>
            </a:r>
            <a:r>
              <a:rPr lang="en-US" dirty="0" err="1"/>
              <a:t>Abschluss</a:t>
            </a:r>
            <a:r>
              <a:rPr lang="en-US" dirty="0"/>
              <a:t> </a:t>
            </a:r>
            <a:r>
              <a:rPr lang="en-US" dirty="0" err="1"/>
              <a:t>möchte</a:t>
            </a:r>
            <a:r>
              <a:rPr lang="en-US" dirty="0"/>
              <a:t> ich </a:t>
            </a:r>
            <a:r>
              <a:rPr lang="en-US" dirty="0" err="1"/>
              <a:t>noch</a:t>
            </a:r>
            <a:r>
              <a:rPr lang="en-US" dirty="0"/>
              <a:t> </a:t>
            </a:r>
            <a:r>
              <a:rPr lang="en-US" dirty="0" err="1"/>
              <a:t>kurz</a:t>
            </a:r>
            <a:r>
              <a:rPr lang="en-US" dirty="0"/>
              <a:t> </a:t>
            </a:r>
            <a:r>
              <a:rPr lang="en-US" dirty="0" err="1"/>
              <a:t>darauf</a:t>
            </a:r>
            <a:r>
              <a:rPr lang="en-US" dirty="0"/>
              <a:t> </a:t>
            </a:r>
            <a:r>
              <a:rPr lang="en-US" dirty="0" err="1"/>
              <a:t>eingehen</a:t>
            </a:r>
            <a:r>
              <a:rPr lang="en-US" dirty="0"/>
              <a:t>, </a:t>
            </a:r>
            <a:r>
              <a:rPr lang="en-US" dirty="0" err="1"/>
              <a:t>wie</a:t>
            </a:r>
            <a:r>
              <a:rPr lang="en-US" dirty="0"/>
              <a:t> es </a:t>
            </a:r>
            <a:r>
              <a:rPr lang="en-US" dirty="0" err="1"/>
              <a:t>mit</a:t>
            </a:r>
            <a:r>
              <a:rPr lang="en-US" dirty="0"/>
              <a:t> dem </a:t>
            </a:r>
            <a:r>
              <a:rPr lang="en-US" dirty="0" err="1"/>
              <a:t>temporären</a:t>
            </a:r>
            <a:r>
              <a:rPr lang="en-US" dirty="0"/>
              <a:t> Schutz </a:t>
            </a:r>
            <a:r>
              <a:rPr lang="en-US" dirty="0" err="1"/>
              <a:t>weitergeht</a:t>
            </a:r>
            <a:r>
              <a:rPr lang="en-US" dirty="0"/>
              <a:t>:</a:t>
            </a:r>
          </a:p>
          <a:p>
            <a:pPr marL="171450" indent="-171450">
              <a:buFontTx/>
              <a:buChar char="-"/>
            </a:pPr>
            <a:r>
              <a:rPr lang="en-US" dirty="0"/>
              <a:t>Der </a:t>
            </a:r>
            <a:r>
              <a:rPr lang="en-US" dirty="0" err="1"/>
              <a:t>temporäre</a:t>
            </a:r>
            <a:r>
              <a:rPr lang="en-US" dirty="0"/>
              <a:t> Schutz der </a:t>
            </a:r>
            <a:r>
              <a:rPr lang="en-US" dirty="0" err="1"/>
              <a:t>MassenzustromRL</a:t>
            </a:r>
            <a:r>
              <a:rPr lang="en-US" dirty="0"/>
              <a:t> gilt </a:t>
            </a:r>
            <a:r>
              <a:rPr lang="en-US" dirty="0" err="1"/>
              <a:t>grundsätzlich</a:t>
            </a:r>
            <a:r>
              <a:rPr lang="en-US" dirty="0"/>
              <a:t> </a:t>
            </a:r>
            <a:r>
              <a:rPr lang="en-US" dirty="0" err="1"/>
              <a:t>für</a:t>
            </a:r>
            <a:r>
              <a:rPr lang="en-US" dirty="0"/>
              <a:t> </a:t>
            </a:r>
            <a:r>
              <a:rPr lang="en-US" dirty="0" err="1"/>
              <a:t>ein</a:t>
            </a:r>
            <a:r>
              <a:rPr lang="en-US" dirty="0"/>
              <a:t> </a:t>
            </a:r>
            <a:r>
              <a:rPr lang="en-US" dirty="0" err="1"/>
              <a:t>Jahr</a:t>
            </a:r>
            <a:r>
              <a:rPr lang="en-US" dirty="0"/>
              <a:t>, also </a:t>
            </a:r>
            <a:r>
              <a:rPr lang="en-US" b="1" dirty="0"/>
              <a:t>(klick) </a:t>
            </a:r>
            <a:r>
              <a:rPr lang="en-US" dirty="0"/>
              <a:t>bis </a:t>
            </a:r>
            <a:r>
              <a:rPr lang="en-US" dirty="0" err="1"/>
              <a:t>zum</a:t>
            </a:r>
            <a:r>
              <a:rPr lang="en-US" dirty="0"/>
              <a:t> 3. </a:t>
            </a:r>
            <a:r>
              <a:rPr lang="en-US" dirty="0" err="1"/>
              <a:t>März</a:t>
            </a:r>
            <a:r>
              <a:rPr lang="en-US" dirty="0"/>
              <a:t> 2023</a:t>
            </a:r>
          </a:p>
          <a:p>
            <a:pPr marL="171450" indent="-171450">
              <a:buFontTx/>
              <a:buChar char="-"/>
            </a:pPr>
            <a:r>
              <a:rPr lang="en-US" dirty="0" err="1"/>
              <a:t>Eher</a:t>
            </a:r>
            <a:r>
              <a:rPr lang="en-US" dirty="0"/>
              <a:t> </a:t>
            </a:r>
            <a:r>
              <a:rPr lang="en-US" dirty="0" err="1"/>
              <a:t>unwahrscheinlich</a:t>
            </a:r>
            <a:r>
              <a:rPr lang="en-US" dirty="0"/>
              <a:t>, </a:t>
            </a:r>
            <a:r>
              <a:rPr lang="en-US" dirty="0" err="1"/>
              <a:t>aber</a:t>
            </a:r>
            <a:r>
              <a:rPr lang="en-US" dirty="0"/>
              <a:t> </a:t>
            </a:r>
            <a:r>
              <a:rPr lang="en-US" dirty="0" err="1"/>
              <a:t>dennoch</a:t>
            </a:r>
            <a:r>
              <a:rPr lang="en-US" dirty="0"/>
              <a:t> </a:t>
            </a:r>
            <a:r>
              <a:rPr lang="en-US" dirty="0" err="1"/>
              <a:t>möglich</a:t>
            </a:r>
            <a:r>
              <a:rPr lang="en-US" dirty="0"/>
              <a:t> </a:t>
            </a:r>
            <a:r>
              <a:rPr lang="en-US" dirty="0" err="1"/>
              <a:t>ist</a:t>
            </a:r>
            <a:r>
              <a:rPr lang="en-US" dirty="0"/>
              <a:t> </a:t>
            </a:r>
            <a:r>
              <a:rPr lang="en-US" dirty="0" err="1"/>
              <a:t>dass</a:t>
            </a:r>
            <a:r>
              <a:rPr lang="en-US" dirty="0"/>
              <a:t> </a:t>
            </a:r>
            <a:r>
              <a:rPr lang="en-US" b="1" dirty="0"/>
              <a:t>(klick) </a:t>
            </a:r>
            <a:r>
              <a:rPr lang="en-US" dirty="0"/>
              <a:t>der Rat </a:t>
            </a:r>
            <a:r>
              <a:rPr lang="en-US" dirty="0" err="1"/>
              <a:t>schon</a:t>
            </a:r>
            <a:r>
              <a:rPr lang="en-US" dirty="0"/>
              <a:t> </a:t>
            </a:r>
            <a:r>
              <a:rPr lang="en-US" dirty="0" err="1"/>
              <a:t>vorher</a:t>
            </a:r>
            <a:r>
              <a:rPr lang="en-US" dirty="0"/>
              <a:t> </a:t>
            </a:r>
            <a:r>
              <a:rPr lang="en-US" dirty="0" err="1"/>
              <a:t>mit</a:t>
            </a:r>
            <a:r>
              <a:rPr lang="en-US" dirty="0"/>
              <a:t> </a:t>
            </a:r>
            <a:r>
              <a:rPr lang="en-US" dirty="0" err="1"/>
              <a:t>qualifizierter</a:t>
            </a:r>
            <a:r>
              <a:rPr lang="en-US" dirty="0"/>
              <a:t> </a:t>
            </a:r>
            <a:r>
              <a:rPr lang="en-US" dirty="0" err="1"/>
              <a:t>Mehrheit</a:t>
            </a:r>
            <a:r>
              <a:rPr lang="en-US" dirty="0"/>
              <a:t> </a:t>
            </a:r>
            <a:r>
              <a:rPr lang="en-US" dirty="0" err="1"/>
              <a:t>einen</a:t>
            </a:r>
            <a:r>
              <a:rPr lang="en-US" dirty="0"/>
              <a:t> </a:t>
            </a:r>
            <a:r>
              <a:rPr lang="en-US" dirty="0" err="1"/>
              <a:t>Beschluss</a:t>
            </a:r>
            <a:r>
              <a:rPr lang="en-US" dirty="0"/>
              <a:t> </a:t>
            </a:r>
            <a:r>
              <a:rPr lang="en-US" dirty="0" err="1"/>
              <a:t>fasst</a:t>
            </a:r>
            <a:r>
              <a:rPr lang="en-US" dirty="0"/>
              <a:t> um den </a:t>
            </a:r>
            <a:r>
              <a:rPr lang="en-US" dirty="0" err="1"/>
              <a:t>temporären</a:t>
            </a:r>
            <a:r>
              <a:rPr lang="en-US" dirty="0"/>
              <a:t> Schutz </a:t>
            </a:r>
            <a:r>
              <a:rPr lang="en-US" dirty="0" err="1"/>
              <a:t>frühzeitig</a:t>
            </a:r>
            <a:r>
              <a:rPr lang="en-US" dirty="0"/>
              <a:t> </a:t>
            </a:r>
            <a:r>
              <a:rPr lang="en-US" dirty="0" err="1"/>
              <a:t>zu</a:t>
            </a:r>
            <a:r>
              <a:rPr lang="en-US" dirty="0"/>
              <a:t> </a:t>
            </a:r>
            <a:r>
              <a:rPr lang="en-US" dirty="0" err="1"/>
              <a:t>beenden</a:t>
            </a:r>
            <a:r>
              <a:rPr lang="en-US" dirty="0"/>
              <a:t>. </a:t>
            </a:r>
            <a:r>
              <a:rPr lang="en-US" dirty="0" err="1"/>
              <a:t>Qualifizierte</a:t>
            </a:r>
            <a:r>
              <a:rPr lang="en-US" dirty="0"/>
              <a:t> </a:t>
            </a:r>
            <a:r>
              <a:rPr lang="en-US" dirty="0" err="1"/>
              <a:t>Mehrheit</a:t>
            </a:r>
            <a:r>
              <a:rPr lang="en-US" dirty="0"/>
              <a:t> </a:t>
            </a:r>
            <a:r>
              <a:rPr lang="en-US" dirty="0" err="1"/>
              <a:t>heißt</a:t>
            </a:r>
            <a:r>
              <a:rPr lang="en-US" dirty="0"/>
              <a:t>, </a:t>
            </a:r>
            <a:r>
              <a:rPr lang="en-US" dirty="0" err="1"/>
              <a:t>dass</a:t>
            </a:r>
            <a:r>
              <a:rPr lang="en-US" dirty="0"/>
              <a:t> </a:t>
            </a:r>
            <a:r>
              <a:rPr lang="de-DE" sz="1200" b="0" i="0" kern="1200" dirty="0">
                <a:solidFill>
                  <a:schemeClr val="tx1"/>
                </a:solidFill>
                <a:effectLst/>
                <a:latin typeface="+mn-lt"/>
                <a:ea typeface="+mn-ea"/>
                <a:cs typeface="+mn-cs"/>
              </a:rPr>
              <a:t>15 der 27 EU-Mitgliedstaaten, die zusammen mindestens 65 % der Gesamtbevölkerung der Union ausmachen, einen solchen Beschluss fassen</a:t>
            </a:r>
          </a:p>
          <a:p>
            <a:pPr marL="171450" indent="-171450">
              <a:buFontTx/>
              <a:buChar char="-"/>
            </a:pPr>
            <a:r>
              <a:rPr lang="de-DE" sz="1200" b="0" i="0" kern="1200" dirty="0">
                <a:solidFill>
                  <a:schemeClr val="tx1"/>
                </a:solidFill>
                <a:effectLst/>
                <a:latin typeface="+mn-lt"/>
                <a:ea typeface="+mn-ea"/>
                <a:cs typeface="+mn-cs"/>
              </a:rPr>
              <a:t>Nach dem 3. März 2023 gibt es eine automatische Verlängerung </a:t>
            </a:r>
            <a:r>
              <a:rPr lang="de-DE" sz="1200" b="1" i="0" kern="1200" dirty="0">
                <a:solidFill>
                  <a:schemeClr val="tx1"/>
                </a:solidFill>
                <a:effectLst/>
                <a:latin typeface="+mn-lt"/>
                <a:ea typeface="+mn-ea"/>
                <a:cs typeface="+mn-cs"/>
              </a:rPr>
              <a:t>(klick) </a:t>
            </a:r>
            <a:r>
              <a:rPr lang="de-DE" sz="1200" b="0" i="0" kern="1200" dirty="0">
                <a:solidFill>
                  <a:schemeClr val="tx1"/>
                </a:solidFill>
                <a:effectLst/>
                <a:latin typeface="+mn-lt"/>
                <a:ea typeface="+mn-ea"/>
                <a:cs typeface="+mn-cs"/>
              </a:rPr>
              <a:t>für jeweils 6 Monate, höchstens aber ein Jahr</a:t>
            </a:r>
          </a:p>
          <a:p>
            <a:pPr marL="171450" indent="-171450">
              <a:buFontTx/>
              <a:buChar char="-"/>
            </a:pPr>
            <a:r>
              <a:rPr lang="de-DE" sz="1200" b="0" i="0" kern="1200" dirty="0">
                <a:solidFill>
                  <a:schemeClr val="tx1"/>
                </a:solidFill>
                <a:effectLst/>
                <a:latin typeface="+mn-lt"/>
                <a:ea typeface="+mn-ea"/>
                <a:cs typeface="+mn-cs"/>
              </a:rPr>
              <a:t>Sollte danach weiterhin Bedarf bestehen, </a:t>
            </a:r>
            <a:r>
              <a:rPr lang="de-DE" sz="1200" b="1" i="0" kern="1200" dirty="0">
                <a:solidFill>
                  <a:schemeClr val="tx1"/>
                </a:solidFill>
                <a:effectLst/>
                <a:latin typeface="+mn-lt"/>
                <a:ea typeface="+mn-ea"/>
                <a:cs typeface="+mn-cs"/>
              </a:rPr>
              <a:t>(klick) </a:t>
            </a:r>
            <a:r>
              <a:rPr lang="de-DE" sz="1200" b="0" i="0" kern="1200" dirty="0">
                <a:solidFill>
                  <a:schemeClr val="tx1"/>
                </a:solidFill>
                <a:effectLst/>
                <a:latin typeface="+mn-lt"/>
                <a:ea typeface="+mn-ea"/>
                <a:cs typeface="+mn-cs"/>
              </a:rPr>
              <a:t>kann der Rat – wieder mit qualifizierter Mehrheit – den </a:t>
            </a:r>
            <a:r>
              <a:rPr lang="de-DE" sz="1200" b="0" i="0" u="none" strike="noStrike" kern="1200" baseline="0" dirty="0">
                <a:solidFill>
                  <a:schemeClr val="tx1"/>
                </a:solidFill>
                <a:latin typeface="+mn-lt"/>
                <a:ea typeface="+mn-ea"/>
                <a:cs typeface="+mn-cs"/>
              </a:rPr>
              <a:t>vorübergehenden Schutz um bis zu </a:t>
            </a:r>
            <a:r>
              <a:rPr lang="de-AT" sz="1200" b="0" i="0" u="none" strike="noStrike" kern="1200" baseline="0" dirty="0">
                <a:solidFill>
                  <a:schemeClr val="tx1"/>
                </a:solidFill>
                <a:latin typeface="+mn-lt"/>
                <a:ea typeface="+mn-ea"/>
                <a:cs typeface="+mn-cs"/>
              </a:rPr>
              <a:t>ein Jahr verlängern</a:t>
            </a:r>
            <a:endParaRPr lang="en-US" dirty="0"/>
          </a:p>
          <a:p>
            <a:pPr marL="171450" indent="-171450">
              <a:buFontTx/>
              <a:buChar char="-"/>
            </a:pPr>
            <a:r>
              <a:rPr lang="en-US" dirty="0" err="1"/>
              <a:t>Diese</a:t>
            </a:r>
            <a:r>
              <a:rPr lang="en-US" dirty="0"/>
              <a:t> </a:t>
            </a:r>
            <a:r>
              <a:rPr lang="en-US" dirty="0" err="1"/>
              <a:t>Regelungen</a:t>
            </a:r>
            <a:r>
              <a:rPr lang="en-US" dirty="0"/>
              <a:t> </a:t>
            </a:r>
            <a:r>
              <a:rPr lang="en-US" dirty="0" err="1"/>
              <a:t>gelten</a:t>
            </a:r>
            <a:r>
              <a:rPr lang="en-US" dirty="0"/>
              <a:t> </a:t>
            </a:r>
            <a:r>
              <a:rPr lang="en-US" dirty="0" err="1"/>
              <a:t>sinngemäß</a:t>
            </a:r>
            <a:r>
              <a:rPr lang="en-US" dirty="0"/>
              <a:t> </a:t>
            </a:r>
            <a:r>
              <a:rPr lang="en-US" dirty="0" err="1"/>
              <a:t>auch</a:t>
            </a:r>
            <a:r>
              <a:rPr lang="en-US" dirty="0"/>
              <a:t> </a:t>
            </a:r>
            <a:r>
              <a:rPr lang="en-US" dirty="0" err="1"/>
              <a:t>nach</a:t>
            </a:r>
            <a:r>
              <a:rPr lang="en-US" dirty="0"/>
              <a:t> der </a:t>
            </a:r>
            <a:r>
              <a:rPr lang="en-US" dirty="0" err="1"/>
              <a:t>österreichischen</a:t>
            </a:r>
            <a:r>
              <a:rPr lang="en-US" dirty="0"/>
              <a:t> </a:t>
            </a:r>
            <a:r>
              <a:rPr lang="en-US" dirty="0" err="1"/>
              <a:t>Vertriebenen-Verordnung</a:t>
            </a:r>
            <a:endParaRPr lang="en-AT" dirty="0"/>
          </a:p>
        </p:txBody>
      </p:sp>
      <p:sp>
        <p:nvSpPr>
          <p:cNvPr id="4" name="Slide Number Placeholder 3"/>
          <p:cNvSpPr>
            <a:spLocks noGrp="1"/>
          </p:cNvSpPr>
          <p:nvPr>
            <p:ph type="sldNum" sz="quarter" idx="5"/>
          </p:nvPr>
        </p:nvSpPr>
        <p:spPr/>
        <p:txBody>
          <a:bodyPr/>
          <a:lstStyle/>
          <a:p>
            <a:fld id="{F4A3E423-9C06-4923-BFEE-24B3CB9BF2F8}" type="slidenum">
              <a:rPr lang="en-AT" smtClean="0"/>
              <a:t>12</a:t>
            </a:fld>
            <a:endParaRPr lang="en-AT"/>
          </a:p>
        </p:txBody>
      </p:sp>
    </p:spTree>
    <p:extLst>
      <p:ext uri="{BB962C8B-B14F-4D97-AF65-F5344CB8AC3E}">
        <p14:creationId xmlns:p14="http://schemas.microsoft.com/office/powerpoint/2010/main" val="2874722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a:p>
        </p:txBody>
      </p:sp>
      <p:sp>
        <p:nvSpPr>
          <p:cNvPr id="4" name="Slide Number Placeholder 3"/>
          <p:cNvSpPr>
            <a:spLocks noGrp="1"/>
          </p:cNvSpPr>
          <p:nvPr>
            <p:ph type="sldNum" sz="quarter" idx="5"/>
          </p:nvPr>
        </p:nvSpPr>
        <p:spPr/>
        <p:txBody>
          <a:bodyPr/>
          <a:lstStyle/>
          <a:p>
            <a:fld id="{F4A3E423-9C06-4923-BFEE-24B3CB9BF2F8}" type="slidenum">
              <a:rPr lang="en-AT" smtClean="0"/>
              <a:t>13</a:t>
            </a:fld>
            <a:endParaRPr lang="en-AT"/>
          </a:p>
        </p:txBody>
      </p:sp>
    </p:spTree>
    <p:extLst>
      <p:ext uri="{BB962C8B-B14F-4D97-AF65-F5344CB8AC3E}">
        <p14:creationId xmlns:p14="http://schemas.microsoft.com/office/powerpoint/2010/main" val="2554495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Beispielsweise</a:t>
            </a:r>
            <a:r>
              <a:rPr lang="en-US" dirty="0"/>
              <a:t> </a:t>
            </a:r>
            <a:r>
              <a:rPr lang="en-US" dirty="0" err="1"/>
              <a:t>als</a:t>
            </a:r>
            <a:r>
              <a:rPr lang="en-US" dirty="0"/>
              <a:t> </a:t>
            </a:r>
            <a:r>
              <a:rPr lang="de-DE" sz="1200" b="0" i="0" u="none" strike="noStrike" kern="1200" baseline="0" dirty="0">
                <a:solidFill>
                  <a:schemeClr val="tx1"/>
                </a:solidFill>
                <a:latin typeface="+mn-lt"/>
                <a:ea typeface="+mn-ea"/>
                <a:cs typeface="+mn-cs"/>
              </a:rPr>
              <a:t>im Zuge der </a:t>
            </a:r>
            <a:r>
              <a:rPr lang="en-US" dirty="0" err="1"/>
              <a:t>Kriege</a:t>
            </a:r>
            <a:r>
              <a:rPr lang="en-US" dirty="0"/>
              <a:t> </a:t>
            </a:r>
            <a:r>
              <a:rPr lang="en-US" dirty="0" err="1"/>
              <a:t>im</a:t>
            </a:r>
            <a:r>
              <a:rPr lang="en-US" dirty="0"/>
              <a:t> </a:t>
            </a:r>
            <a:r>
              <a:rPr lang="en-US" dirty="0" err="1"/>
              <a:t>ehemaligen</a:t>
            </a:r>
            <a:r>
              <a:rPr lang="en-US" dirty="0"/>
              <a:t> </a:t>
            </a:r>
            <a:r>
              <a:rPr lang="en-US" dirty="0" err="1"/>
              <a:t>Jugoslawien</a:t>
            </a:r>
            <a:r>
              <a:rPr lang="en-US" dirty="0"/>
              <a:t> </a:t>
            </a:r>
            <a:r>
              <a:rPr lang="en-US" dirty="0" err="1"/>
              <a:t>eine</a:t>
            </a:r>
            <a:r>
              <a:rPr lang="en-US" dirty="0"/>
              <a:t> </a:t>
            </a:r>
            <a:r>
              <a:rPr lang="en-US" dirty="0" err="1"/>
              <a:t>große</a:t>
            </a:r>
            <a:r>
              <a:rPr lang="en-US" dirty="0"/>
              <a:t> </a:t>
            </a:r>
            <a:r>
              <a:rPr lang="en-US" dirty="0" err="1"/>
              <a:t>Anzahl</a:t>
            </a:r>
            <a:r>
              <a:rPr lang="en-US" dirty="0"/>
              <a:t> an </a:t>
            </a:r>
            <a:r>
              <a:rPr lang="en-US" dirty="0" err="1"/>
              <a:t>Vertriebenen</a:t>
            </a:r>
            <a:r>
              <a:rPr lang="en-US" dirty="0"/>
              <a:t> Schutz in der EU </a:t>
            </a:r>
            <a:r>
              <a:rPr lang="en-US" dirty="0" err="1"/>
              <a:t>suchte</a:t>
            </a:r>
            <a:r>
              <a:rPr lang="en-US" dirty="0"/>
              <a:t>. </a:t>
            </a:r>
            <a:r>
              <a:rPr lang="de-DE" sz="1200" b="0" i="0" u="none" strike="noStrike" kern="1200" baseline="0" dirty="0">
                <a:solidFill>
                  <a:schemeClr val="tx1"/>
                </a:solidFill>
                <a:latin typeface="+mn-lt"/>
                <a:ea typeface="+mn-ea"/>
                <a:cs typeface="+mn-cs"/>
              </a:rPr>
              <a:t>Dieser Konflikt und die mehreren Millionen Vertriebenen gaben den Ausschlag, dass der Rat der Europäischen Union am (</a:t>
            </a:r>
            <a:r>
              <a:rPr lang="de-DE" sz="1200" b="1" i="0" u="none" strike="noStrike" kern="1200" baseline="0" dirty="0">
                <a:solidFill>
                  <a:schemeClr val="tx1"/>
                </a:solidFill>
                <a:latin typeface="+mn-lt"/>
                <a:ea typeface="+mn-ea"/>
                <a:cs typeface="+mn-cs"/>
              </a:rPr>
              <a:t>klick</a:t>
            </a:r>
            <a:r>
              <a:rPr lang="de-DE" sz="1200" b="0" i="0" u="none" strike="noStrike" kern="1200" baseline="0" dirty="0">
                <a:solidFill>
                  <a:schemeClr val="tx1"/>
                </a:solidFill>
                <a:latin typeface="+mn-lt"/>
                <a:ea typeface="+mn-ea"/>
                <a:cs typeface="+mn-cs"/>
              </a:rPr>
              <a:t>) 20. Juli 2001 die Massenzustrom-Richtline erlassen hat (</a:t>
            </a:r>
            <a:r>
              <a:rPr lang="de-DE" sz="1200" b="1" i="0" u="none" strike="noStrike" kern="1200" baseline="0" dirty="0">
                <a:solidFill>
                  <a:schemeClr val="tx1"/>
                </a:solidFill>
                <a:latin typeface="+mn-lt"/>
                <a:ea typeface="+mn-ea"/>
                <a:cs typeface="+mn-cs"/>
              </a:rPr>
              <a:t>klick</a:t>
            </a:r>
            <a:r>
              <a:rPr lang="de-DE" sz="1200" b="0" i="0" u="none" strike="noStrike" kern="1200" baseline="0" dirty="0">
                <a:solidFill>
                  <a:schemeClr val="tx1"/>
                </a:solidFill>
                <a:latin typeface="+mn-lt"/>
                <a:ea typeface="+mn-ea"/>
                <a:cs typeface="+mn-cs"/>
              </a:rPr>
              <a:t>). </a:t>
            </a:r>
            <a:endParaRPr lang="en-US" dirty="0"/>
          </a:p>
          <a:p>
            <a:endParaRPr lang="en-AT" dirty="0"/>
          </a:p>
        </p:txBody>
      </p:sp>
      <p:sp>
        <p:nvSpPr>
          <p:cNvPr id="4" name="Slide Number Placeholder 3"/>
          <p:cNvSpPr>
            <a:spLocks noGrp="1"/>
          </p:cNvSpPr>
          <p:nvPr>
            <p:ph type="sldNum" sz="quarter" idx="5"/>
          </p:nvPr>
        </p:nvSpPr>
        <p:spPr/>
        <p:txBody>
          <a:bodyPr/>
          <a:lstStyle/>
          <a:p>
            <a:fld id="{F4A3E423-9C06-4923-BFEE-24B3CB9BF2F8}" type="slidenum">
              <a:rPr lang="en-AT" smtClean="0"/>
              <a:t>2</a:t>
            </a:fld>
            <a:endParaRPr lang="en-AT"/>
          </a:p>
        </p:txBody>
      </p:sp>
    </p:spTree>
    <p:extLst>
      <p:ext uri="{BB962C8B-B14F-4D97-AF65-F5344CB8AC3E}">
        <p14:creationId xmlns:p14="http://schemas.microsoft.com/office/powerpoint/2010/main" val="171425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Ganz </a:t>
            </a:r>
            <a:r>
              <a:rPr lang="en-US" b="0" dirty="0" err="1"/>
              <a:t>offiziell</a:t>
            </a:r>
            <a:r>
              <a:rPr lang="en-US" b="0" dirty="0"/>
              <a:t> </a:t>
            </a:r>
            <a:r>
              <a:rPr lang="en-US" b="0" dirty="0" err="1"/>
              <a:t>heißt</a:t>
            </a:r>
            <a:r>
              <a:rPr lang="en-US" b="0" dirty="0"/>
              <a:t> die </a:t>
            </a:r>
            <a:r>
              <a:rPr lang="en-US" b="0" dirty="0" err="1"/>
              <a:t>Massenzustrom-RL</a:t>
            </a:r>
            <a:r>
              <a:rPr lang="en-US" b="0" dirty="0"/>
              <a:t> ja “</a:t>
            </a:r>
            <a:r>
              <a:rPr lang="en-US" b="0" dirty="0" err="1"/>
              <a:t>Richtlinie</a:t>
            </a:r>
            <a:r>
              <a:rPr lang="en-US" b="0" dirty="0"/>
              <a:t> </a:t>
            </a:r>
            <a:r>
              <a:rPr lang="de-DE" sz="1200" b="0" i="0" u="none" strike="noStrike" kern="1200" baseline="0" dirty="0">
                <a:solidFill>
                  <a:schemeClr val="tx1"/>
                </a:solidFill>
                <a:latin typeface="+mn-lt"/>
                <a:ea typeface="+mn-ea"/>
                <a:cs typeface="+mn-cs"/>
              </a:rPr>
              <a:t>über Mindestnormen </a:t>
            </a:r>
            <a:r>
              <a:rPr lang="de-DE" sz="1200" b="1" i="0" u="none" strike="noStrike" kern="1200" baseline="0" dirty="0">
                <a:solidFill>
                  <a:schemeClr val="tx1"/>
                </a:solidFill>
                <a:latin typeface="+mn-lt"/>
                <a:ea typeface="+mn-ea"/>
                <a:cs typeface="+mn-cs"/>
              </a:rPr>
              <a:t>(klick) </a:t>
            </a:r>
            <a:r>
              <a:rPr lang="de-DE" sz="1200" b="0" i="0" u="none" strike="noStrike" kern="1200" baseline="0" dirty="0">
                <a:solidFill>
                  <a:schemeClr val="tx1"/>
                </a:solidFill>
                <a:latin typeface="+mn-lt"/>
                <a:ea typeface="+mn-ea"/>
                <a:cs typeface="+mn-cs"/>
              </a:rPr>
              <a:t>für die Gewährung vorübergehenden Schutzes im Falle eines Massenzustroms von Vertriebenen und Maßnahmen zur Förderung einer </a:t>
            </a:r>
            <a:r>
              <a:rPr lang="de-DE" sz="1200" b="1" i="0" u="none" strike="noStrike" kern="1200" baseline="0" dirty="0">
                <a:solidFill>
                  <a:schemeClr val="tx1"/>
                </a:solidFill>
                <a:latin typeface="+mn-lt"/>
                <a:ea typeface="+mn-ea"/>
                <a:cs typeface="+mn-cs"/>
              </a:rPr>
              <a:t>(klick) </a:t>
            </a:r>
            <a:r>
              <a:rPr lang="de-DE" sz="1200" b="0" i="0" u="none" strike="noStrike" kern="1200" baseline="0" dirty="0">
                <a:solidFill>
                  <a:schemeClr val="tx1"/>
                </a:solidFill>
                <a:latin typeface="+mn-lt"/>
                <a:ea typeface="+mn-ea"/>
                <a:cs typeface="+mn-cs"/>
              </a:rPr>
              <a:t>ausgewogenen Verteilung der Belastungen, die mit der Aufnahme dieser Personen und den Folgen dieser Aufnahme verbunden sind, auf die </a:t>
            </a:r>
            <a:r>
              <a:rPr lang="de-AT" sz="1200" b="0" i="0" u="none" strike="noStrike" kern="1200" baseline="0" dirty="0">
                <a:solidFill>
                  <a:schemeClr val="tx1"/>
                </a:solidFill>
                <a:latin typeface="+mn-lt"/>
                <a:ea typeface="+mn-ea"/>
                <a:cs typeface="+mn-cs"/>
              </a:rPr>
              <a:t>Mitgliedstaaten“.</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b="0" i="0" u="none" strike="noStrike" kern="1200" baseline="0" dirty="0">
                <a:solidFill>
                  <a:schemeClr val="tx1"/>
                </a:solidFill>
                <a:latin typeface="+mn-lt"/>
                <a:ea typeface="+mn-ea"/>
                <a:cs typeface="+mn-cs"/>
              </a:rPr>
              <a:t>Das heißt, die Richtlinie legt Mindestnormen fest und die Mitgliedstaaten können darüber hinausgehende, günstigere Regeln für Vertriebene schaffen. </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b="0" i="0" u="none" strike="noStrike" kern="1200" baseline="0" dirty="0">
                <a:solidFill>
                  <a:schemeClr val="tx1"/>
                </a:solidFill>
                <a:latin typeface="+mn-lt"/>
                <a:ea typeface="+mn-ea"/>
                <a:cs typeface="+mn-cs"/>
              </a:rPr>
              <a:t>Und es geht der Richtlinie auch um eine ausgewogene Verteilung der Vertriebenen auf die Mitgliedstaaten – also dieser Solidaritätsaspekt ist auch enthalten. Scheinbar wird diesbezüglich aber auf die Freiwilligkeit und den Informationsaustausch der EU-Mitgliedstaaten gesetzt, denn </a:t>
            </a:r>
            <a:r>
              <a:rPr lang="de-AT" sz="1200" b="1" i="0" u="none" strike="noStrike" kern="1200" baseline="0" dirty="0">
                <a:solidFill>
                  <a:schemeClr val="tx1"/>
                </a:solidFill>
                <a:latin typeface="+mn-lt"/>
                <a:ea typeface="+mn-ea"/>
                <a:cs typeface="+mn-cs"/>
              </a:rPr>
              <a:t>(klick</a:t>
            </a:r>
            <a:r>
              <a:rPr lang="de-AT" sz="1200" b="0" i="0" u="none" strike="noStrike" kern="1200" baseline="0" dirty="0">
                <a:solidFill>
                  <a:schemeClr val="tx1"/>
                </a:solidFill>
                <a:latin typeface="+mn-lt"/>
                <a:ea typeface="+mn-ea"/>
                <a:cs typeface="+mn-cs"/>
              </a:rPr>
              <a:t>) eine verpflichtende Verteilungsquote ist nicht vorgesehen </a:t>
            </a:r>
            <a:r>
              <a:rPr lang="de-AT" sz="1200" b="1" i="0" u="none" strike="noStrike" kern="1200" baseline="0" dirty="0">
                <a:solidFill>
                  <a:schemeClr val="tx1"/>
                </a:solidFill>
                <a:latin typeface="+mn-lt"/>
                <a:ea typeface="+mn-ea"/>
                <a:cs typeface="+mn-cs"/>
              </a:rPr>
              <a:t>(klick</a:t>
            </a:r>
            <a:r>
              <a:rPr lang="de-AT" sz="1200" b="0" i="0" u="none" strike="noStrike" kern="1200" baseline="0" dirty="0">
                <a:solidFill>
                  <a:schemeClr val="tx1"/>
                </a:solidFill>
                <a:latin typeface="+mn-lt"/>
                <a:ea typeface="+mn-ea"/>
                <a:cs typeface="+mn-cs"/>
              </a:rPr>
              <a:t>) </a:t>
            </a:r>
            <a:endParaRPr lang="en-AT" b="0" dirty="0"/>
          </a:p>
          <a:p>
            <a:endParaRPr lang="en-AT" dirty="0"/>
          </a:p>
        </p:txBody>
      </p:sp>
      <p:sp>
        <p:nvSpPr>
          <p:cNvPr id="4" name="Slide Number Placeholder 3"/>
          <p:cNvSpPr>
            <a:spLocks noGrp="1"/>
          </p:cNvSpPr>
          <p:nvPr>
            <p:ph type="sldNum" sz="quarter" idx="5"/>
          </p:nvPr>
        </p:nvSpPr>
        <p:spPr/>
        <p:txBody>
          <a:bodyPr/>
          <a:lstStyle/>
          <a:p>
            <a:fld id="{F4A3E423-9C06-4923-BFEE-24B3CB9BF2F8}" type="slidenum">
              <a:rPr lang="en-AT" smtClean="0"/>
              <a:t>3</a:t>
            </a:fld>
            <a:endParaRPr lang="en-AT"/>
          </a:p>
        </p:txBody>
      </p:sp>
    </p:spTree>
    <p:extLst>
      <p:ext uri="{BB962C8B-B14F-4D97-AF65-F5344CB8AC3E}">
        <p14:creationId xmlns:p14="http://schemas.microsoft.com/office/powerpoint/2010/main" val="1222920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Seit</a:t>
            </a:r>
            <a:r>
              <a:rPr lang="en-US" dirty="0"/>
              <a:t> 2001 die </a:t>
            </a:r>
            <a:r>
              <a:rPr lang="en-US" dirty="0" err="1"/>
              <a:t>Massenzustroms-RL</a:t>
            </a:r>
            <a:r>
              <a:rPr lang="en-US" dirty="0"/>
              <a:t> </a:t>
            </a:r>
            <a:r>
              <a:rPr lang="en-US" dirty="0" err="1"/>
              <a:t>angenommen</a:t>
            </a:r>
            <a:r>
              <a:rPr lang="en-US" dirty="0"/>
              <a:t> </a:t>
            </a:r>
            <a:r>
              <a:rPr lang="en-US" dirty="0" err="1"/>
              <a:t>wurde</a:t>
            </a:r>
            <a:r>
              <a:rPr lang="en-US" dirty="0"/>
              <a:t>, </a:t>
            </a:r>
            <a:r>
              <a:rPr lang="en-US" dirty="0" err="1"/>
              <a:t>sind</a:t>
            </a:r>
            <a:r>
              <a:rPr lang="en-US" dirty="0"/>
              <a:t> 20 Jahre ins Land </a:t>
            </a:r>
            <a:r>
              <a:rPr lang="en-US" dirty="0" err="1"/>
              <a:t>gezogen</a:t>
            </a:r>
            <a:r>
              <a:rPr lang="en-US" dirty="0"/>
              <a:t>, </a:t>
            </a:r>
            <a:r>
              <a:rPr lang="en-US" dirty="0" err="1"/>
              <a:t>ohne</a:t>
            </a:r>
            <a:r>
              <a:rPr lang="en-US" dirty="0"/>
              <a:t> </a:t>
            </a:r>
            <a:r>
              <a:rPr lang="en-US" dirty="0" err="1"/>
              <a:t>dass</a:t>
            </a:r>
            <a:r>
              <a:rPr lang="en-US" dirty="0"/>
              <a:t> </a:t>
            </a:r>
            <a:r>
              <a:rPr lang="en-US" dirty="0" err="1"/>
              <a:t>sie</a:t>
            </a:r>
            <a:r>
              <a:rPr lang="en-US" dirty="0"/>
              <a:t> </a:t>
            </a:r>
            <a:r>
              <a:rPr lang="en-US" dirty="0" err="1"/>
              <a:t>angwendet</a:t>
            </a:r>
            <a:r>
              <a:rPr lang="en-US" dirty="0"/>
              <a:t> </a:t>
            </a:r>
            <a:r>
              <a:rPr lang="en-US" dirty="0" err="1"/>
              <a:t>wurde</a:t>
            </a:r>
            <a:r>
              <a:rPr lang="en-US" dirty="0"/>
              <a:t>. Der </a:t>
            </a:r>
            <a:r>
              <a:rPr lang="en-US" dirty="0" err="1"/>
              <a:t>russische</a:t>
            </a:r>
            <a:r>
              <a:rPr lang="en-US" dirty="0"/>
              <a:t> </a:t>
            </a:r>
            <a:r>
              <a:rPr lang="en-US" dirty="0" err="1"/>
              <a:t>Überfall</a:t>
            </a:r>
            <a:r>
              <a:rPr lang="en-US" dirty="0"/>
              <a:t> auf die Ukraine </a:t>
            </a:r>
            <a:r>
              <a:rPr lang="en-US" b="1" dirty="0"/>
              <a:t>(klick) </a:t>
            </a:r>
            <a:r>
              <a:rPr lang="en-US" dirty="0"/>
              <a:t>am 24. </a:t>
            </a:r>
            <a:r>
              <a:rPr lang="en-US" dirty="0" err="1"/>
              <a:t>Februar</a:t>
            </a:r>
            <a:r>
              <a:rPr lang="en-US" dirty="0"/>
              <a:t> 2022 gab den </a:t>
            </a:r>
            <a:r>
              <a:rPr lang="en-US" dirty="0" err="1"/>
              <a:t>Anstoß</a:t>
            </a:r>
            <a:r>
              <a:rPr lang="en-US" dirty="0"/>
              <a:t>, das </a:t>
            </a:r>
            <a:r>
              <a:rPr lang="en-US" dirty="0" err="1"/>
              <a:t>zu</a:t>
            </a:r>
            <a:r>
              <a:rPr lang="en-US" dirty="0"/>
              <a:t> </a:t>
            </a:r>
            <a:r>
              <a:rPr lang="en-US" dirty="0" err="1"/>
              <a:t>ändern</a:t>
            </a:r>
            <a:r>
              <a:rPr lang="en-US" dirty="0"/>
              <a:t>. </a:t>
            </a:r>
            <a:r>
              <a:rPr lang="en-US" dirty="0" err="1"/>
              <a:t>Bereits</a:t>
            </a:r>
            <a:r>
              <a:rPr lang="en-US" dirty="0"/>
              <a:t> am 1. </a:t>
            </a:r>
            <a:r>
              <a:rPr lang="en-US" dirty="0" err="1"/>
              <a:t>März</a:t>
            </a:r>
            <a:r>
              <a:rPr lang="en-US" dirty="0"/>
              <a:t> 2022 </a:t>
            </a:r>
            <a:r>
              <a:rPr lang="en-US" dirty="0" err="1"/>
              <a:t>waren</a:t>
            </a:r>
            <a:r>
              <a:rPr lang="en-US" dirty="0"/>
              <a:t> </a:t>
            </a:r>
            <a:r>
              <a:rPr lang="en-US" dirty="0" err="1"/>
              <a:t>mehr</a:t>
            </a:r>
            <a:r>
              <a:rPr lang="en-US" dirty="0"/>
              <a:t> </a:t>
            </a:r>
            <a:r>
              <a:rPr lang="en-US" dirty="0" err="1"/>
              <a:t>als</a:t>
            </a:r>
            <a:r>
              <a:rPr lang="en-US" dirty="0"/>
              <a:t> 650.000 </a:t>
            </a:r>
            <a:r>
              <a:rPr lang="en-US" dirty="0" err="1"/>
              <a:t>Vertriebene</a:t>
            </a:r>
            <a:r>
              <a:rPr lang="en-US" dirty="0"/>
              <a:t> in der EU </a:t>
            </a:r>
            <a:r>
              <a:rPr lang="en-US" dirty="0" err="1"/>
              <a:t>angekommen</a:t>
            </a:r>
            <a:r>
              <a:rPr lang="en-US" dirty="0"/>
              <a:t> und </a:t>
            </a:r>
            <a:r>
              <a:rPr lang="en-US" dirty="0" err="1"/>
              <a:t>gerechnet</a:t>
            </a:r>
            <a:r>
              <a:rPr lang="en-US" dirty="0"/>
              <a:t> </a:t>
            </a:r>
            <a:r>
              <a:rPr lang="en-US" dirty="0" err="1"/>
              <a:t>wurde</a:t>
            </a:r>
            <a:r>
              <a:rPr lang="en-US" dirty="0"/>
              <a:t> </a:t>
            </a:r>
            <a:r>
              <a:rPr lang="en-US" dirty="0" err="1"/>
              <a:t>damit</a:t>
            </a:r>
            <a:r>
              <a:rPr lang="en-US" dirty="0"/>
              <a:t>, </a:t>
            </a:r>
            <a:r>
              <a:rPr lang="en-US" dirty="0" err="1"/>
              <a:t>dass</a:t>
            </a:r>
            <a:r>
              <a:rPr lang="en-US" dirty="0"/>
              <a:t> die EU </a:t>
            </a:r>
            <a:r>
              <a:rPr lang="en-US" dirty="0" err="1"/>
              <a:t>mit</a:t>
            </a:r>
            <a:r>
              <a:rPr lang="en-US" dirty="0"/>
              <a:t>  bis </a:t>
            </a:r>
            <a:r>
              <a:rPr lang="en-US" dirty="0" err="1"/>
              <a:t>zu</a:t>
            </a:r>
            <a:r>
              <a:rPr lang="en-US" dirty="0"/>
              <a:t> 6,5 </a:t>
            </a:r>
            <a:r>
              <a:rPr lang="en-US" dirty="0" err="1"/>
              <a:t>Millionen</a:t>
            </a:r>
            <a:r>
              <a:rPr lang="en-US" dirty="0"/>
              <a:t> Menschen </a:t>
            </a:r>
            <a:r>
              <a:rPr lang="en-US" dirty="0" err="1"/>
              <a:t>konfrontiert</a:t>
            </a:r>
            <a:r>
              <a:rPr lang="en-US" dirty="0"/>
              <a:t> sein </a:t>
            </a:r>
            <a:r>
              <a:rPr lang="en-US" dirty="0" err="1"/>
              <a:t>werde</a:t>
            </a:r>
            <a:r>
              <a:rPr lang="en-US" dirty="0"/>
              <a:t>. Ein </a:t>
            </a:r>
            <a:r>
              <a:rPr lang="en-US" dirty="0" err="1"/>
              <a:t>derartiger</a:t>
            </a:r>
            <a:r>
              <a:rPr lang="en-US" dirty="0"/>
              <a:t> </a:t>
            </a:r>
            <a:r>
              <a:rPr lang="en-US" b="1" dirty="0"/>
              <a:t>(klick) </a:t>
            </a:r>
            <a:r>
              <a:rPr lang="en-US" dirty="0" err="1"/>
              <a:t>Massenzustrom</a:t>
            </a:r>
            <a:r>
              <a:rPr lang="en-US" dirty="0"/>
              <a:t> </a:t>
            </a:r>
            <a:r>
              <a:rPr lang="en-US" b="1" dirty="0"/>
              <a:t>(klick)…</a:t>
            </a:r>
            <a:endParaRPr lang="en-AT" dirty="0"/>
          </a:p>
        </p:txBody>
      </p:sp>
      <p:sp>
        <p:nvSpPr>
          <p:cNvPr id="4" name="Slide Number Placeholder 3"/>
          <p:cNvSpPr>
            <a:spLocks noGrp="1"/>
          </p:cNvSpPr>
          <p:nvPr>
            <p:ph type="sldNum" sz="quarter" idx="5"/>
          </p:nvPr>
        </p:nvSpPr>
        <p:spPr/>
        <p:txBody>
          <a:bodyPr/>
          <a:lstStyle/>
          <a:p>
            <a:fld id="{F4A3E423-9C06-4923-BFEE-24B3CB9BF2F8}" type="slidenum">
              <a:rPr lang="en-AT" smtClean="0"/>
              <a:t>4</a:t>
            </a:fld>
            <a:endParaRPr lang="en-AT"/>
          </a:p>
        </p:txBody>
      </p:sp>
    </p:spTree>
    <p:extLst>
      <p:ext uri="{BB962C8B-B14F-4D97-AF65-F5344CB8AC3E}">
        <p14:creationId xmlns:p14="http://schemas.microsoft.com/office/powerpoint/2010/main" val="985511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birgt</a:t>
            </a:r>
            <a:r>
              <a:rPr lang="en-US" dirty="0"/>
              <a:t> </a:t>
            </a:r>
            <a:r>
              <a:rPr lang="en-US" dirty="0" err="1"/>
              <a:t>natürlich</a:t>
            </a:r>
            <a:r>
              <a:rPr lang="en-US" dirty="0"/>
              <a:t> das </a:t>
            </a:r>
            <a:r>
              <a:rPr lang="en-US" dirty="0" err="1"/>
              <a:t>Risiko</a:t>
            </a:r>
            <a:r>
              <a:rPr lang="en-US" dirty="0"/>
              <a:t>, </a:t>
            </a:r>
            <a:r>
              <a:rPr lang="en-US" dirty="0" err="1"/>
              <a:t>dass</a:t>
            </a:r>
            <a:r>
              <a:rPr lang="en-US" dirty="0"/>
              <a:t> die </a:t>
            </a:r>
            <a:r>
              <a:rPr lang="en-US" dirty="0" err="1"/>
              <a:t>Asylsysteme</a:t>
            </a:r>
            <a:r>
              <a:rPr lang="en-US" dirty="0"/>
              <a:t> </a:t>
            </a:r>
            <a:r>
              <a:rPr lang="en-US" dirty="0" err="1"/>
              <a:t>sozusagen</a:t>
            </a:r>
            <a:r>
              <a:rPr lang="en-US" dirty="0"/>
              <a:t> in den </a:t>
            </a:r>
            <a:r>
              <a:rPr lang="en-US" dirty="0" err="1"/>
              <a:t>roten</a:t>
            </a:r>
            <a:r>
              <a:rPr lang="en-US" dirty="0"/>
              <a:t> </a:t>
            </a:r>
            <a:r>
              <a:rPr lang="en-US" dirty="0" err="1"/>
              <a:t>Bereich</a:t>
            </a:r>
            <a:r>
              <a:rPr lang="en-US" dirty="0"/>
              <a:t> greaten. Daher </a:t>
            </a:r>
            <a:r>
              <a:rPr lang="en-US" dirty="0" err="1"/>
              <a:t>wurde</a:t>
            </a:r>
            <a:r>
              <a:rPr lang="en-US" dirty="0"/>
              <a:t> die </a:t>
            </a:r>
            <a:r>
              <a:rPr lang="en-US" dirty="0" err="1"/>
              <a:t>Massenzustroms-RL</a:t>
            </a:r>
            <a:r>
              <a:rPr lang="en-US" dirty="0"/>
              <a:t> – so </a:t>
            </a:r>
            <a:r>
              <a:rPr lang="en-US" dirty="0" err="1"/>
              <a:t>wie</a:t>
            </a:r>
            <a:r>
              <a:rPr lang="en-US" dirty="0"/>
              <a:t> es in den </a:t>
            </a:r>
            <a:r>
              <a:rPr lang="en-US" dirty="0" err="1"/>
              <a:t>Medien</a:t>
            </a:r>
            <a:r>
              <a:rPr lang="en-US" dirty="0"/>
              <a:t> </a:t>
            </a:r>
            <a:r>
              <a:rPr lang="en-US" dirty="0" err="1"/>
              <a:t>genannt</a:t>
            </a:r>
            <a:r>
              <a:rPr lang="en-US" dirty="0"/>
              <a:t> </a:t>
            </a:r>
            <a:r>
              <a:rPr lang="en-US" dirty="0" err="1"/>
              <a:t>wurde</a:t>
            </a:r>
            <a:r>
              <a:rPr lang="en-US" dirty="0"/>
              <a:t> – </a:t>
            </a:r>
            <a:r>
              <a:rPr lang="en-US" dirty="0" err="1"/>
              <a:t>aktiviert</a:t>
            </a:r>
            <a:r>
              <a:rPr lang="en-US" dirty="0"/>
              <a:t>. Das </a:t>
            </a:r>
            <a:r>
              <a:rPr lang="en-US" dirty="0" err="1"/>
              <a:t>bedeutet</a:t>
            </a:r>
            <a:r>
              <a:rPr lang="en-US" dirty="0"/>
              <a:t>, </a:t>
            </a:r>
            <a:r>
              <a:rPr lang="en-US" dirty="0" err="1"/>
              <a:t>dass</a:t>
            </a:r>
            <a:r>
              <a:rPr lang="en-US" dirty="0"/>
              <a:t> (</a:t>
            </a:r>
            <a:r>
              <a:rPr lang="en-US" b="1" dirty="0"/>
              <a:t>klick</a:t>
            </a:r>
            <a:r>
              <a:rPr lang="en-US" dirty="0"/>
              <a:t>) am 4. </a:t>
            </a:r>
            <a:r>
              <a:rPr lang="en-US" dirty="0" err="1"/>
              <a:t>März</a:t>
            </a:r>
            <a:r>
              <a:rPr lang="en-US" dirty="0"/>
              <a:t> 2022 der Rat </a:t>
            </a:r>
            <a:r>
              <a:rPr lang="en-US" dirty="0" err="1"/>
              <a:t>einen</a:t>
            </a:r>
            <a:r>
              <a:rPr lang="en-US" dirty="0"/>
              <a:t> (</a:t>
            </a:r>
            <a:r>
              <a:rPr lang="en-US" b="1" dirty="0"/>
              <a:t>klick</a:t>
            </a:r>
            <a:r>
              <a:rPr lang="en-US" dirty="0"/>
              <a:t>) </a:t>
            </a:r>
            <a:r>
              <a:rPr lang="en-US" dirty="0" err="1"/>
              <a:t>Beschluss</a:t>
            </a:r>
            <a:r>
              <a:rPr lang="en-US" dirty="0"/>
              <a:t> </a:t>
            </a:r>
            <a:r>
              <a:rPr lang="en-US" dirty="0" err="1"/>
              <a:t>annahm</a:t>
            </a:r>
            <a:r>
              <a:rPr lang="en-US" dirty="0"/>
              <a:t>, </a:t>
            </a:r>
            <a:r>
              <a:rPr lang="en-US" dirty="0" err="1"/>
              <a:t>mit</a:t>
            </a:r>
            <a:r>
              <a:rPr lang="en-US" dirty="0"/>
              <a:t> dem </a:t>
            </a:r>
            <a:r>
              <a:rPr lang="en-US" dirty="0" err="1"/>
              <a:t>er</a:t>
            </a:r>
            <a:r>
              <a:rPr lang="en-US" dirty="0"/>
              <a:t> den </a:t>
            </a:r>
            <a:r>
              <a:rPr lang="en-US" dirty="0" err="1"/>
              <a:t>Massenzustrom</a:t>
            </a:r>
            <a:r>
              <a:rPr lang="en-US" dirty="0"/>
              <a:t> von </a:t>
            </a:r>
            <a:r>
              <a:rPr lang="en-US" dirty="0" err="1"/>
              <a:t>Vertriebenen</a:t>
            </a:r>
            <a:r>
              <a:rPr lang="en-US" dirty="0"/>
              <a:t> </a:t>
            </a:r>
            <a:r>
              <a:rPr lang="en-US" dirty="0" err="1"/>
              <a:t>feststellte</a:t>
            </a:r>
            <a:r>
              <a:rPr lang="en-US" dirty="0"/>
              <a:t>. In </a:t>
            </a:r>
            <a:r>
              <a:rPr lang="en-US" dirty="0" err="1"/>
              <a:t>diesem</a:t>
            </a:r>
            <a:r>
              <a:rPr lang="en-US" dirty="0"/>
              <a:t> </a:t>
            </a:r>
            <a:r>
              <a:rPr lang="en-US" dirty="0" err="1"/>
              <a:t>Beschluss</a:t>
            </a:r>
            <a:r>
              <a:rPr lang="en-US" dirty="0"/>
              <a:t> </a:t>
            </a:r>
            <a:r>
              <a:rPr lang="en-US" dirty="0" err="1"/>
              <a:t>wird</a:t>
            </a:r>
            <a:r>
              <a:rPr lang="en-US" dirty="0"/>
              <a:t> </a:t>
            </a:r>
            <a:r>
              <a:rPr lang="en-US" dirty="0" err="1"/>
              <a:t>auch</a:t>
            </a:r>
            <a:r>
              <a:rPr lang="en-US" dirty="0"/>
              <a:t> der </a:t>
            </a:r>
            <a:r>
              <a:rPr lang="en-US" dirty="0" err="1"/>
              <a:t>Umfang</a:t>
            </a:r>
            <a:r>
              <a:rPr lang="en-US" dirty="0"/>
              <a:t> der </a:t>
            </a:r>
            <a:r>
              <a:rPr lang="en-US" dirty="0" err="1"/>
              <a:t>Personengruppe</a:t>
            </a:r>
            <a:r>
              <a:rPr lang="en-US" dirty="0"/>
              <a:t> </a:t>
            </a:r>
            <a:r>
              <a:rPr lang="en-US" dirty="0" err="1"/>
              <a:t>genau</a:t>
            </a:r>
            <a:r>
              <a:rPr lang="en-US" dirty="0"/>
              <a:t> </a:t>
            </a:r>
            <a:r>
              <a:rPr lang="en-US" dirty="0" err="1"/>
              <a:t>definiert</a:t>
            </a:r>
            <a:r>
              <a:rPr lang="en-US" dirty="0"/>
              <a:t> und </a:t>
            </a:r>
            <a:r>
              <a:rPr lang="en-US" dirty="0" err="1"/>
              <a:t>umfasst</a:t>
            </a:r>
            <a:r>
              <a:rPr lang="en-US" dirty="0"/>
              <a:t> </a:t>
            </a:r>
            <a:r>
              <a:rPr lang="en-US" dirty="0" err="1"/>
              <a:t>im</a:t>
            </a:r>
            <a:r>
              <a:rPr lang="en-US" dirty="0"/>
              <a:t> </a:t>
            </a:r>
            <a:r>
              <a:rPr lang="en-US" dirty="0" err="1"/>
              <a:t>konkreten</a:t>
            </a:r>
            <a:r>
              <a:rPr lang="en-US" dirty="0"/>
              <a:t> Fall </a:t>
            </a:r>
            <a:r>
              <a:rPr lang="en-US" b="1" dirty="0"/>
              <a:t>(klick)</a:t>
            </a:r>
          </a:p>
          <a:p>
            <a:pPr marL="285750" indent="-285750">
              <a:buFont typeface="Arial" panose="020B0604020202020204" pitchFamily="34" charset="0"/>
              <a:buChar char="•"/>
            </a:pPr>
            <a:r>
              <a:rPr lang="de-DE" dirty="0"/>
              <a:t>ukrainische Staatsangehörige mit Aufenthalt in der Ukraine,</a:t>
            </a:r>
          </a:p>
          <a:p>
            <a:pPr marL="285750" indent="-285750">
              <a:buFont typeface="Arial" panose="020B0604020202020204" pitchFamily="34" charset="0"/>
              <a:buChar char="•"/>
            </a:pPr>
            <a:r>
              <a:rPr lang="de-DE" dirty="0"/>
              <a:t>Staatenlose und Staatsangehörige anderer Drittländer als der Ukraine, die in der Ukraine internationalen Schutz oder einen gleichwertigen nationalen Schutz genossen haben, und</a:t>
            </a:r>
          </a:p>
          <a:p>
            <a:pPr marL="285750" indent="-285750">
              <a:buFont typeface="Arial" panose="020B0604020202020204" pitchFamily="34" charset="0"/>
              <a:buChar char="•"/>
            </a:pPr>
            <a:r>
              <a:rPr lang="de-DE" dirty="0"/>
              <a:t>ihre Familienangehörigen</a:t>
            </a:r>
            <a:endParaRPr lang="en-US" dirty="0"/>
          </a:p>
          <a:p>
            <a:r>
              <a:rPr lang="en-US" dirty="0"/>
              <a:t>und </a:t>
            </a:r>
            <a:r>
              <a:rPr lang="en-US" dirty="0" err="1"/>
              <a:t>zwar</a:t>
            </a:r>
            <a:r>
              <a:rPr lang="en-US" dirty="0"/>
              <a:t> </a:t>
            </a:r>
            <a:r>
              <a:rPr lang="en-US" dirty="0" err="1"/>
              <a:t>jeweils</a:t>
            </a:r>
            <a:r>
              <a:rPr lang="en-US" dirty="0"/>
              <a:t> </a:t>
            </a:r>
            <a:r>
              <a:rPr lang="en-US" dirty="0" err="1"/>
              <a:t>sofern</a:t>
            </a:r>
            <a:r>
              <a:rPr lang="en-US" dirty="0"/>
              <a:t> </a:t>
            </a:r>
            <a:r>
              <a:rPr lang="en-US" dirty="0" err="1"/>
              <a:t>sie</a:t>
            </a:r>
            <a:r>
              <a:rPr lang="en-US" dirty="0"/>
              <a:t> </a:t>
            </a:r>
            <a:r>
              <a:rPr lang="en-US" dirty="0" err="1"/>
              <a:t>nach</a:t>
            </a:r>
            <a:r>
              <a:rPr lang="en-US" dirty="0"/>
              <a:t> dem 24.2.2022 die Ukraine </a:t>
            </a:r>
            <a:r>
              <a:rPr lang="en-US" dirty="0" err="1"/>
              <a:t>verlassen</a:t>
            </a:r>
            <a:r>
              <a:rPr lang="en-US" dirty="0"/>
              <a:t> </a:t>
            </a:r>
            <a:r>
              <a:rPr lang="en-US" dirty="0" err="1"/>
              <a:t>haben</a:t>
            </a:r>
            <a:r>
              <a:rPr lang="en-US" dirty="0"/>
              <a:t>, </a:t>
            </a:r>
            <a:r>
              <a:rPr lang="en-US" dirty="0" err="1"/>
              <a:t>weil</a:t>
            </a:r>
            <a:r>
              <a:rPr lang="en-US" dirty="0"/>
              <a:t> an </a:t>
            </a:r>
            <a:r>
              <a:rPr lang="en-US" dirty="0" err="1"/>
              <a:t>diesem</a:t>
            </a:r>
            <a:r>
              <a:rPr lang="en-US" dirty="0"/>
              <a:t> Tag der Krieg </a:t>
            </a:r>
            <a:r>
              <a:rPr lang="en-US" dirty="0" err="1"/>
              <a:t>begonnen</a:t>
            </a:r>
            <a:r>
              <a:rPr lang="en-US" dirty="0"/>
              <a:t> hat </a:t>
            </a:r>
            <a:r>
              <a:rPr lang="en-US" b="1" dirty="0"/>
              <a:t>(klick)</a:t>
            </a:r>
          </a:p>
        </p:txBody>
      </p:sp>
      <p:sp>
        <p:nvSpPr>
          <p:cNvPr id="4" name="Slide Number Placeholder 3"/>
          <p:cNvSpPr>
            <a:spLocks noGrp="1"/>
          </p:cNvSpPr>
          <p:nvPr>
            <p:ph type="sldNum" sz="quarter" idx="5"/>
          </p:nvPr>
        </p:nvSpPr>
        <p:spPr/>
        <p:txBody>
          <a:bodyPr/>
          <a:lstStyle/>
          <a:p>
            <a:fld id="{F4A3E423-9C06-4923-BFEE-24B3CB9BF2F8}" type="slidenum">
              <a:rPr lang="en-AT" smtClean="0"/>
              <a:t>5</a:t>
            </a:fld>
            <a:endParaRPr lang="en-AT"/>
          </a:p>
        </p:txBody>
      </p:sp>
    </p:spTree>
    <p:extLst>
      <p:ext uri="{BB962C8B-B14F-4D97-AF65-F5344CB8AC3E}">
        <p14:creationId xmlns:p14="http://schemas.microsoft.com/office/powerpoint/2010/main" val="724550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err="1"/>
              <a:t>Wenn</a:t>
            </a:r>
            <a:r>
              <a:rPr lang="en-US" sz="1100" dirty="0"/>
              <a:t> </a:t>
            </a:r>
            <a:r>
              <a:rPr lang="en-US" sz="1100" dirty="0" err="1"/>
              <a:t>wir</a:t>
            </a:r>
            <a:r>
              <a:rPr lang="en-US" sz="1100" dirty="0"/>
              <a:t> </a:t>
            </a:r>
            <a:r>
              <a:rPr lang="en-US" sz="1100" dirty="0" err="1"/>
              <a:t>uns</a:t>
            </a:r>
            <a:r>
              <a:rPr lang="en-US" sz="1100" dirty="0"/>
              <a:t> </a:t>
            </a:r>
            <a:r>
              <a:rPr lang="en-US" sz="1100" dirty="0" err="1"/>
              <a:t>kurz</a:t>
            </a:r>
            <a:r>
              <a:rPr lang="en-US" sz="1100" dirty="0"/>
              <a:t> an den </a:t>
            </a:r>
            <a:r>
              <a:rPr lang="en-US" sz="1100" dirty="0" err="1"/>
              <a:t>vorangegenen</a:t>
            </a:r>
            <a:r>
              <a:rPr lang="en-US" sz="1100" dirty="0"/>
              <a:t> “</a:t>
            </a:r>
            <a:r>
              <a:rPr lang="en-US" sz="1100" dirty="0" err="1"/>
              <a:t>Massenzustrom</a:t>
            </a:r>
            <a:r>
              <a:rPr lang="en-US" sz="1100" dirty="0"/>
              <a:t>” </a:t>
            </a:r>
            <a:r>
              <a:rPr lang="en-US" sz="1100" dirty="0" err="1"/>
              <a:t>erinnern</a:t>
            </a:r>
            <a:r>
              <a:rPr lang="en-US" sz="1100" dirty="0"/>
              <a:t> – das war 2015/2016 – </a:t>
            </a:r>
            <a:r>
              <a:rPr lang="en-US" sz="1100" dirty="0" err="1"/>
              <a:t>sehen</a:t>
            </a:r>
            <a:r>
              <a:rPr lang="en-US" sz="1100" dirty="0"/>
              <a:t> </a:t>
            </a:r>
            <a:r>
              <a:rPr lang="en-US" sz="1100" dirty="0" err="1"/>
              <a:t>wir</a:t>
            </a:r>
            <a:r>
              <a:rPr lang="en-US" sz="1100" dirty="0"/>
              <a:t> </a:t>
            </a:r>
            <a:r>
              <a:rPr lang="en-US" sz="1100" dirty="0" err="1"/>
              <a:t>dass</a:t>
            </a:r>
            <a:r>
              <a:rPr lang="en-US" sz="1100" dirty="0"/>
              <a:t> in der </a:t>
            </a:r>
            <a:r>
              <a:rPr lang="en-US" sz="1100" dirty="0" err="1"/>
              <a:t>Europäischen</a:t>
            </a:r>
            <a:r>
              <a:rPr lang="en-US" sz="1100" dirty="0"/>
              <a:t> Union </a:t>
            </a:r>
            <a:r>
              <a:rPr lang="en-US" sz="1100" dirty="0" err="1"/>
              <a:t>jeweils</a:t>
            </a:r>
            <a:r>
              <a:rPr lang="en-US" sz="1100" dirty="0"/>
              <a:t> </a:t>
            </a:r>
            <a:r>
              <a:rPr lang="en-US" sz="1100" dirty="0" err="1"/>
              <a:t>weit</a:t>
            </a:r>
            <a:r>
              <a:rPr lang="en-US" sz="1100" dirty="0"/>
              <a:t> </a:t>
            </a:r>
            <a:r>
              <a:rPr lang="en-US" sz="1100" dirty="0" err="1"/>
              <a:t>über</a:t>
            </a:r>
            <a:r>
              <a:rPr lang="en-US" sz="1100" dirty="0"/>
              <a:t> </a:t>
            </a:r>
            <a:r>
              <a:rPr lang="en-US" sz="1100" dirty="0" err="1"/>
              <a:t>eine</a:t>
            </a:r>
            <a:r>
              <a:rPr lang="en-US" sz="1100" dirty="0"/>
              <a:t> Million </a:t>
            </a:r>
            <a:r>
              <a:rPr lang="en-US" sz="1100" dirty="0" err="1"/>
              <a:t>Asylanträge</a:t>
            </a:r>
            <a:r>
              <a:rPr lang="en-US" sz="1100" dirty="0"/>
              <a:t> </a:t>
            </a:r>
            <a:r>
              <a:rPr lang="en-US" sz="1100" dirty="0" err="1"/>
              <a:t>gestellt</a:t>
            </a:r>
            <a:r>
              <a:rPr lang="en-US" sz="1100" dirty="0"/>
              <a:t> </a:t>
            </a:r>
            <a:r>
              <a:rPr lang="en-US" sz="1100" dirty="0" err="1"/>
              <a:t>wurden</a:t>
            </a:r>
            <a:r>
              <a:rPr lang="en-US" sz="1100" dirty="0"/>
              <a:t>. Das </a:t>
            </a:r>
            <a:r>
              <a:rPr lang="en-US" sz="1100" dirty="0" err="1"/>
              <a:t>ist</a:t>
            </a:r>
            <a:r>
              <a:rPr lang="en-US" sz="1100" dirty="0"/>
              <a:t> </a:t>
            </a:r>
            <a:r>
              <a:rPr lang="en-US" sz="1100" dirty="0" err="1"/>
              <a:t>verglichen</a:t>
            </a:r>
            <a:r>
              <a:rPr lang="en-US" sz="1100" dirty="0"/>
              <a:t> </a:t>
            </a:r>
            <a:r>
              <a:rPr lang="en-US" sz="1100" dirty="0" err="1"/>
              <a:t>mit</a:t>
            </a:r>
            <a:r>
              <a:rPr lang="en-US" sz="1100" dirty="0"/>
              <a:t> den </a:t>
            </a:r>
            <a:r>
              <a:rPr lang="en-US" sz="1100" dirty="0" err="1"/>
              <a:t>erarteten</a:t>
            </a:r>
            <a:r>
              <a:rPr lang="en-US" sz="1100" dirty="0"/>
              <a:t> 6,5 </a:t>
            </a:r>
            <a:r>
              <a:rPr lang="en-US" sz="1100" dirty="0" err="1"/>
              <a:t>Millionen</a:t>
            </a:r>
            <a:r>
              <a:rPr lang="en-US" sz="1100" dirty="0"/>
              <a:t> </a:t>
            </a:r>
            <a:r>
              <a:rPr lang="en-US" sz="1100" dirty="0" err="1"/>
              <a:t>Vertriebenen</a:t>
            </a:r>
            <a:r>
              <a:rPr lang="en-US" sz="1100" dirty="0"/>
              <a:t> </a:t>
            </a:r>
            <a:r>
              <a:rPr lang="en-US" sz="1100" dirty="0" err="1"/>
              <a:t>aus</a:t>
            </a:r>
            <a:r>
              <a:rPr lang="en-US" sz="1100" dirty="0"/>
              <a:t> der Ukraine </a:t>
            </a:r>
            <a:r>
              <a:rPr lang="en-US" sz="1100" dirty="0" err="1"/>
              <a:t>zwar</a:t>
            </a:r>
            <a:r>
              <a:rPr lang="en-US" sz="1100" dirty="0"/>
              <a:t> </a:t>
            </a:r>
            <a:r>
              <a:rPr lang="en-US" sz="1100" dirty="0" err="1"/>
              <a:t>deutlich</a:t>
            </a:r>
            <a:r>
              <a:rPr lang="en-US" sz="1100" dirty="0"/>
              <a:t> </a:t>
            </a:r>
            <a:r>
              <a:rPr lang="en-US" sz="1100" dirty="0" err="1"/>
              <a:t>weniger</a:t>
            </a:r>
            <a:r>
              <a:rPr lang="en-US" sz="1100" dirty="0"/>
              <a:t>, </a:t>
            </a:r>
            <a:r>
              <a:rPr lang="en-US" sz="1100" dirty="0" err="1"/>
              <a:t>aber</a:t>
            </a:r>
            <a:r>
              <a:rPr lang="en-US" sz="1100" dirty="0"/>
              <a:t> </a:t>
            </a:r>
            <a:r>
              <a:rPr lang="en-US" sz="1100" dirty="0" err="1"/>
              <a:t>dennoch</a:t>
            </a:r>
            <a:r>
              <a:rPr lang="en-US" sz="1100" dirty="0"/>
              <a:t> </a:t>
            </a:r>
            <a:r>
              <a:rPr lang="en-US" sz="1100" dirty="0" err="1"/>
              <a:t>stellte</a:t>
            </a:r>
            <a:r>
              <a:rPr lang="en-US" sz="1100" dirty="0"/>
              <a:t> die </a:t>
            </a:r>
            <a:r>
              <a:rPr lang="en-US" sz="1100" dirty="0" err="1"/>
              <a:t>Bewältigung</a:t>
            </a:r>
            <a:r>
              <a:rPr lang="en-US" sz="1100" dirty="0"/>
              <a:t> </a:t>
            </a:r>
            <a:r>
              <a:rPr lang="en-US" sz="1100" dirty="0" err="1"/>
              <a:t>dieser</a:t>
            </a:r>
            <a:r>
              <a:rPr lang="en-US" sz="1100" dirty="0"/>
              <a:t> </a:t>
            </a:r>
            <a:r>
              <a:rPr lang="en-US" sz="1100" dirty="0" err="1"/>
              <a:t>Asylanträge</a:t>
            </a:r>
            <a:r>
              <a:rPr lang="en-US" sz="1100" dirty="0"/>
              <a:t> in </a:t>
            </a:r>
            <a:r>
              <a:rPr lang="en-US" sz="1100" dirty="0" err="1"/>
              <a:t>mehreren</a:t>
            </a:r>
            <a:r>
              <a:rPr lang="en-US" sz="1100" dirty="0"/>
              <a:t> EU-</a:t>
            </a:r>
            <a:r>
              <a:rPr lang="en-US" sz="1100" dirty="0" err="1"/>
              <a:t>Mitgliedstaaten</a:t>
            </a:r>
            <a:r>
              <a:rPr lang="en-US" sz="1100" dirty="0"/>
              <a:t> </a:t>
            </a:r>
            <a:r>
              <a:rPr lang="en-US" sz="1100" dirty="0" err="1"/>
              <a:t>eine</a:t>
            </a:r>
            <a:r>
              <a:rPr lang="en-US" sz="1100" dirty="0"/>
              <a:t> </a:t>
            </a:r>
            <a:r>
              <a:rPr lang="en-US" sz="1100" dirty="0" err="1"/>
              <a:t>Herausforderung</a:t>
            </a:r>
            <a:r>
              <a:rPr lang="en-US" sz="1100" dirty="0"/>
              <a:t> </a:t>
            </a:r>
            <a:r>
              <a:rPr lang="en-US" sz="1100" dirty="0" err="1"/>
              <a:t>dar</a:t>
            </a:r>
            <a:r>
              <a:rPr lang="en-US" sz="1100" dirty="0"/>
              <a:t>. Daher </a:t>
            </a:r>
            <a:r>
              <a:rPr lang="en-US" sz="1100" dirty="0" err="1"/>
              <a:t>stellt</a:t>
            </a:r>
            <a:r>
              <a:rPr lang="en-US" sz="1100" dirty="0"/>
              <a:t> </a:t>
            </a:r>
            <a:r>
              <a:rPr lang="en-US" sz="1100" dirty="0" err="1"/>
              <a:t>sich</a:t>
            </a:r>
            <a:r>
              <a:rPr lang="en-US" sz="1100" dirty="0"/>
              <a:t> </a:t>
            </a:r>
            <a:r>
              <a:rPr lang="en-US" sz="1100" dirty="0" err="1"/>
              <a:t>natürlich</a:t>
            </a:r>
            <a:r>
              <a:rPr lang="en-US" sz="1100" dirty="0"/>
              <a:t> die </a:t>
            </a:r>
            <a:r>
              <a:rPr lang="en-US" sz="1100" dirty="0" err="1"/>
              <a:t>Frage</a:t>
            </a:r>
            <a:r>
              <a:rPr lang="en-US" sz="1100" dirty="0"/>
              <a:t>: </a:t>
            </a:r>
            <a:r>
              <a:rPr lang="en-US" sz="1100" dirty="0" err="1"/>
              <a:t>warum</a:t>
            </a:r>
            <a:r>
              <a:rPr lang="en-US" sz="1100" dirty="0"/>
              <a:t> </a:t>
            </a:r>
            <a:r>
              <a:rPr lang="en-US" sz="1100" dirty="0" err="1"/>
              <a:t>wurde</a:t>
            </a:r>
            <a:r>
              <a:rPr lang="en-US" sz="1100" dirty="0"/>
              <a:t> die </a:t>
            </a:r>
            <a:r>
              <a:rPr lang="en-US" sz="1100" dirty="0" err="1"/>
              <a:t>MassenzustromsRL</a:t>
            </a:r>
            <a:r>
              <a:rPr lang="en-US" sz="1100" dirty="0"/>
              <a:t> </a:t>
            </a:r>
            <a:r>
              <a:rPr lang="en-US" sz="1100" dirty="0" err="1"/>
              <a:t>nicht</a:t>
            </a:r>
            <a:r>
              <a:rPr lang="en-US" sz="1100" dirty="0"/>
              <a:t> </a:t>
            </a:r>
            <a:r>
              <a:rPr lang="en-US" sz="1100" dirty="0" err="1"/>
              <a:t>bereits</a:t>
            </a:r>
            <a:r>
              <a:rPr lang="en-US" sz="1100" dirty="0"/>
              <a:t> 2015 </a:t>
            </a:r>
            <a:r>
              <a:rPr lang="en-US" sz="1100" dirty="0" err="1"/>
              <a:t>angewendet</a:t>
            </a:r>
            <a:r>
              <a:rPr lang="en-US" sz="1100" dirty="0"/>
              <a:t>?</a:t>
            </a:r>
          </a:p>
          <a:p>
            <a:endParaRPr lang="en-US" sz="1100" dirty="0"/>
          </a:p>
          <a:p>
            <a:r>
              <a:rPr lang="en-US" sz="1100" dirty="0" err="1"/>
              <a:t>Wenig</a:t>
            </a:r>
            <a:r>
              <a:rPr lang="en-US" sz="1100" dirty="0"/>
              <a:t> </a:t>
            </a:r>
            <a:r>
              <a:rPr lang="en-US" sz="1100" dirty="0" err="1"/>
              <a:t>überraschend</a:t>
            </a:r>
            <a:r>
              <a:rPr lang="en-US" sz="1100" dirty="0"/>
              <a:t> </a:t>
            </a:r>
            <a:r>
              <a:rPr lang="en-US" sz="1100" dirty="0" err="1"/>
              <a:t>scheint</a:t>
            </a:r>
            <a:r>
              <a:rPr lang="en-US" sz="1100" dirty="0"/>
              <a:t> das </a:t>
            </a:r>
            <a:r>
              <a:rPr lang="en-US" sz="1100" dirty="0" err="1"/>
              <a:t>politische</a:t>
            </a:r>
            <a:r>
              <a:rPr lang="en-US" sz="1100" dirty="0"/>
              <a:t> </a:t>
            </a:r>
            <a:r>
              <a:rPr lang="en-US" sz="1100" dirty="0" err="1"/>
              <a:t>Gründe</a:t>
            </a:r>
            <a:r>
              <a:rPr lang="en-US" sz="1100" dirty="0"/>
              <a:t> </a:t>
            </a:r>
            <a:r>
              <a:rPr lang="en-US" sz="1100" dirty="0" err="1"/>
              <a:t>gehabt</a:t>
            </a:r>
            <a:r>
              <a:rPr lang="en-US" sz="1100" dirty="0"/>
              <a:t> </a:t>
            </a:r>
            <a:r>
              <a:rPr lang="en-US" sz="1100" dirty="0" err="1"/>
              <a:t>zu</a:t>
            </a:r>
            <a:r>
              <a:rPr lang="en-US" sz="1100" dirty="0"/>
              <a:t> </a:t>
            </a:r>
            <a:r>
              <a:rPr lang="en-US" sz="1100" dirty="0" err="1"/>
              <a:t>haben</a:t>
            </a:r>
            <a:r>
              <a:rPr lang="en-US" sz="1100" dirty="0"/>
              <a:t>. In der EU-</a:t>
            </a:r>
            <a:r>
              <a:rPr lang="en-US" sz="1100" dirty="0" err="1"/>
              <a:t>Kommission</a:t>
            </a:r>
            <a:r>
              <a:rPr lang="en-US" sz="1100" dirty="0"/>
              <a:t> </a:t>
            </a:r>
            <a:r>
              <a:rPr lang="en-US" sz="1100" b="1" dirty="0"/>
              <a:t>(klick) </a:t>
            </a:r>
            <a:r>
              <a:rPr lang="en-US" sz="1100" dirty="0" err="1"/>
              <a:t>wurden</a:t>
            </a:r>
            <a:r>
              <a:rPr lang="en-US" sz="1100" dirty="0"/>
              <a:t> </a:t>
            </a:r>
            <a:r>
              <a:rPr lang="en-US" sz="1100" dirty="0" err="1"/>
              <a:t>dazu</a:t>
            </a:r>
            <a:r>
              <a:rPr lang="en-US" sz="1100" dirty="0"/>
              <a:t> </a:t>
            </a:r>
            <a:r>
              <a:rPr lang="en-US" sz="1100" dirty="0" err="1"/>
              <a:t>scheinbar</a:t>
            </a:r>
            <a:r>
              <a:rPr lang="en-US" sz="1100" dirty="0"/>
              <a:t> </a:t>
            </a:r>
            <a:r>
              <a:rPr lang="en-US" sz="1100" dirty="0" err="1"/>
              <a:t>Überlegungen</a:t>
            </a:r>
            <a:r>
              <a:rPr lang="en-US" sz="1100" dirty="0"/>
              <a:t> </a:t>
            </a:r>
            <a:r>
              <a:rPr lang="en-US" sz="1100" dirty="0" err="1"/>
              <a:t>angestellt</a:t>
            </a:r>
            <a:r>
              <a:rPr lang="en-US" sz="1100" dirty="0"/>
              <a:t>, man war </a:t>
            </a:r>
            <a:r>
              <a:rPr lang="en-US" sz="1100" dirty="0" err="1"/>
              <a:t>dann</a:t>
            </a:r>
            <a:r>
              <a:rPr lang="en-US" sz="1100" dirty="0"/>
              <a:t> </a:t>
            </a:r>
            <a:r>
              <a:rPr lang="en-US" sz="1100" dirty="0" err="1"/>
              <a:t>aber</a:t>
            </a:r>
            <a:r>
              <a:rPr lang="en-US" sz="1100" dirty="0"/>
              <a:t> der </a:t>
            </a:r>
            <a:r>
              <a:rPr lang="en-US" sz="1100" dirty="0" err="1"/>
              <a:t>Auffassung</a:t>
            </a:r>
            <a:r>
              <a:rPr lang="en-US" sz="1100" dirty="0"/>
              <a:t>, </a:t>
            </a:r>
            <a:r>
              <a:rPr lang="en-US" sz="1100" dirty="0" err="1"/>
              <a:t>dass</a:t>
            </a:r>
            <a:r>
              <a:rPr lang="en-US" sz="1100" dirty="0"/>
              <a:t>  die </a:t>
            </a:r>
            <a:r>
              <a:rPr lang="en-US" sz="1100" dirty="0" err="1"/>
              <a:t>Richtline</a:t>
            </a:r>
            <a:r>
              <a:rPr lang="en-US" sz="1100" dirty="0"/>
              <a:t> auf Basis der Ex-</a:t>
            </a:r>
            <a:r>
              <a:rPr lang="en-US" sz="1100" dirty="0" err="1"/>
              <a:t>Jugoslawien</a:t>
            </a:r>
            <a:r>
              <a:rPr lang="en-US" sz="1100" dirty="0"/>
              <a:t>-</a:t>
            </a:r>
            <a:r>
              <a:rPr lang="en-US" sz="1100" dirty="0" err="1"/>
              <a:t>Vertriebenen</a:t>
            </a:r>
            <a:r>
              <a:rPr lang="en-US" sz="1100" dirty="0"/>
              <a:t> </a:t>
            </a:r>
            <a:r>
              <a:rPr lang="en-US" sz="1100" dirty="0" err="1"/>
              <a:t>entwickelt</a:t>
            </a:r>
            <a:r>
              <a:rPr lang="en-US" sz="1100" dirty="0"/>
              <a:t> </a:t>
            </a:r>
            <a:r>
              <a:rPr lang="en-US" sz="1100" dirty="0" err="1"/>
              <a:t>wurde</a:t>
            </a:r>
            <a:r>
              <a:rPr lang="en-US" sz="1100" dirty="0"/>
              <a:t> und </a:t>
            </a:r>
            <a:r>
              <a:rPr lang="en-US" sz="1100" dirty="0" err="1"/>
              <a:t>deswegen</a:t>
            </a:r>
            <a:r>
              <a:rPr lang="en-US" sz="1100" dirty="0"/>
              <a:t> auf die Situation 2015/2016 </a:t>
            </a:r>
            <a:r>
              <a:rPr lang="en-US" sz="1100" dirty="0" err="1"/>
              <a:t>nicht</a:t>
            </a:r>
            <a:r>
              <a:rPr lang="en-US" sz="1100" dirty="0"/>
              <a:t> </a:t>
            </a:r>
            <a:r>
              <a:rPr lang="en-US" sz="1100" dirty="0" err="1"/>
              <a:t>anwendbar</a:t>
            </a:r>
            <a:r>
              <a:rPr lang="en-US" sz="1100" dirty="0"/>
              <a:t> sei - </a:t>
            </a:r>
            <a:r>
              <a:rPr lang="en-US" sz="1100" dirty="0" err="1"/>
              <a:t>unter</a:t>
            </a:r>
            <a:r>
              <a:rPr lang="en-US" sz="1100" dirty="0"/>
              <a:t> </a:t>
            </a:r>
            <a:r>
              <a:rPr lang="en-US" sz="1100" dirty="0" err="1"/>
              <a:t>anderem</a:t>
            </a:r>
            <a:r>
              <a:rPr lang="en-US" sz="1100" dirty="0"/>
              <a:t> </a:t>
            </a:r>
            <a:r>
              <a:rPr lang="en-US" sz="1100" dirty="0" err="1"/>
              <a:t>weil</a:t>
            </a:r>
            <a:r>
              <a:rPr lang="en-US" sz="1100" dirty="0"/>
              <a:t> man </a:t>
            </a:r>
            <a:r>
              <a:rPr lang="en-US" sz="1100" dirty="0" err="1"/>
              <a:t>davon</a:t>
            </a:r>
            <a:r>
              <a:rPr lang="en-US" sz="1100" dirty="0"/>
              <a:t> </a:t>
            </a:r>
            <a:r>
              <a:rPr lang="en-US" sz="1100" dirty="0" err="1"/>
              <a:t>ausging</a:t>
            </a:r>
            <a:r>
              <a:rPr lang="en-US" sz="1100" dirty="0"/>
              <a:t>, </a:t>
            </a:r>
            <a:r>
              <a:rPr lang="en-US" sz="1100" dirty="0" err="1"/>
              <a:t>dass</a:t>
            </a:r>
            <a:r>
              <a:rPr lang="en-US" sz="1100" dirty="0"/>
              <a:t> die </a:t>
            </a:r>
            <a:r>
              <a:rPr lang="en-US" sz="1100" dirty="0" err="1"/>
              <a:t>Richtlinie</a:t>
            </a:r>
            <a:r>
              <a:rPr lang="en-US" sz="1100" dirty="0"/>
              <a:t> </a:t>
            </a:r>
            <a:r>
              <a:rPr lang="en-US" sz="1100" dirty="0" err="1"/>
              <a:t>für</a:t>
            </a:r>
            <a:r>
              <a:rPr lang="en-US" sz="1100" dirty="0"/>
              <a:t> die “mixed migration” </a:t>
            </a:r>
            <a:r>
              <a:rPr lang="en-US" sz="1100" dirty="0" err="1"/>
              <a:t>nicht</a:t>
            </a:r>
            <a:r>
              <a:rPr lang="en-US" sz="1100" dirty="0"/>
              <a:t> </a:t>
            </a:r>
            <a:r>
              <a:rPr lang="en-US" sz="1100" dirty="0" err="1"/>
              <a:t>geeignet</a:t>
            </a:r>
            <a:r>
              <a:rPr lang="en-US" sz="1100" dirty="0"/>
              <a:t> </a:t>
            </a:r>
            <a:r>
              <a:rPr lang="en-US" sz="1100" dirty="0" err="1"/>
              <a:t>seien</a:t>
            </a:r>
            <a:r>
              <a:rPr lang="en-US" sz="1100" dirty="0"/>
              <a:t> und Relocation </a:t>
            </a:r>
            <a:r>
              <a:rPr lang="en-US" sz="1100" dirty="0" err="1"/>
              <a:t>Programme</a:t>
            </a:r>
            <a:r>
              <a:rPr lang="en-US" sz="1100" dirty="0"/>
              <a:t> </a:t>
            </a:r>
            <a:r>
              <a:rPr lang="en-US" sz="1100" dirty="0" err="1"/>
              <a:t>sinnvoller</a:t>
            </a:r>
            <a:r>
              <a:rPr lang="en-US" sz="1100" dirty="0"/>
              <a:t> </a:t>
            </a:r>
            <a:r>
              <a:rPr lang="en-US" sz="1100" dirty="0" err="1"/>
              <a:t>wären</a:t>
            </a:r>
            <a:r>
              <a:rPr lang="en-US" sz="1100" dirty="0"/>
              <a:t>. </a:t>
            </a:r>
          </a:p>
          <a:p>
            <a:r>
              <a:rPr lang="en-US" sz="1100" dirty="0"/>
              <a:t>Beobachter </a:t>
            </a:r>
            <a:r>
              <a:rPr lang="en-US" sz="1100" dirty="0" err="1"/>
              <a:t>meinten</a:t>
            </a:r>
            <a:r>
              <a:rPr lang="en-US" sz="1100" dirty="0"/>
              <a:t> </a:t>
            </a:r>
            <a:r>
              <a:rPr lang="en-US" sz="1100" dirty="0" err="1"/>
              <a:t>aber</a:t>
            </a:r>
            <a:r>
              <a:rPr lang="en-US" sz="1100" dirty="0"/>
              <a:t> </a:t>
            </a:r>
            <a:r>
              <a:rPr lang="en-US" sz="1100" dirty="0" err="1"/>
              <a:t>auch</a:t>
            </a:r>
            <a:r>
              <a:rPr lang="en-US" sz="1100" dirty="0"/>
              <a:t>, </a:t>
            </a:r>
            <a:r>
              <a:rPr lang="en-US" sz="1100" dirty="0" err="1"/>
              <a:t>dass</a:t>
            </a:r>
            <a:r>
              <a:rPr lang="en-US" sz="1100" dirty="0"/>
              <a:t> die </a:t>
            </a:r>
            <a:r>
              <a:rPr lang="en-US" sz="1100" dirty="0" err="1"/>
              <a:t>RL</a:t>
            </a:r>
            <a:r>
              <a:rPr lang="en-US" sz="1100" dirty="0"/>
              <a:t> </a:t>
            </a:r>
            <a:r>
              <a:rPr lang="en-US" sz="1100" dirty="0" err="1"/>
              <a:t>wohl</a:t>
            </a:r>
            <a:r>
              <a:rPr lang="en-US" sz="1100" dirty="0"/>
              <a:t> </a:t>
            </a:r>
            <a:r>
              <a:rPr lang="en-US" sz="1100" dirty="0" err="1"/>
              <a:t>auch</a:t>
            </a:r>
            <a:r>
              <a:rPr lang="en-US" sz="1100" dirty="0"/>
              <a:t> </a:t>
            </a:r>
            <a:r>
              <a:rPr lang="en-US" sz="1100" dirty="0" err="1"/>
              <a:t>als</a:t>
            </a:r>
            <a:r>
              <a:rPr lang="en-US" sz="1100" dirty="0"/>
              <a:t> “pull </a:t>
            </a:r>
            <a:r>
              <a:rPr lang="en-US" sz="1100" dirty="0" err="1"/>
              <a:t>facor</a:t>
            </a:r>
            <a:r>
              <a:rPr lang="en-US" sz="1100" dirty="0"/>
              <a:t>” </a:t>
            </a:r>
            <a:r>
              <a:rPr lang="en-US" sz="1100" dirty="0" err="1"/>
              <a:t>angesehen</a:t>
            </a:r>
            <a:r>
              <a:rPr lang="en-US" sz="1100" dirty="0"/>
              <a:t> </a:t>
            </a:r>
            <a:r>
              <a:rPr lang="en-US" sz="1100" dirty="0" err="1"/>
              <a:t>wurde</a:t>
            </a:r>
            <a:r>
              <a:rPr lang="en-US" sz="1100" dirty="0"/>
              <a:t> und </a:t>
            </a:r>
            <a:r>
              <a:rPr lang="en-US" sz="1100" dirty="0" err="1"/>
              <a:t>dass</a:t>
            </a:r>
            <a:r>
              <a:rPr lang="en-US" sz="1100" dirty="0"/>
              <a:t> </a:t>
            </a:r>
            <a:r>
              <a:rPr lang="en-US" sz="1100" dirty="0" err="1"/>
              <a:t>deswegen</a:t>
            </a:r>
            <a:r>
              <a:rPr lang="en-US" sz="1100" dirty="0"/>
              <a:t> </a:t>
            </a:r>
            <a:r>
              <a:rPr lang="en-US" sz="1100" dirty="0" err="1"/>
              <a:t>kein</a:t>
            </a:r>
            <a:r>
              <a:rPr lang="en-US" sz="1100" dirty="0"/>
              <a:t> </a:t>
            </a:r>
            <a:r>
              <a:rPr lang="en-US" sz="1100" dirty="0" err="1"/>
              <a:t>Konsens</a:t>
            </a:r>
            <a:r>
              <a:rPr lang="en-US" sz="1100" dirty="0"/>
              <a:t> </a:t>
            </a:r>
            <a:r>
              <a:rPr lang="en-US" sz="1100" dirty="0" err="1"/>
              <a:t>zur</a:t>
            </a:r>
            <a:r>
              <a:rPr lang="en-US" sz="1100" dirty="0"/>
              <a:t> </a:t>
            </a:r>
            <a:r>
              <a:rPr lang="en-US" sz="1100" dirty="0" err="1"/>
              <a:t>Anwendung</a:t>
            </a:r>
            <a:r>
              <a:rPr lang="en-US" sz="1100" dirty="0"/>
              <a:t> </a:t>
            </a:r>
            <a:r>
              <a:rPr lang="en-US" sz="1100" dirty="0" err="1"/>
              <a:t>erreicht</a:t>
            </a:r>
            <a:r>
              <a:rPr lang="en-US" sz="1100" dirty="0"/>
              <a:t> </a:t>
            </a:r>
            <a:r>
              <a:rPr lang="en-US" sz="1100" dirty="0" err="1"/>
              <a:t>waeden</a:t>
            </a:r>
            <a:r>
              <a:rPr lang="en-US" sz="1100" dirty="0"/>
              <a:t> </a:t>
            </a:r>
            <a:r>
              <a:rPr lang="en-US" sz="1100" dirty="0" err="1"/>
              <a:t>konnte</a:t>
            </a:r>
            <a:r>
              <a:rPr lang="en-US" sz="1100" dirty="0"/>
              <a:t>.</a:t>
            </a:r>
          </a:p>
          <a:p>
            <a:r>
              <a:rPr lang="en-US" sz="1100" dirty="0"/>
              <a:t>Man </a:t>
            </a:r>
            <a:r>
              <a:rPr lang="en-US" sz="1100" dirty="0" err="1"/>
              <a:t>kann</a:t>
            </a:r>
            <a:r>
              <a:rPr lang="en-US" sz="1100" dirty="0"/>
              <a:t> </a:t>
            </a:r>
            <a:r>
              <a:rPr lang="en-US" sz="1100" dirty="0" err="1"/>
              <a:t>natürich</a:t>
            </a:r>
            <a:r>
              <a:rPr lang="en-US" sz="1100" dirty="0"/>
              <a:t> </a:t>
            </a:r>
            <a:r>
              <a:rPr lang="en-US" sz="1100" dirty="0" err="1"/>
              <a:t>darüber</a:t>
            </a:r>
            <a:r>
              <a:rPr lang="en-US" sz="1100" dirty="0"/>
              <a:t> </a:t>
            </a:r>
            <a:r>
              <a:rPr lang="en-US" sz="1100" dirty="0" err="1"/>
              <a:t>diskutieren</a:t>
            </a:r>
            <a:r>
              <a:rPr lang="en-US" sz="1100" dirty="0"/>
              <a:t>, </a:t>
            </a:r>
            <a:r>
              <a:rPr lang="en-US" sz="1100" dirty="0" err="1"/>
              <a:t>ob</a:t>
            </a:r>
            <a:r>
              <a:rPr lang="en-US" sz="1100" dirty="0"/>
              <a:t> die Situation der </a:t>
            </a:r>
            <a:r>
              <a:rPr lang="en-US" sz="1100" dirty="0" err="1"/>
              <a:t>vetriebenen</a:t>
            </a:r>
            <a:r>
              <a:rPr lang="en-US" sz="1100" dirty="0"/>
              <a:t> </a:t>
            </a:r>
            <a:r>
              <a:rPr lang="en-US" sz="1100" dirty="0" err="1"/>
              <a:t>UkrainerInnen</a:t>
            </a:r>
            <a:r>
              <a:rPr lang="en-US" sz="1100" dirty="0"/>
              <a:t> </a:t>
            </a:r>
            <a:r>
              <a:rPr lang="en-US" sz="1100" dirty="0" err="1"/>
              <a:t>grundlegend</a:t>
            </a:r>
            <a:r>
              <a:rPr lang="en-US" sz="1100" dirty="0"/>
              <a:t> </a:t>
            </a:r>
            <a:r>
              <a:rPr lang="en-US" sz="1100" dirty="0" err="1"/>
              <a:t>anders</a:t>
            </a:r>
            <a:r>
              <a:rPr lang="en-US" sz="1100" dirty="0"/>
              <a:t> </a:t>
            </a:r>
            <a:r>
              <a:rPr lang="en-US" sz="1100" dirty="0" err="1"/>
              <a:t>ist</a:t>
            </a:r>
            <a:r>
              <a:rPr lang="en-US" sz="1100" dirty="0"/>
              <a:t> </a:t>
            </a:r>
            <a:r>
              <a:rPr lang="en-US" sz="1100" dirty="0" err="1"/>
              <a:t>als</a:t>
            </a:r>
            <a:r>
              <a:rPr lang="en-US" sz="1100" dirty="0"/>
              <a:t> die Situation </a:t>
            </a:r>
            <a:r>
              <a:rPr lang="en-US" sz="1100" dirty="0" err="1"/>
              <a:t>jener</a:t>
            </a:r>
            <a:r>
              <a:rPr lang="en-US" sz="1100" dirty="0"/>
              <a:t> Menschen, die 2015/206 auf der Flucht </a:t>
            </a:r>
            <a:r>
              <a:rPr lang="en-US" sz="1100" dirty="0" err="1"/>
              <a:t>waren</a:t>
            </a:r>
            <a:r>
              <a:rPr lang="en-US" sz="1100" dirty="0"/>
              <a:t> – </a:t>
            </a:r>
            <a:r>
              <a:rPr lang="en-US" sz="1100" dirty="0" err="1"/>
              <a:t>aber</a:t>
            </a:r>
            <a:r>
              <a:rPr lang="en-US" sz="1100" dirty="0"/>
              <a:t> </a:t>
            </a:r>
            <a:r>
              <a:rPr lang="en-US" sz="1100" dirty="0" err="1"/>
              <a:t>aus</a:t>
            </a:r>
            <a:r>
              <a:rPr lang="en-US" sz="1100" dirty="0"/>
              <a:t> </a:t>
            </a:r>
            <a:r>
              <a:rPr lang="en-US" sz="1100" dirty="0" err="1"/>
              <a:t>Sicht</a:t>
            </a:r>
            <a:r>
              <a:rPr lang="en-US" sz="1100" dirty="0"/>
              <a:t> der </a:t>
            </a:r>
            <a:r>
              <a:rPr lang="en-US" sz="1100" dirty="0" err="1"/>
              <a:t>vetriebenen</a:t>
            </a:r>
            <a:r>
              <a:rPr lang="en-US" sz="1100" dirty="0"/>
              <a:t> </a:t>
            </a:r>
            <a:r>
              <a:rPr lang="en-US" sz="1100" dirty="0" err="1"/>
              <a:t>UkrainerInnen</a:t>
            </a:r>
            <a:r>
              <a:rPr lang="en-US" sz="1100" dirty="0"/>
              <a:t> </a:t>
            </a:r>
            <a:r>
              <a:rPr lang="en-US" sz="1100" dirty="0" err="1"/>
              <a:t>scheint</a:t>
            </a:r>
            <a:r>
              <a:rPr lang="en-US" sz="1100" dirty="0"/>
              <a:t> </a:t>
            </a:r>
            <a:r>
              <a:rPr lang="en-US" sz="1100" dirty="0" err="1"/>
              <a:t>er</a:t>
            </a:r>
            <a:r>
              <a:rPr lang="en-US" sz="1100" dirty="0"/>
              <a:t> </a:t>
            </a:r>
            <a:r>
              <a:rPr lang="en-US" sz="1100" dirty="0" err="1"/>
              <a:t>erfreulich</a:t>
            </a:r>
            <a:r>
              <a:rPr lang="en-US" sz="1100" dirty="0"/>
              <a:t>, </a:t>
            </a:r>
            <a:r>
              <a:rPr lang="en-US" sz="1100" dirty="0" err="1"/>
              <a:t>dass</a:t>
            </a:r>
            <a:r>
              <a:rPr lang="en-US" sz="1100" dirty="0"/>
              <a:t> die </a:t>
            </a:r>
            <a:r>
              <a:rPr lang="en-US" sz="1100" dirty="0" err="1"/>
              <a:t>RL</a:t>
            </a:r>
            <a:r>
              <a:rPr lang="en-US" sz="1100" dirty="0"/>
              <a:t> </a:t>
            </a:r>
            <a:r>
              <a:rPr lang="en-US" sz="1100" dirty="0" err="1"/>
              <a:t>nunmehr</a:t>
            </a:r>
            <a:r>
              <a:rPr lang="en-US" sz="1100" dirty="0"/>
              <a:t> </a:t>
            </a:r>
            <a:r>
              <a:rPr lang="en-US" sz="1100" b="0" dirty="0" err="1"/>
              <a:t>angwedent</a:t>
            </a:r>
            <a:r>
              <a:rPr lang="en-US" sz="1100" dirty="0"/>
              <a:t> </a:t>
            </a:r>
            <a:r>
              <a:rPr lang="en-US" sz="1100" dirty="0" err="1"/>
              <a:t>wird</a:t>
            </a:r>
            <a:r>
              <a:rPr lang="en-US" sz="1100" dirty="0"/>
              <a:t> (</a:t>
            </a:r>
            <a:r>
              <a:rPr lang="en-US" sz="1100" b="1" dirty="0"/>
              <a:t>klick</a:t>
            </a:r>
            <a:r>
              <a:rPr lang="en-US" sz="1100" dirty="0"/>
              <a:t>)</a:t>
            </a:r>
            <a:endParaRPr lang="en-AT" sz="1100" dirty="0"/>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err="1">
                <a:solidFill>
                  <a:schemeClr val="bg1">
                    <a:lumMod val="50000"/>
                  </a:schemeClr>
                </a:solidFill>
              </a:rPr>
              <a:t>Vgl</a:t>
            </a:r>
            <a:r>
              <a:rPr lang="en-US" sz="1100" dirty="0">
                <a:solidFill>
                  <a:schemeClr val="bg1">
                    <a:lumMod val="50000"/>
                  </a:schemeClr>
                </a:solidFill>
              </a:rPr>
              <a:t>. </a:t>
            </a:r>
            <a:r>
              <a:rPr lang="en-US" sz="1100" dirty="0" err="1">
                <a:solidFill>
                  <a:schemeClr val="bg1">
                    <a:lumMod val="50000"/>
                  </a:schemeClr>
                </a:solidFill>
              </a:rPr>
              <a:t>Asyl</a:t>
            </a:r>
            <a:r>
              <a:rPr lang="en-US" sz="1100" dirty="0">
                <a:solidFill>
                  <a:schemeClr val="bg1">
                    <a:lumMod val="50000"/>
                  </a:schemeClr>
                </a:solidFill>
              </a:rPr>
              <a:t> </a:t>
            </a:r>
            <a:r>
              <a:rPr lang="en-US" sz="1100" dirty="0" err="1">
                <a:solidFill>
                  <a:schemeClr val="bg1">
                    <a:lumMod val="50000"/>
                  </a:schemeClr>
                </a:solidFill>
              </a:rPr>
              <a:t>aktuell</a:t>
            </a:r>
            <a:r>
              <a:rPr lang="en-US" sz="1100" dirty="0">
                <a:solidFill>
                  <a:schemeClr val="bg1">
                    <a:lumMod val="50000"/>
                  </a:schemeClr>
                </a:solidFill>
              </a:rPr>
              <a:t> 3/2015, S. 20</a:t>
            </a:r>
          </a:p>
          <a:p>
            <a:endParaRPr lang="en-AT" sz="1100" dirty="0"/>
          </a:p>
        </p:txBody>
      </p:sp>
      <p:sp>
        <p:nvSpPr>
          <p:cNvPr id="4" name="Slide Number Placeholder 3"/>
          <p:cNvSpPr>
            <a:spLocks noGrp="1"/>
          </p:cNvSpPr>
          <p:nvPr>
            <p:ph type="sldNum" sz="quarter" idx="5"/>
          </p:nvPr>
        </p:nvSpPr>
        <p:spPr/>
        <p:txBody>
          <a:bodyPr/>
          <a:lstStyle/>
          <a:p>
            <a:fld id="{F4A3E423-9C06-4923-BFEE-24B3CB9BF2F8}" type="slidenum">
              <a:rPr lang="en-AT" smtClean="0"/>
              <a:t>6</a:t>
            </a:fld>
            <a:endParaRPr lang="en-AT"/>
          </a:p>
        </p:txBody>
      </p:sp>
    </p:spTree>
    <p:extLst>
      <p:ext uri="{BB962C8B-B14F-4D97-AF65-F5344CB8AC3E}">
        <p14:creationId xmlns:p14="http://schemas.microsoft.com/office/powerpoint/2010/main" val="3745720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Als</a:t>
            </a:r>
            <a:r>
              <a:rPr lang="en-US" dirty="0"/>
              <a:t> </a:t>
            </a:r>
            <a:r>
              <a:rPr lang="en-US" dirty="0" err="1"/>
              <a:t>nächstes</a:t>
            </a:r>
            <a:r>
              <a:rPr lang="en-US" dirty="0"/>
              <a:t> </a:t>
            </a:r>
            <a:r>
              <a:rPr lang="en-US" dirty="0" err="1"/>
              <a:t>möchte</a:t>
            </a:r>
            <a:r>
              <a:rPr lang="en-US" dirty="0"/>
              <a:t> ich </a:t>
            </a:r>
            <a:r>
              <a:rPr lang="en-US" dirty="0" err="1"/>
              <a:t>darauf</a:t>
            </a:r>
            <a:r>
              <a:rPr lang="en-US" dirty="0"/>
              <a:t> </a:t>
            </a:r>
            <a:r>
              <a:rPr lang="en-US" dirty="0" err="1"/>
              <a:t>eingehen</a:t>
            </a:r>
            <a:r>
              <a:rPr lang="en-US" dirty="0"/>
              <a:t>, </a:t>
            </a:r>
            <a:r>
              <a:rPr lang="en-US" dirty="0" err="1"/>
              <a:t>wie</a:t>
            </a:r>
            <a:r>
              <a:rPr lang="en-US" dirty="0"/>
              <a:t> die </a:t>
            </a:r>
            <a:r>
              <a:rPr lang="en-US" dirty="0" err="1"/>
              <a:t>MassenzustromsRL</a:t>
            </a:r>
            <a:r>
              <a:rPr lang="en-US" dirty="0"/>
              <a:t> in </a:t>
            </a:r>
            <a:r>
              <a:rPr lang="en-US" dirty="0" err="1"/>
              <a:t>Österreich</a:t>
            </a:r>
            <a:r>
              <a:rPr lang="en-US" dirty="0"/>
              <a:t> </a:t>
            </a:r>
            <a:r>
              <a:rPr lang="en-US" dirty="0" err="1"/>
              <a:t>umgesetzt</a:t>
            </a:r>
            <a:r>
              <a:rPr lang="en-US" dirty="0"/>
              <a:t> </a:t>
            </a:r>
            <a:r>
              <a:rPr lang="en-US" dirty="0" err="1"/>
              <a:t>wird</a:t>
            </a:r>
            <a:r>
              <a:rPr lang="en-US" dirty="0"/>
              <a:t> - und da </a:t>
            </a:r>
            <a:r>
              <a:rPr lang="en-US" dirty="0" err="1"/>
              <a:t>ist</a:t>
            </a:r>
            <a:r>
              <a:rPr lang="en-US" dirty="0"/>
              <a:t> </a:t>
            </a:r>
            <a:r>
              <a:rPr lang="en-US" dirty="0" err="1"/>
              <a:t>ein</a:t>
            </a:r>
            <a:r>
              <a:rPr lang="en-US" dirty="0"/>
              <a:t> </a:t>
            </a:r>
            <a:r>
              <a:rPr lang="en-US" dirty="0" err="1"/>
              <a:t>Blick</a:t>
            </a:r>
            <a:r>
              <a:rPr lang="en-US" dirty="0"/>
              <a:t> auf § 62 </a:t>
            </a:r>
            <a:r>
              <a:rPr lang="en-US" dirty="0" err="1"/>
              <a:t>AsylG</a:t>
            </a:r>
            <a:r>
              <a:rPr lang="en-US" dirty="0"/>
              <a:t> </a:t>
            </a:r>
            <a:r>
              <a:rPr lang="en-US" dirty="0" err="1"/>
              <a:t>erforderlich</a:t>
            </a:r>
            <a:r>
              <a:rPr lang="en-US" dirty="0"/>
              <a:t>, der </a:t>
            </a:r>
            <a:r>
              <a:rPr lang="en-US" dirty="0" err="1"/>
              <a:t>drei</a:t>
            </a:r>
            <a:r>
              <a:rPr lang="en-US" dirty="0"/>
              <a:t> </a:t>
            </a:r>
            <a:r>
              <a:rPr lang="en-US" dirty="0" err="1"/>
              <a:t>relevante</a:t>
            </a:r>
            <a:r>
              <a:rPr lang="en-US" dirty="0"/>
              <a:t> </a:t>
            </a:r>
            <a:r>
              <a:rPr lang="en-US" dirty="0" err="1"/>
              <a:t>Bestimmungen</a:t>
            </a:r>
            <a:r>
              <a:rPr lang="en-US" dirty="0"/>
              <a:t> </a:t>
            </a:r>
            <a:r>
              <a:rPr lang="en-US" dirty="0" err="1"/>
              <a:t>vorsieht</a:t>
            </a:r>
            <a:r>
              <a:rPr lang="en-US" dirty="0"/>
              <a:t>:</a:t>
            </a:r>
          </a:p>
          <a:p>
            <a:pPr marL="228600" indent="-228600">
              <a:buAutoNum type="arabicPeriod"/>
            </a:pPr>
            <a:r>
              <a:rPr lang="de-DE" dirty="0">
                <a:solidFill>
                  <a:srgbClr val="000000"/>
                </a:solidFill>
              </a:rPr>
              <a:t>Für Zeiten eines bewaffneten Konfliktes kann die Bundesregierung mit Verordnung den Vertriebenen ein vorübergehendes Aufenthaltsrecht im Bundesgebiet gewähren – also auch ohne ein gemeinsames europäisches Vorgehen steht ihr dieser Weg offen</a:t>
            </a:r>
          </a:p>
          <a:p>
            <a:pPr marL="228600" indent="-228600">
              <a:buAutoNum type="arabicPeriod"/>
            </a:pPr>
            <a:r>
              <a:rPr lang="de-DE" dirty="0">
                <a:solidFill>
                  <a:srgbClr val="000000"/>
                </a:solidFill>
              </a:rPr>
              <a:t>Bis zum Inkrafttreten dieser Verordnung ist der Aufenthalt von Vertriebenen im Bundesgebiet geduldet – das heißt, ihr Aufenthalt ist zumindest nicht rechtswidrig</a:t>
            </a:r>
          </a:p>
          <a:p>
            <a:pPr marL="228600" indent="-228600">
              <a:buAutoNum type="arabicPeriod"/>
            </a:pPr>
            <a:r>
              <a:rPr lang="de-DE" dirty="0">
                <a:solidFill>
                  <a:srgbClr val="000000"/>
                </a:solidFill>
              </a:rPr>
              <a:t>Das Aufenthaltsrecht muss den Vertriebenen durch die Behörde bestätigt werden, konkret durch einen Ausweis.</a:t>
            </a:r>
          </a:p>
          <a:p>
            <a:pPr marL="0" indent="0">
              <a:buNone/>
            </a:pPr>
            <a:endParaRPr lang="de-DE" dirty="0">
              <a:solidFill>
                <a:srgbClr val="000000"/>
              </a:solidFill>
            </a:endParaRPr>
          </a:p>
          <a:p>
            <a:r>
              <a:rPr lang="en-US" dirty="0"/>
              <a:t>Und </a:t>
            </a:r>
            <a:r>
              <a:rPr lang="en-US" dirty="0" err="1"/>
              <a:t>basierend</a:t>
            </a:r>
            <a:r>
              <a:rPr lang="en-US" dirty="0"/>
              <a:t> auf § 62 </a:t>
            </a:r>
            <a:r>
              <a:rPr lang="en-US" dirty="0" err="1"/>
              <a:t>AsylG</a:t>
            </a:r>
            <a:r>
              <a:rPr lang="en-US" dirty="0"/>
              <a:t> hat </a:t>
            </a:r>
            <a:r>
              <a:rPr lang="en-US" dirty="0" err="1"/>
              <a:t>Österreich</a:t>
            </a:r>
            <a:r>
              <a:rPr lang="en-US" dirty="0"/>
              <a:t> – also die </a:t>
            </a:r>
            <a:r>
              <a:rPr lang="en-US" dirty="0" err="1"/>
              <a:t>Bundesregierung</a:t>
            </a:r>
            <a:r>
              <a:rPr lang="en-US" dirty="0"/>
              <a:t> –  </a:t>
            </a:r>
            <a:r>
              <a:rPr lang="en-US" dirty="0" err="1"/>
              <a:t>zur</a:t>
            </a:r>
            <a:r>
              <a:rPr lang="en-US" dirty="0"/>
              <a:t> </a:t>
            </a:r>
            <a:r>
              <a:rPr lang="en-US" dirty="0" err="1"/>
              <a:t>Umsetzung</a:t>
            </a:r>
            <a:r>
              <a:rPr lang="en-US" dirty="0"/>
              <a:t> der </a:t>
            </a:r>
            <a:r>
              <a:rPr lang="en-US" dirty="0" err="1"/>
              <a:t>europoäischen</a:t>
            </a:r>
            <a:r>
              <a:rPr lang="en-US" dirty="0"/>
              <a:t> </a:t>
            </a:r>
            <a:r>
              <a:rPr lang="en-US" dirty="0" err="1"/>
              <a:t>Vorgaben</a:t>
            </a:r>
            <a:r>
              <a:rPr lang="en-US" dirty="0"/>
              <a:t>…(</a:t>
            </a:r>
            <a:r>
              <a:rPr lang="en-US" b="1" dirty="0"/>
              <a:t>klick</a:t>
            </a:r>
            <a:r>
              <a:rPr lang="en-US" dirty="0"/>
              <a:t>)</a:t>
            </a:r>
          </a:p>
          <a:p>
            <a:endParaRPr lang="en-US" dirty="0"/>
          </a:p>
          <a:p>
            <a:endParaRPr lang="en-AT" dirty="0"/>
          </a:p>
        </p:txBody>
      </p:sp>
      <p:sp>
        <p:nvSpPr>
          <p:cNvPr id="4" name="Slide Number Placeholder 3"/>
          <p:cNvSpPr>
            <a:spLocks noGrp="1"/>
          </p:cNvSpPr>
          <p:nvPr>
            <p:ph type="sldNum" sz="quarter" idx="5"/>
          </p:nvPr>
        </p:nvSpPr>
        <p:spPr/>
        <p:txBody>
          <a:bodyPr/>
          <a:lstStyle/>
          <a:p>
            <a:fld id="{F4A3E423-9C06-4923-BFEE-24B3CB9BF2F8}" type="slidenum">
              <a:rPr lang="en-AT" smtClean="0"/>
              <a:t>7</a:t>
            </a:fld>
            <a:endParaRPr lang="en-AT"/>
          </a:p>
        </p:txBody>
      </p:sp>
    </p:spTree>
    <p:extLst>
      <p:ext uri="{BB962C8B-B14F-4D97-AF65-F5344CB8AC3E}">
        <p14:creationId xmlns:p14="http://schemas.microsoft.com/office/powerpoint/2010/main" val="2290115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…die </a:t>
            </a:r>
            <a:r>
              <a:rPr lang="en-US" dirty="0" err="1"/>
              <a:t>Vertriebenen-Verordnung</a:t>
            </a:r>
            <a:r>
              <a:rPr lang="en-US" dirty="0"/>
              <a:t> </a:t>
            </a:r>
            <a:r>
              <a:rPr lang="en-US" dirty="0" err="1"/>
              <a:t>erlassen</a:t>
            </a:r>
            <a:r>
              <a:rPr lang="en-US" dirty="0"/>
              <a:t>.</a:t>
            </a:r>
          </a:p>
          <a:p>
            <a:r>
              <a:rPr lang="en-US" dirty="0"/>
              <a:t>Die </a:t>
            </a:r>
            <a:r>
              <a:rPr lang="en-US" dirty="0" err="1"/>
              <a:t>bestimmt</a:t>
            </a:r>
            <a:r>
              <a:rPr lang="en-US" dirty="0"/>
              <a:t>, </a:t>
            </a:r>
            <a:r>
              <a:rPr lang="en-US" dirty="0" err="1"/>
              <a:t>für</a:t>
            </a:r>
            <a:r>
              <a:rPr lang="en-US" dirty="0"/>
              <a:t> </a:t>
            </a:r>
            <a:r>
              <a:rPr lang="en-US" dirty="0" err="1"/>
              <a:t>welche</a:t>
            </a:r>
            <a:r>
              <a:rPr lang="en-US" dirty="0"/>
              <a:t> </a:t>
            </a:r>
            <a:r>
              <a:rPr lang="en-US" dirty="0" err="1"/>
              <a:t>Personengruppen</a:t>
            </a:r>
            <a:r>
              <a:rPr lang="en-US" dirty="0"/>
              <a:t> das </a:t>
            </a:r>
            <a:r>
              <a:rPr lang="en-US" dirty="0" err="1"/>
              <a:t>Aufenthaltsrecht</a:t>
            </a:r>
            <a:r>
              <a:rPr lang="en-US" dirty="0"/>
              <a:t> gilt, </a:t>
            </a:r>
            <a:r>
              <a:rPr lang="en-US" dirty="0" err="1"/>
              <a:t>wobei</a:t>
            </a:r>
            <a:r>
              <a:rPr lang="en-US" dirty="0"/>
              <a:t> </a:t>
            </a:r>
            <a:r>
              <a:rPr lang="en-US" dirty="0" err="1"/>
              <a:t>sich</a:t>
            </a:r>
            <a:r>
              <a:rPr lang="en-US" dirty="0"/>
              <a:t> die </a:t>
            </a:r>
            <a:r>
              <a:rPr lang="en-US" dirty="0" err="1"/>
              <a:t>österreichische</a:t>
            </a:r>
            <a:r>
              <a:rPr lang="en-US" dirty="0"/>
              <a:t> </a:t>
            </a:r>
            <a:r>
              <a:rPr lang="en-US" dirty="0" err="1"/>
              <a:t>Verordnung</a:t>
            </a:r>
            <a:r>
              <a:rPr lang="en-US" dirty="0"/>
              <a:t> am Wording des </a:t>
            </a:r>
            <a:r>
              <a:rPr lang="en-US" dirty="0" err="1"/>
              <a:t>Ratsbeschlusses</a:t>
            </a:r>
            <a:r>
              <a:rPr lang="en-US" dirty="0"/>
              <a:t> </a:t>
            </a:r>
            <a:r>
              <a:rPr lang="en-US" dirty="0" err="1"/>
              <a:t>anlehnt</a:t>
            </a:r>
            <a:r>
              <a:rPr lang="en-US" dirty="0"/>
              <a:t>. </a:t>
            </a:r>
            <a:endParaRPr lang="en-AT" dirty="0"/>
          </a:p>
        </p:txBody>
      </p:sp>
      <p:sp>
        <p:nvSpPr>
          <p:cNvPr id="4" name="Slide Number Placeholder 3"/>
          <p:cNvSpPr>
            <a:spLocks noGrp="1"/>
          </p:cNvSpPr>
          <p:nvPr>
            <p:ph type="sldNum" sz="quarter" idx="5"/>
          </p:nvPr>
        </p:nvSpPr>
        <p:spPr/>
        <p:txBody>
          <a:bodyPr/>
          <a:lstStyle/>
          <a:p>
            <a:fld id="{F4A3E423-9C06-4923-BFEE-24B3CB9BF2F8}" type="slidenum">
              <a:rPr lang="en-AT" smtClean="0"/>
              <a:t>8</a:t>
            </a:fld>
            <a:endParaRPr lang="en-AT"/>
          </a:p>
        </p:txBody>
      </p:sp>
    </p:spTree>
    <p:extLst>
      <p:ext uri="{BB962C8B-B14F-4D97-AF65-F5344CB8AC3E}">
        <p14:creationId xmlns:p14="http://schemas.microsoft.com/office/powerpoint/2010/main" val="175496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Wenn</a:t>
            </a:r>
            <a:r>
              <a:rPr lang="en-US" dirty="0"/>
              <a:t> </a:t>
            </a:r>
            <a:r>
              <a:rPr lang="en-US" dirty="0" err="1"/>
              <a:t>wir</a:t>
            </a:r>
            <a:r>
              <a:rPr lang="en-US" dirty="0"/>
              <a:t> </a:t>
            </a:r>
            <a:r>
              <a:rPr lang="en-US" dirty="0" err="1"/>
              <a:t>als</a:t>
            </a:r>
            <a:r>
              <a:rPr lang="en-US" dirty="0"/>
              <a:t> </a:t>
            </a:r>
            <a:r>
              <a:rPr lang="en-US" dirty="0" err="1"/>
              <a:t>nächstes</a:t>
            </a:r>
            <a:r>
              <a:rPr lang="en-US" dirty="0"/>
              <a:t> </a:t>
            </a:r>
            <a:r>
              <a:rPr lang="en-US" dirty="0" err="1"/>
              <a:t>einen</a:t>
            </a:r>
            <a:r>
              <a:rPr lang="en-US" dirty="0"/>
              <a:t> </a:t>
            </a:r>
            <a:r>
              <a:rPr lang="en-US" dirty="0" err="1"/>
              <a:t>Blick</a:t>
            </a:r>
            <a:r>
              <a:rPr lang="en-US" dirty="0"/>
              <a:t> auf den </a:t>
            </a:r>
            <a:r>
              <a:rPr lang="en-US" dirty="0" err="1"/>
              <a:t>Inhalt</a:t>
            </a:r>
            <a:r>
              <a:rPr lang="en-US" dirty="0"/>
              <a:t> der </a:t>
            </a:r>
            <a:r>
              <a:rPr lang="en-US" dirty="0" err="1"/>
              <a:t>MassenzustromsRL</a:t>
            </a:r>
            <a:r>
              <a:rPr lang="en-US" dirty="0"/>
              <a:t> </a:t>
            </a:r>
            <a:r>
              <a:rPr lang="en-US" dirty="0" err="1"/>
              <a:t>werfen</a:t>
            </a:r>
            <a:r>
              <a:rPr lang="en-US" dirty="0"/>
              <a:t>, </a:t>
            </a:r>
            <a:r>
              <a:rPr lang="en-US" dirty="0" err="1"/>
              <a:t>dann</a:t>
            </a:r>
            <a:r>
              <a:rPr lang="en-US" dirty="0"/>
              <a:t> </a:t>
            </a:r>
            <a:r>
              <a:rPr lang="en-US" dirty="0" err="1"/>
              <a:t>möchte</a:t>
            </a:r>
            <a:r>
              <a:rPr lang="en-US" dirty="0"/>
              <a:t> ich </a:t>
            </a:r>
            <a:r>
              <a:rPr lang="en-US" dirty="0" err="1"/>
              <a:t>ein</a:t>
            </a:r>
            <a:r>
              <a:rPr lang="en-US" dirty="0"/>
              <a:t> </a:t>
            </a:r>
            <a:r>
              <a:rPr lang="en-US" dirty="0" err="1"/>
              <a:t>paar</a:t>
            </a:r>
            <a:r>
              <a:rPr lang="en-US" dirty="0"/>
              <a:t> </a:t>
            </a:r>
            <a:r>
              <a:rPr lang="en-US" dirty="0" err="1"/>
              <a:t>wesentliche</a:t>
            </a:r>
            <a:r>
              <a:rPr lang="en-US" dirty="0"/>
              <a:t> </a:t>
            </a:r>
            <a:r>
              <a:rPr lang="en-US" dirty="0" err="1"/>
              <a:t>Bestimmungen</a:t>
            </a:r>
            <a:r>
              <a:rPr lang="en-US" dirty="0"/>
              <a:t> </a:t>
            </a:r>
            <a:r>
              <a:rPr lang="en-US" dirty="0" err="1"/>
              <a:t>hervorgheben</a:t>
            </a:r>
            <a:r>
              <a:rPr lang="en-US" dirty="0"/>
              <a:t>, die </a:t>
            </a:r>
            <a:r>
              <a:rPr lang="en-US" dirty="0" err="1"/>
              <a:t>für</a:t>
            </a:r>
            <a:r>
              <a:rPr lang="en-US" dirty="0"/>
              <a:t> </a:t>
            </a:r>
            <a:r>
              <a:rPr lang="en-US" dirty="0" err="1"/>
              <a:t>Vertriebene</a:t>
            </a:r>
            <a:r>
              <a:rPr lang="en-US" dirty="0"/>
              <a:t> </a:t>
            </a:r>
            <a:r>
              <a:rPr lang="en-US" dirty="0" err="1"/>
              <a:t>wohl</a:t>
            </a:r>
            <a:r>
              <a:rPr lang="en-US" dirty="0"/>
              <a:t> </a:t>
            </a:r>
            <a:r>
              <a:rPr lang="en-US" dirty="0" err="1"/>
              <a:t>besonders</a:t>
            </a:r>
            <a:r>
              <a:rPr lang="en-US" dirty="0"/>
              <a:t> relevant </a:t>
            </a:r>
            <a:r>
              <a:rPr lang="en-US" dirty="0" err="1"/>
              <a:t>sind</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Art. 3 </a:t>
            </a:r>
            <a:r>
              <a:rPr lang="en-US" dirty="0" err="1"/>
              <a:t>bestimmt</a:t>
            </a:r>
            <a:r>
              <a:rPr lang="en-US" dirty="0"/>
              <a:t>, </a:t>
            </a:r>
            <a:r>
              <a:rPr lang="en-US" dirty="0" err="1"/>
              <a:t>dass</a:t>
            </a:r>
            <a:r>
              <a:rPr lang="en-US" dirty="0"/>
              <a:t> die </a:t>
            </a:r>
            <a:r>
              <a:rPr lang="en-US" dirty="0" err="1"/>
              <a:t>Feststellung</a:t>
            </a:r>
            <a:r>
              <a:rPr lang="en-US" dirty="0"/>
              <a:t> des </a:t>
            </a:r>
            <a:r>
              <a:rPr lang="en-AT" sz="1200" kern="1200" dirty="0" err="1">
                <a:solidFill>
                  <a:schemeClr val="tx1"/>
                </a:solidFill>
                <a:effectLst/>
                <a:latin typeface="+mn-lt"/>
                <a:ea typeface="+mn-ea"/>
                <a:cs typeface="+mn-cs"/>
              </a:rPr>
              <a:t>vorübergehende</a:t>
            </a:r>
            <a:r>
              <a:rPr lang="en-US" sz="1200" kern="1200" dirty="0">
                <a:solidFill>
                  <a:schemeClr val="tx1"/>
                </a:solidFill>
                <a:effectLst/>
                <a:latin typeface="+mn-lt"/>
                <a:ea typeface="+mn-ea"/>
                <a:cs typeface="+mn-cs"/>
              </a:rPr>
              <a:t>n</a:t>
            </a:r>
            <a:r>
              <a:rPr lang="en-AT" sz="1200" kern="1200" dirty="0">
                <a:solidFill>
                  <a:schemeClr val="tx1"/>
                </a:solidFill>
                <a:effectLst/>
                <a:latin typeface="+mn-lt"/>
                <a:ea typeface="+mn-ea"/>
                <a:cs typeface="+mn-cs"/>
              </a:rPr>
              <a:t> Schutz</a:t>
            </a:r>
            <a:r>
              <a:rPr lang="en-US" sz="1200" kern="1200" dirty="0">
                <a:solidFill>
                  <a:schemeClr val="tx1"/>
                </a:solidFill>
                <a:effectLst/>
                <a:latin typeface="+mn-lt"/>
                <a:ea typeface="+mn-ea"/>
                <a:cs typeface="+mn-cs"/>
              </a:rPr>
              <a:t>es</a:t>
            </a:r>
            <a:r>
              <a:rPr lang="en-AT"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die </a:t>
            </a:r>
            <a:r>
              <a:rPr lang="en-AT" sz="1200" kern="1200" dirty="0" err="1">
                <a:solidFill>
                  <a:schemeClr val="tx1"/>
                </a:solidFill>
                <a:effectLst/>
                <a:latin typeface="+mn-lt"/>
                <a:ea typeface="+mn-ea"/>
                <a:cs typeface="+mn-cs"/>
              </a:rPr>
              <a:t>Anerkennung</a:t>
            </a:r>
            <a:r>
              <a:rPr lang="en-AT" sz="1200" kern="1200" dirty="0">
                <a:solidFill>
                  <a:schemeClr val="tx1"/>
                </a:solidFill>
                <a:effectLst/>
                <a:latin typeface="+mn-lt"/>
                <a:ea typeface="+mn-ea"/>
                <a:cs typeface="+mn-cs"/>
              </a:rPr>
              <a:t> des </a:t>
            </a:r>
            <a:r>
              <a:rPr lang="en-AT" sz="1200" kern="1200" dirty="0" err="1">
                <a:solidFill>
                  <a:schemeClr val="tx1"/>
                </a:solidFill>
                <a:effectLst/>
                <a:latin typeface="+mn-lt"/>
                <a:ea typeface="+mn-ea"/>
                <a:cs typeface="+mn-cs"/>
              </a:rPr>
              <a:t>Flüchtlingsstatus</a:t>
            </a:r>
            <a:r>
              <a:rPr lang="en-AT" sz="1200" kern="1200" dirty="0">
                <a:solidFill>
                  <a:schemeClr val="tx1"/>
                </a:solidFill>
                <a:effectLst/>
                <a:latin typeface="+mn-lt"/>
                <a:ea typeface="+mn-ea"/>
                <a:cs typeface="+mn-cs"/>
              </a:rPr>
              <a:t> </a:t>
            </a:r>
            <a:r>
              <a:rPr lang="en-AT" sz="1200" kern="1200" dirty="0" err="1">
                <a:solidFill>
                  <a:schemeClr val="tx1"/>
                </a:solidFill>
                <a:effectLst/>
                <a:latin typeface="+mn-lt"/>
                <a:ea typeface="+mn-ea"/>
                <a:cs typeface="+mn-cs"/>
              </a:rPr>
              <a:t>im</a:t>
            </a:r>
            <a:r>
              <a:rPr lang="en-AT" sz="1200" kern="1200" dirty="0">
                <a:solidFill>
                  <a:schemeClr val="tx1"/>
                </a:solidFill>
                <a:effectLst/>
                <a:latin typeface="+mn-lt"/>
                <a:ea typeface="+mn-ea"/>
                <a:cs typeface="+mn-cs"/>
              </a:rPr>
              <a:t> </a:t>
            </a:r>
            <a:r>
              <a:rPr lang="en-AT" sz="1200" kern="1200" dirty="0" err="1">
                <a:solidFill>
                  <a:schemeClr val="tx1"/>
                </a:solidFill>
                <a:effectLst/>
                <a:latin typeface="+mn-lt"/>
                <a:ea typeface="+mn-ea"/>
                <a:cs typeface="+mn-cs"/>
              </a:rPr>
              <a:t>Sinne</a:t>
            </a:r>
            <a:r>
              <a:rPr lang="en-AT" sz="1200" kern="1200" dirty="0">
                <a:solidFill>
                  <a:schemeClr val="tx1"/>
                </a:solidFill>
                <a:effectLst/>
                <a:latin typeface="+mn-lt"/>
                <a:ea typeface="+mn-ea"/>
                <a:cs typeface="+mn-cs"/>
              </a:rPr>
              <a:t> der </a:t>
            </a:r>
            <a:r>
              <a:rPr lang="en-AT" sz="1200" kern="1200" dirty="0" err="1">
                <a:solidFill>
                  <a:schemeClr val="tx1"/>
                </a:solidFill>
                <a:effectLst/>
                <a:latin typeface="+mn-lt"/>
                <a:ea typeface="+mn-ea"/>
                <a:cs typeface="+mn-cs"/>
              </a:rPr>
              <a:t>Genfer</a:t>
            </a:r>
            <a:r>
              <a:rPr lang="en-AT" sz="1200" kern="1200" dirty="0">
                <a:solidFill>
                  <a:schemeClr val="tx1"/>
                </a:solidFill>
                <a:effectLst/>
                <a:latin typeface="+mn-lt"/>
                <a:ea typeface="+mn-ea"/>
                <a:cs typeface="+mn-cs"/>
              </a:rPr>
              <a:t> </a:t>
            </a:r>
            <a:r>
              <a:rPr lang="en-AT" sz="1200" kern="1200" dirty="0" err="1">
                <a:solidFill>
                  <a:schemeClr val="tx1"/>
                </a:solidFill>
                <a:effectLst/>
                <a:latin typeface="+mn-lt"/>
                <a:ea typeface="+mn-ea"/>
                <a:cs typeface="+mn-cs"/>
              </a:rPr>
              <a:t>Flüchtlingskonvention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nicht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ausschließt</a:t>
            </a:r>
            <a:r>
              <a:rPr lang="en-US" sz="1200" kern="1200" dirty="0">
                <a:solidFill>
                  <a:schemeClr val="tx1"/>
                </a:solidFill>
                <a:effectLst/>
                <a:latin typeface="+mn-lt"/>
                <a:ea typeface="+mn-ea"/>
                <a:cs typeface="+mn-cs"/>
              </a:rPr>
              <a:t>; das </a:t>
            </a:r>
            <a:r>
              <a:rPr lang="en-US" sz="1200" kern="1200" dirty="0" err="1">
                <a:solidFill>
                  <a:schemeClr val="tx1"/>
                </a:solidFill>
                <a:effectLst/>
                <a:latin typeface="+mn-lt"/>
                <a:ea typeface="+mn-ea"/>
                <a:cs typeface="+mn-cs"/>
              </a:rPr>
              <a:t>heißt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Vertriebene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können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weiterhin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Flüchtlinge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anerkannt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werden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Vielleicht</a:t>
            </a:r>
            <a:r>
              <a:rPr lang="en-US" sz="1200" kern="1200" dirty="0">
                <a:solidFill>
                  <a:schemeClr val="tx1"/>
                </a:solidFill>
                <a:effectLst/>
                <a:latin typeface="+mn-lt"/>
                <a:ea typeface="+mn-ea"/>
                <a:cs typeface="+mn-cs"/>
              </a:rPr>
              <a:t> an </a:t>
            </a:r>
            <a:r>
              <a:rPr lang="en-US" sz="1200" kern="1200" dirty="0" err="1">
                <a:solidFill>
                  <a:schemeClr val="tx1"/>
                </a:solidFill>
                <a:effectLst/>
                <a:latin typeface="+mn-lt"/>
                <a:ea typeface="+mn-ea"/>
                <a:cs typeface="+mn-cs"/>
              </a:rPr>
              <a:t>dieser</a:t>
            </a:r>
            <a:r>
              <a:rPr lang="en-US" sz="1200" kern="1200" dirty="0">
                <a:solidFill>
                  <a:schemeClr val="tx1"/>
                </a:solidFill>
                <a:effectLst/>
                <a:latin typeface="+mn-lt"/>
                <a:ea typeface="+mn-ea"/>
                <a:cs typeface="+mn-cs"/>
              </a:rPr>
              <a:t> Stelle </a:t>
            </a:r>
            <a:r>
              <a:rPr lang="en-US" sz="1200" kern="1200" dirty="0" err="1">
                <a:solidFill>
                  <a:schemeClr val="tx1"/>
                </a:solidFill>
                <a:effectLst/>
                <a:latin typeface="+mn-lt"/>
                <a:ea typeface="+mn-ea"/>
                <a:cs typeface="+mn-cs"/>
              </a:rPr>
              <a:t>gleich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Hinweis</a:t>
            </a:r>
            <a:r>
              <a:rPr lang="en-US" sz="1200" kern="1200" dirty="0">
                <a:solidFill>
                  <a:schemeClr val="tx1"/>
                </a:solidFill>
                <a:effectLst/>
                <a:latin typeface="+mn-lt"/>
                <a:ea typeface="+mn-ea"/>
                <a:cs typeface="+mn-cs"/>
              </a:rPr>
              <a:t> auf die </a:t>
            </a:r>
            <a:r>
              <a:rPr lang="en-US" sz="1200" kern="1200" dirty="0" err="1">
                <a:solidFill>
                  <a:schemeClr val="tx1"/>
                </a:solidFill>
                <a:effectLst/>
                <a:latin typeface="+mn-lt"/>
                <a:ea typeface="+mn-ea"/>
                <a:cs typeface="+mn-cs"/>
              </a:rPr>
              <a:t>österreichische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Herkunftsstaaten-Verordnung</a:t>
            </a:r>
            <a:r>
              <a:rPr lang="en-US" sz="1200" kern="1200" dirty="0">
                <a:solidFill>
                  <a:schemeClr val="tx1"/>
                </a:solidFill>
                <a:effectLst/>
                <a:latin typeface="+mn-lt"/>
                <a:ea typeface="+mn-ea"/>
                <a:cs typeface="+mn-cs"/>
              </a:rPr>
              <a:t>, die </a:t>
            </a:r>
            <a:r>
              <a:rPr lang="en-US" sz="1200" kern="1200" dirty="0" err="1">
                <a:solidFill>
                  <a:schemeClr val="tx1"/>
                </a:solidFill>
                <a:effectLst/>
                <a:latin typeface="+mn-lt"/>
                <a:ea typeface="+mn-ea"/>
                <a:cs typeface="+mn-cs"/>
              </a:rPr>
              <a:t>die</a:t>
            </a:r>
            <a:r>
              <a:rPr lang="en-US" sz="1200" kern="1200" dirty="0">
                <a:solidFill>
                  <a:schemeClr val="tx1"/>
                </a:solidFill>
                <a:effectLst/>
                <a:latin typeface="+mn-lt"/>
                <a:ea typeface="+mn-ea"/>
                <a:cs typeface="+mn-cs"/>
              </a:rPr>
              <a:t> Ukraine </a:t>
            </a:r>
            <a:r>
              <a:rPr lang="en-US" sz="1200" kern="1200" dirty="0" err="1">
                <a:solidFill>
                  <a:schemeClr val="tx1"/>
                </a:solidFill>
                <a:effectLst/>
                <a:latin typeface="+mn-lt"/>
                <a:ea typeface="+mn-ea"/>
                <a:cs typeface="+mn-cs"/>
              </a:rPr>
              <a:t>nicht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mehr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sicheren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Herkunftsstaat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nennt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sodass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allfällige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Asylanträge</a:t>
            </a:r>
            <a:r>
              <a:rPr lang="en-US" sz="1200" kern="1200" dirty="0">
                <a:solidFill>
                  <a:schemeClr val="tx1"/>
                </a:solidFill>
                <a:effectLst/>
                <a:latin typeface="+mn-lt"/>
                <a:ea typeface="+mn-ea"/>
                <a:cs typeface="+mn-cs"/>
              </a:rPr>
              <a:t> von </a:t>
            </a:r>
            <a:r>
              <a:rPr lang="en-US" sz="1200" kern="1200" dirty="0" err="1">
                <a:solidFill>
                  <a:schemeClr val="tx1"/>
                </a:solidFill>
                <a:effectLst/>
                <a:latin typeface="+mn-lt"/>
                <a:ea typeface="+mn-ea"/>
                <a:cs typeface="+mn-cs"/>
              </a:rPr>
              <a:t>UkrainerInnen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bessere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Chancen</a:t>
            </a:r>
            <a:r>
              <a:rPr lang="en-US" sz="1200" kern="1200" dirty="0">
                <a:solidFill>
                  <a:schemeClr val="tx1"/>
                </a:solidFill>
                <a:effectLst/>
                <a:latin typeface="+mn-lt"/>
                <a:ea typeface="+mn-ea"/>
                <a:cs typeface="+mn-cs"/>
              </a:rPr>
              <a:t> auf </a:t>
            </a:r>
            <a:r>
              <a:rPr lang="en-US" sz="1200" kern="1200" dirty="0" err="1">
                <a:solidFill>
                  <a:schemeClr val="tx1"/>
                </a:solidFill>
                <a:effectLst/>
                <a:latin typeface="+mn-lt"/>
                <a:ea typeface="+mn-ea"/>
                <a:cs typeface="+mn-cs"/>
              </a:rPr>
              <a:t>Anerkennung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haben</a:t>
            </a:r>
            <a:r>
              <a:rPr lang="en-US" sz="1200" kern="1200" dirty="0">
                <a:solidFill>
                  <a:schemeClr val="tx1"/>
                </a:solidFill>
                <a:effectLst/>
                <a:latin typeface="+mn-lt"/>
                <a:ea typeface="+mn-ea"/>
                <a:cs typeface="+mn-cs"/>
              </a:rPr>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Art. 8 </a:t>
            </a:r>
            <a:r>
              <a:rPr lang="en-US" b="0" dirty="0" err="1"/>
              <a:t>sieht</a:t>
            </a:r>
            <a:r>
              <a:rPr lang="en-US" b="0" dirty="0"/>
              <a:t> </a:t>
            </a:r>
            <a:r>
              <a:rPr lang="en-US" b="0" dirty="0" err="1"/>
              <a:t>vor</a:t>
            </a:r>
            <a:r>
              <a:rPr lang="en-US" b="0" dirty="0"/>
              <a:t>, </a:t>
            </a:r>
            <a:r>
              <a:rPr lang="en-US" b="0" dirty="0" err="1"/>
              <a:t>dass</a:t>
            </a:r>
            <a:r>
              <a:rPr lang="en-US" b="0" dirty="0"/>
              <a:t> </a:t>
            </a:r>
            <a:r>
              <a:rPr lang="en-US" b="0" dirty="0" err="1"/>
              <a:t>Aufenthaltstitel</a:t>
            </a:r>
            <a:r>
              <a:rPr lang="en-US" b="0" dirty="0"/>
              <a:t> und </a:t>
            </a:r>
            <a:r>
              <a:rPr lang="en-US" b="0" dirty="0" err="1"/>
              <a:t>entsprechende</a:t>
            </a:r>
            <a:r>
              <a:rPr lang="en-US" b="0" dirty="0"/>
              <a:t> </a:t>
            </a:r>
            <a:r>
              <a:rPr lang="en-US" b="0" dirty="0" err="1"/>
              <a:t>Dokumente</a:t>
            </a:r>
            <a:r>
              <a:rPr lang="en-US" b="0" dirty="0"/>
              <a:t> </a:t>
            </a:r>
            <a:r>
              <a:rPr lang="en-US" b="0" dirty="0" err="1"/>
              <a:t>ausgestellt</a:t>
            </a:r>
            <a:r>
              <a:rPr lang="en-US" b="0" dirty="0"/>
              <a:t> </a:t>
            </a:r>
            <a:r>
              <a:rPr lang="en-US" b="0" dirty="0" err="1"/>
              <a:t>werden</a:t>
            </a:r>
            <a:endParaRPr lang="en-US" b="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Art. 12 </a:t>
            </a:r>
            <a:r>
              <a:rPr lang="en-US" b="0" dirty="0" err="1"/>
              <a:t>regelt</a:t>
            </a:r>
            <a:r>
              <a:rPr lang="en-US" b="0" dirty="0"/>
              <a:t> den </a:t>
            </a:r>
            <a:r>
              <a:rPr lang="en-US" b="0" dirty="0" err="1"/>
              <a:t>Arbeitsmarktzugang</a:t>
            </a:r>
            <a:r>
              <a:rPr lang="en-US" b="0" dirty="0"/>
              <a:t> </a:t>
            </a:r>
            <a:r>
              <a:rPr lang="en-US" b="0" dirty="0" err="1"/>
              <a:t>für</a:t>
            </a:r>
            <a:r>
              <a:rPr lang="en-US" b="0" dirty="0"/>
              <a:t> </a:t>
            </a:r>
            <a:r>
              <a:rPr lang="en-US" b="0" dirty="0" err="1"/>
              <a:t>selbständige</a:t>
            </a:r>
            <a:r>
              <a:rPr lang="en-US" b="0" dirty="0"/>
              <a:t> </a:t>
            </a:r>
            <a:r>
              <a:rPr lang="en-US" b="0" dirty="0" err="1"/>
              <a:t>oder</a:t>
            </a:r>
            <a:r>
              <a:rPr lang="en-US" b="0" dirty="0"/>
              <a:t> </a:t>
            </a:r>
            <a:r>
              <a:rPr lang="en-US" b="0" dirty="0" err="1"/>
              <a:t>unselbständige</a:t>
            </a:r>
            <a:r>
              <a:rPr lang="en-US" b="0" dirty="0"/>
              <a:t> </a:t>
            </a:r>
            <a:r>
              <a:rPr lang="en-US" b="0" dirty="0" err="1"/>
              <a:t>Erwerbstätigkeit</a:t>
            </a:r>
            <a:endParaRPr lang="en-US" b="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Art. 13: </a:t>
            </a:r>
            <a:r>
              <a:rPr lang="en-US" b="0" dirty="0" err="1"/>
              <a:t>Regelt</a:t>
            </a:r>
            <a:r>
              <a:rPr lang="en-US" b="0" dirty="0"/>
              <a:t> </a:t>
            </a:r>
            <a:r>
              <a:rPr lang="en-US" b="0" dirty="0" err="1"/>
              <a:t>Unterbringung</a:t>
            </a:r>
            <a:r>
              <a:rPr lang="en-US" b="0" dirty="0"/>
              <a:t>, </a:t>
            </a:r>
            <a:r>
              <a:rPr lang="en-US" b="0" dirty="0" err="1"/>
              <a:t>Sozialleistungen</a:t>
            </a:r>
            <a:r>
              <a:rPr lang="en-US" b="0" dirty="0"/>
              <a:t> und </a:t>
            </a:r>
            <a:r>
              <a:rPr lang="en-US" b="0" dirty="0" err="1"/>
              <a:t>medizinische</a:t>
            </a:r>
            <a:r>
              <a:rPr lang="en-US" b="0" dirty="0"/>
              <a:t> </a:t>
            </a:r>
            <a:r>
              <a:rPr lang="en-US" b="0" dirty="0" err="1"/>
              <a:t>Versorgung</a:t>
            </a:r>
            <a:r>
              <a:rPr lang="en-US" b="0" dirty="0"/>
              <a:t>. Und </a:t>
            </a:r>
            <a:r>
              <a:rPr lang="en-US" b="0" dirty="0" err="1"/>
              <a:t>blieben</a:t>
            </a:r>
            <a:r>
              <a:rPr lang="en-US" b="0" dirty="0"/>
              <a:t> </a:t>
            </a:r>
            <a:r>
              <a:rPr lang="en-US" b="0" dirty="0" err="1"/>
              <a:t>wir</a:t>
            </a:r>
            <a:r>
              <a:rPr lang="en-US" b="0" dirty="0"/>
              <a:t> </a:t>
            </a:r>
            <a:r>
              <a:rPr lang="en-US" b="0" dirty="0" err="1"/>
              <a:t>gleich</a:t>
            </a:r>
            <a:r>
              <a:rPr lang="en-US" b="0" dirty="0"/>
              <a:t> </a:t>
            </a:r>
            <a:r>
              <a:rPr lang="en-US" b="0" dirty="0" err="1"/>
              <a:t>bei</a:t>
            </a:r>
            <a:r>
              <a:rPr lang="en-US" b="0" dirty="0"/>
              <a:t> </a:t>
            </a:r>
            <a:r>
              <a:rPr lang="en-US" b="0" dirty="0" err="1"/>
              <a:t>dieser</a:t>
            </a:r>
            <a:r>
              <a:rPr lang="en-US" b="0" dirty="0"/>
              <a:t> </a:t>
            </a:r>
            <a:r>
              <a:rPr lang="de-AT" sz="1200" b="0" kern="1200" dirty="0">
                <a:solidFill>
                  <a:schemeClr val="tx1"/>
                </a:solidFill>
                <a:effectLst/>
                <a:latin typeface="+mn-lt"/>
                <a:ea typeface="+mn-ea"/>
                <a:cs typeface="+mn-cs"/>
              </a:rPr>
              <a:t>sozialen Absicherung, die in Österreich… (</a:t>
            </a:r>
            <a:r>
              <a:rPr lang="de-AT" sz="1200" b="1" kern="1200" dirty="0">
                <a:solidFill>
                  <a:schemeClr val="tx1"/>
                </a:solidFill>
                <a:effectLst/>
                <a:latin typeface="+mn-lt"/>
                <a:ea typeface="+mn-ea"/>
                <a:cs typeface="+mn-cs"/>
              </a:rPr>
              <a:t>klick</a:t>
            </a:r>
            <a:r>
              <a:rPr lang="de-AT" sz="1200" b="0" kern="1200" dirty="0">
                <a:solidFill>
                  <a:schemeClr val="tx1"/>
                </a:solidFill>
                <a:effectLst/>
                <a:latin typeface="+mn-lt"/>
                <a:ea typeface="+mn-ea"/>
                <a:cs typeface="+mn-cs"/>
              </a:rPr>
              <a:t>)</a:t>
            </a:r>
            <a:endParaRPr lang="en-US" b="0" dirty="0"/>
          </a:p>
          <a:p>
            <a:endParaRPr lang="en-AT" dirty="0"/>
          </a:p>
        </p:txBody>
      </p:sp>
      <p:sp>
        <p:nvSpPr>
          <p:cNvPr id="4" name="Slide Number Placeholder 3"/>
          <p:cNvSpPr>
            <a:spLocks noGrp="1"/>
          </p:cNvSpPr>
          <p:nvPr>
            <p:ph type="sldNum" sz="quarter" idx="5"/>
          </p:nvPr>
        </p:nvSpPr>
        <p:spPr/>
        <p:txBody>
          <a:bodyPr/>
          <a:lstStyle/>
          <a:p>
            <a:fld id="{F4A3E423-9C06-4923-BFEE-24B3CB9BF2F8}" type="slidenum">
              <a:rPr lang="en-AT" smtClean="0"/>
              <a:t>9</a:t>
            </a:fld>
            <a:endParaRPr lang="en-AT"/>
          </a:p>
        </p:txBody>
      </p:sp>
    </p:spTree>
    <p:extLst>
      <p:ext uri="{BB962C8B-B14F-4D97-AF65-F5344CB8AC3E}">
        <p14:creationId xmlns:p14="http://schemas.microsoft.com/office/powerpoint/2010/main" val="2549530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5481" y="1607636"/>
            <a:ext cx="9144000" cy="2387600"/>
          </a:xfrm>
        </p:spPr>
        <p:txBody>
          <a:bodyPr anchor="b"/>
          <a:lstStyle>
            <a:lvl1pPr algn="ctr">
              <a:defRPr sz="6000"/>
            </a:lvl1pPr>
          </a:lstStyle>
          <a:p>
            <a:r>
              <a:rPr lang="en-US" dirty="0"/>
              <a:t>Click to edit Master title style</a:t>
            </a:r>
            <a:endParaRPr lang="de-AT"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e Placeholder 3"/>
          <p:cNvSpPr>
            <a:spLocks noGrp="1"/>
          </p:cNvSpPr>
          <p:nvPr>
            <p:ph type="dt" sz="half" idx="10"/>
          </p:nvPr>
        </p:nvSpPr>
        <p:spPr/>
        <p:txBody>
          <a:bodyPr/>
          <a:lstStyle/>
          <a:p>
            <a:fld id="{60610C27-5D0F-432F-9814-B5E384A3B4CD}" type="datetimeFigureOut">
              <a:rPr lang="de-AT" smtClean="0"/>
              <a:t>19.10.2022</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FA096930-5CDB-4092-A615-11D0ED8177CC}" type="slidenum">
              <a:rPr lang="de-AT" smtClean="0"/>
              <a:t>‹#›</a:t>
            </a:fld>
            <a:endParaRPr lang="de-AT"/>
          </a:p>
        </p:txBody>
      </p:sp>
    </p:spTree>
    <p:extLst>
      <p:ext uri="{BB962C8B-B14F-4D97-AF65-F5344CB8AC3E}">
        <p14:creationId xmlns:p14="http://schemas.microsoft.com/office/powerpoint/2010/main" val="984179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A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e Placeholder 3"/>
          <p:cNvSpPr>
            <a:spLocks noGrp="1"/>
          </p:cNvSpPr>
          <p:nvPr>
            <p:ph type="dt" sz="half" idx="10"/>
          </p:nvPr>
        </p:nvSpPr>
        <p:spPr/>
        <p:txBody>
          <a:bodyPr/>
          <a:lstStyle/>
          <a:p>
            <a:fld id="{60610C27-5D0F-432F-9814-B5E384A3B4CD}" type="datetimeFigureOut">
              <a:rPr lang="de-AT" smtClean="0"/>
              <a:t>19.10.2022</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FA096930-5CDB-4092-A615-11D0ED8177CC}" type="slidenum">
              <a:rPr lang="de-AT" smtClean="0"/>
              <a:t>‹#›</a:t>
            </a:fld>
            <a:endParaRPr lang="de-AT"/>
          </a:p>
        </p:txBody>
      </p:sp>
    </p:spTree>
    <p:extLst>
      <p:ext uri="{BB962C8B-B14F-4D97-AF65-F5344CB8AC3E}">
        <p14:creationId xmlns:p14="http://schemas.microsoft.com/office/powerpoint/2010/main" val="4010201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e Placeholder 3"/>
          <p:cNvSpPr>
            <a:spLocks noGrp="1"/>
          </p:cNvSpPr>
          <p:nvPr>
            <p:ph type="dt" sz="half" idx="10"/>
          </p:nvPr>
        </p:nvSpPr>
        <p:spPr/>
        <p:txBody>
          <a:bodyPr/>
          <a:lstStyle/>
          <a:p>
            <a:fld id="{60610C27-5D0F-432F-9814-B5E384A3B4CD}" type="datetimeFigureOut">
              <a:rPr lang="de-AT" smtClean="0"/>
              <a:t>19.10.2022</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FA096930-5CDB-4092-A615-11D0ED8177CC}" type="slidenum">
              <a:rPr lang="de-AT" smtClean="0"/>
              <a:t>‹#›</a:t>
            </a:fld>
            <a:endParaRPr lang="de-AT"/>
          </a:p>
        </p:txBody>
      </p:sp>
    </p:spTree>
    <p:extLst>
      <p:ext uri="{BB962C8B-B14F-4D97-AF65-F5344CB8AC3E}">
        <p14:creationId xmlns:p14="http://schemas.microsoft.com/office/powerpoint/2010/main" val="2839407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A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e Placeholder 3"/>
          <p:cNvSpPr>
            <a:spLocks noGrp="1"/>
          </p:cNvSpPr>
          <p:nvPr>
            <p:ph type="dt" sz="half" idx="10"/>
          </p:nvPr>
        </p:nvSpPr>
        <p:spPr/>
        <p:txBody>
          <a:bodyPr/>
          <a:lstStyle/>
          <a:p>
            <a:fld id="{60610C27-5D0F-432F-9814-B5E384A3B4CD}" type="datetimeFigureOut">
              <a:rPr lang="de-AT" smtClean="0"/>
              <a:t>19.10.2022</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FA096930-5CDB-4092-A615-11D0ED8177CC}" type="slidenum">
              <a:rPr lang="de-AT" smtClean="0"/>
              <a:t>‹#›</a:t>
            </a:fld>
            <a:endParaRPr lang="de-AT"/>
          </a:p>
        </p:txBody>
      </p:sp>
    </p:spTree>
    <p:extLst>
      <p:ext uri="{BB962C8B-B14F-4D97-AF65-F5344CB8AC3E}">
        <p14:creationId xmlns:p14="http://schemas.microsoft.com/office/powerpoint/2010/main" val="3675745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610C27-5D0F-432F-9814-B5E384A3B4CD}" type="datetimeFigureOut">
              <a:rPr lang="de-AT" smtClean="0"/>
              <a:t>19.10.2022</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FA096930-5CDB-4092-A615-11D0ED8177CC}" type="slidenum">
              <a:rPr lang="de-AT" smtClean="0"/>
              <a:t>‹#›</a:t>
            </a:fld>
            <a:endParaRPr lang="de-AT"/>
          </a:p>
        </p:txBody>
      </p:sp>
    </p:spTree>
    <p:extLst>
      <p:ext uri="{BB962C8B-B14F-4D97-AF65-F5344CB8AC3E}">
        <p14:creationId xmlns:p14="http://schemas.microsoft.com/office/powerpoint/2010/main" val="16099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AT"/>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e Placeholder 4"/>
          <p:cNvSpPr>
            <a:spLocks noGrp="1"/>
          </p:cNvSpPr>
          <p:nvPr>
            <p:ph type="dt" sz="half" idx="10"/>
          </p:nvPr>
        </p:nvSpPr>
        <p:spPr/>
        <p:txBody>
          <a:bodyPr/>
          <a:lstStyle/>
          <a:p>
            <a:fld id="{60610C27-5D0F-432F-9814-B5E384A3B4CD}" type="datetimeFigureOut">
              <a:rPr lang="de-AT" smtClean="0"/>
              <a:t>19.10.2022</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FA096930-5CDB-4092-A615-11D0ED8177CC}" type="slidenum">
              <a:rPr lang="de-AT" smtClean="0"/>
              <a:t>‹#›</a:t>
            </a:fld>
            <a:endParaRPr lang="de-AT"/>
          </a:p>
        </p:txBody>
      </p:sp>
    </p:spTree>
    <p:extLst>
      <p:ext uri="{BB962C8B-B14F-4D97-AF65-F5344CB8AC3E}">
        <p14:creationId xmlns:p14="http://schemas.microsoft.com/office/powerpoint/2010/main" val="4131479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e Placeholder 6"/>
          <p:cNvSpPr>
            <a:spLocks noGrp="1"/>
          </p:cNvSpPr>
          <p:nvPr>
            <p:ph type="dt" sz="half" idx="10"/>
          </p:nvPr>
        </p:nvSpPr>
        <p:spPr/>
        <p:txBody>
          <a:bodyPr/>
          <a:lstStyle/>
          <a:p>
            <a:fld id="{60610C27-5D0F-432F-9814-B5E384A3B4CD}" type="datetimeFigureOut">
              <a:rPr lang="de-AT" smtClean="0"/>
              <a:t>19.10.2022</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FA096930-5CDB-4092-A615-11D0ED8177CC}" type="slidenum">
              <a:rPr lang="de-AT" smtClean="0"/>
              <a:t>‹#›</a:t>
            </a:fld>
            <a:endParaRPr lang="de-AT"/>
          </a:p>
        </p:txBody>
      </p:sp>
    </p:spTree>
    <p:extLst>
      <p:ext uri="{BB962C8B-B14F-4D97-AF65-F5344CB8AC3E}">
        <p14:creationId xmlns:p14="http://schemas.microsoft.com/office/powerpoint/2010/main" val="1050586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AT"/>
          </a:p>
        </p:txBody>
      </p:sp>
      <p:sp>
        <p:nvSpPr>
          <p:cNvPr id="3" name="Date Placeholder 2"/>
          <p:cNvSpPr>
            <a:spLocks noGrp="1"/>
          </p:cNvSpPr>
          <p:nvPr>
            <p:ph type="dt" sz="half" idx="10"/>
          </p:nvPr>
        </p:nvSpPr>
        <p:spPr/>
        <p:txBody>
          <a:bodyPr/>
          <a:lstStyle/>
          <a:p>
            <a:fld id="{60610C27-5D0F-432F-9814-B5E384A3B4CD}" type="datetimeFigureOut">
              <a:rPr lang="de-AT" smtClean="0"/>
              <a:t>19.10.2022</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FA096930-5CDB-4092-A615-11D0ED8177CC}" type="slidenum">
              <a:rPr lang="de-AT" smtClean="0"/>
              <a:t>‹#›</a:t>
            </a:fld>
            <a:endParaRPr lang="de-AT"/>
          </a:p>
        </p:txBody>
      </p:sp>
    </p:spTree>
    <p:extLst>
      <p:ext uri="{BB962C8B-B14F-4D97-AF65-F5344CB8AC3E}">
        <p14:creationId xmlns:p14="http://schemas.microsoft.com/office/powerpoint/2010/main" val="2816471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610C27-5D0F-432F-9814-B5E384A3B4CD}" type="datetimeFigureOut">
              <a:rPr lang="de-AT" smtClean="0"/>
              <a:t>19.10.2022</a:t>
            </a:fld>
            <a:endParaRPr lang="de-AT"/>
          </a:p>
        </p:txBody>
      </p:sp>
      <p:sp>
        <p:nvSpPr>
          <p:cNvPr id="3" name="Footer Placeholder 2"/>
          <p:cNvSpPr>
            <a:spLocks noGrp="1"/>
          </p:cNvSpPr>
          <p:nvPr>
            <p:ph type="ftr" sz="quarter" idx="11"/>
          </p:nvPr>
        </p:nvSpPr>
        <p:spPr/>
        <p:txBody>
          <a:bodyPr/>
          <a:lstStyle/>
          <a:p>
            <a:endParaRPr lang="de-AT"/>
          </a:p>
        </p:txBody>
      </p:sp>
      <p:sp>
        <p:nvSpPr>
          <p:cNvPr id="4" name="Slide Number Placeholder 3"/>
          <p:cNvSpPr>
            <a:spLocks noGrp="1"/>
          </p:cNvSpPr>
          <p:nvPr>
            <p:ph type="sldNum" sz="quarter" idx="12"/>
          </p:nvPr>
        </p:nvSpPr>
        <p:spPr/>
        <p:txBody>
          <a:bodyPr/>
          <a:lstStyle/>
          <a:p>
            <a:fld id="{FA096930-5CDB-4092-A615-11D0ED8177CC}" type="slidenum">
              <a:rPr lang="de-AT" smtClean="0"/>
              <a:t>‹#›</a:t>
            </a:fld>
            <a:endParaRPr lang="de-AT"/>
          </a:p>
        </p:txBody>
      </p:sp>
    </p:spTree>
    <p:extLst>
      <p:ext uri="{BB962C8B-B14F-4D97-AF65-F5344CB8AC3E}">
        <p14:creationId xmlns:p14="http://schemas.microsoft.com/office/powerpoint/2010/main" val="332315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610C27-5D0F-432F-9814-B5E384A3B4CD}" type="datetimeFigureOut">
              <a:rPr lang="de-AT" smtClean="0"/>
              <a:t>19.10.2022</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FA096930-5CDB-4092-A615-11D0ED8177CC}" type="slidenum">
              <a:rPr lang="de-AT" smtClean="0"/>
              <a:t>‹#›</a:t>
            </a:fld>
            <a:endParaRPr lang="de-AT"/>
          </a:p>
        </p:txBody>
      </p:sp>
    </p:spTree>
    <p:extLst>
      <p:ext uri="{BB962C8B-B14F-4D97-AF65-F5344CB8AC3E}">
        <p14:creationId xmlns:p14="http://schemas.microsoft.com/office/powerpoint/2010/main" val="816974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610C27-5D0F-432F-9814-B5E384A3B4CD}" type="datetimeFigureOut">
              <a:rPr lang="de-AT" smtClean="0"/>
              <a:t>19.10.2022</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FA096930-5CDB-4092-A615-11D0ED8177CC}" type="slidenum">
              <a:rPr lang="de-AT" smtClean="0"/>
              <a:t>‹#›</a:t>
            </a:fld>
            <a:endParaRPr lang="de-AT"/>
          </a:p>
        </p:txBody>
      </p:sp>
    </p:spTree>
    <p:extLst>
      <p:ext uri="{BB962C8B-B14F-4D97-AF65-F5344CB8AC3E}">
        <p14:creationId xmlns:p14="http://schemas.microsoft.com/office/powerpoint/2010/main" val="2218341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86075" y="228797"/>
            <a:ext cx="9220201" cy="841433"/>
          </a:xfrm>
          <a:prstGeom prst="rect">
            <a:avLst/>
          </a:prstGeom>
        </p:spPr>
        <p:txBody>
          <a:bodyPr vert="horz" lIns="91440" tIns="45720" rIns="91440" bIns="45720" rtlCol="0" anchor="ctr">
            <a:normAutofit/>
          </a:bodyPr>
          <a:lstStyle/>
          <a:p>
            <a:r>
              <a:rPr lang="en-US" dirty="0"/>
              <a:t>Click to edit Master title style</a:t>
            </a:r>
            <a:endParaRPr lang="de-AT" dirty="0"/>
          </a:p>
        </p:txBody>
      </p:sp>
      <p:sp>
        <p:nvSpPr>
          <p:cNvPr id="3" name="Text Placeholder 2"/>
          <p:cNvSpPr>
            <a:spLocks noGrp="1"/>
          </p:cNvSpPr>
          <p:nvPr>
            <p:ph type="body" idx="1"/>
          </p:nvPr>
        </p:nvSpPr>
        <p:spPr>
          <a:xfrm>
            <a:off x="838200" y="1725971"/>
            <a:ext cx="10515600" cy="4522429"/>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10C27-5D0F-432F-9814-B5E384A3B4CD}" type="datetimeFigureOut">
              <a:rPr lang="de-AT" smtClean="0"/>
              <a:t>19.10.2022</a:t>
            </a:fld>
            <a:endParaRPr lang="de-AT"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de-AT" dirty="0"/>
              <a:t>www.emn.at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96930-5CDB-4092-A615-11D0ED8177CC}" type="slidenum">
              <a:rPr lang="de-AT" smtClean="0"/>
              <a:t>‹#›</a:t>
            </a:fld>
            <a:endParaRPr lang="de-AT"/>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515250" y="228797"/>
            <a:ext cx="2519135" cy="927143"/>
          </a:xfrm>
          <a:prstGeom prst="rect">
            <a:avLst/>
          </a:prstGeom>
        </p:spPr>
      </p:pic>
    </p:spTree>
    <p:extLst>
      <p:ext uri="{BB962C8B-B14F-4D97-AF65-F5344CB8AC3E}">
        <p14:creationId xmlns:p14="http://schemas.microsoft.com/office/powerpoint/2010/main" val="392817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36.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10.jp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hyperlink" Target="mailto:ncpaustria@iom.in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emn.a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sv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sv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sv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svg"/><Relationship Id="rId9" Type="http://schemas.openxmlformats.org/officeDocument/2006/relationships/image" Target="../media/image10.jp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s>
</file>

<file path=ppt/slides/_rels/slide3.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33.JPG"/><Relationship Id="rId4" Type="http://schemas.openxmlformats.org/officeDocument/2006/relationships/image" Target="../media/image32.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34.JP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8.xml"/><Relationship Id="rId7" Type="http://schemas.openxmlformats.org/officeDocument/2006/relationships/image" Target="../media/image39.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7.emf"/><Relationship Id="rId5" Type="http://schemas.openxmlformats.org/officeDocument/2006/relationships/oleObject" Target="../embeddings/oleObject1.bin"/><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5345334"/>
            <a:ext cx="12192000" cy="123190"/>
          </a:xfrm>
          <a:prstGeom prst="rect">
            <a:avLst/>
          </a:prstGeom>
        </p:spPr>
      </p:pic>
      <p:sp>
        <p:nvSpPr>
          <p:cNvPr id="10" name="TextBox 9"/>
          <p:cNvSpPr txBox="1"/>
          <p:nvPr/>
        </p:nvSpPr>
        <p:spPr>
          <a:xfrm>
            <a:off x="0" y="1890117"/>
            <a:ext cx="12192000" cy="3077766"/>
          </a:xfrm>
          <a:prstGeom prst="rect">
            <a:avLst/>
          </a:prstGeom>
          <a:noFill/>
        </p:spPr>
        <p:txBody>
          <a:bodyPr wrap="square" rtlCol="0">
            <a:spAutoFit/>
          </a:bodyPr>
          <a:lstStyle/>
          <a:p>
            <a:endParaRPr lang="en-AT" dirty="0"/>
          </a:p>
          <a:p>
            <a:pPr algn="ctr"/>
            <a:r>
              <a:rPr lang="de-DE" sz="4400" b="1" dirty="0"/>
              <a:t>Die Massenzustrom-Richtlinie: Aktivierung und Umsetzung in Österreich </a:t>
            </a:r>
            <a:r>
              <a:rPr lang="de-DE" dirty="0"/>
              <a:t>	</a:t>
            </a:r>
          </a:p>
          <a:p>
            <a:pPr algn="ctr"/>
            <a:r>
              <a:rPr lang="de-AT" sz="3200" dirty="0"/>
              <a:t>Martin Stiller</a:t>
            </a:r>
          </a:p>
          <a:p>
            <a:pPr algn="ctr"/>
            <a:endParaRPr lang="de-AT" sz="3200" dirty="0"/>
          </a:p>
          <a:p>
            <a:pPr algn="ctr"/>
            <a:r>
              <a:rPr lang="de-AT" sz="2400" dirty="0"/>
              <a:t>21. Oktober 2022</a:t>
            </a:r>
          </a:p>
        </p:txBody>
      </p:sp>
      <p:pic>
        <p:nvPicPr>
          <p:cNvPr id="6" name="Picture 5">
            <a:extLst>
              <a:ext uri="{FF2B5EF4-FFF2-40B4-BE49-F238E27FC236}">
                <a16:creationId xmlns:a16="http://schemas.microsoft.com/office/drawing/2014/main" id="{CDED42D9-D366-4272-BB7C-6F3A7FB0EB5C}"/>
              </a:ext>
            </a:extLst>
          </p:cNvPr>
          <p:cNvPicPr>
            <a:picLocks noChangeAspect="1"/>
          </p:cNvPicPr>
          <p:nvPr/>
        </p:nvPicPr>
        <p:blipFill>
          <a:blip r:embed="rId3"/>
          <a:stretch>
            <a:fillRect/>
          </a:stretch>
        </p:blipFill>
        <p:spPr>
          <a:xfrm>
            <a:off x="0" y="5345334"/>
            <a:ext cx="12192000" cy="123190"/>
          </a:xfrm>
          <a:prstGeom prst="rect">
            <a:avLst/>
          </a:prstGeom>
        </p:spPr>
      </p:pic>
      <p:pic>
        <p:nvPicPr>
          <p:cNvPr id="9" name="Picture 8">
            <a:extLst>
              <a:ext uri="{FF2B5EF4-FFF2-40B4-BE49-F238E27FC236}">
                <a16:creationId xmlns:a16="http://schemas.microsoft.com/office/drawing/2014/main" id="{A40AFAA8-4E70-2641-C0BE-2FA4AF0EDF0C}"/>
              </a:ext>
            </a:extLst>
          </p:cNvPr>
          <p:cNvPicPr>
            <a:picLocks noChangeAspect="1"/>
          </p:cNvPicPr>
          <p:nvPr/>
        </p:nvPicPr>
        <p:blipFill>
          <a:blip r:embed="rId4"/>
          <a:stretch>
            <a:fillRect/>
          </a:stretch>
        </p:blipFill>
        <p:spPr>
          <a:xfrm>
            <a:off x="1611947" y="5556885"/>
            <a:ext cx="8688956" cy="1220400"/>
          </a:xfrm>
          <a:prstGeom prst="rect">
            <a:avLst/>
          </a:prstGeom>
        </p:spPr>
      </p:pic>
    </p:spTree>
    <p:extLst>
      <p:ext uri="{BB962C8B-B14F-4D97-AF65-F5344CB8AC3E}">
        <p14:creationId xmlns:p14="http://schemas.microsoft.com/office/powerpoint/2010/main" val="3559521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Leistungen in Österreich</a:t>
            </a:r>
          </a:p>
        </p:txBody>
      </p:sp>
      <p:pic>
        <p:nvPicPr>
          <p:cNvPr id="6" name="Graphic 5" descr="Sleep">
            <a:extLst>
              <a:ext uri="{FF2B5EF4-FFF2-40B4-BE49-F238E27FC236}">
                <a16:creationId xmlns:a16="http://schemas.microsoft.com/office/drawing/2014/main" id="{EF31F7C4-24AA-46AF-BD32-1EED090811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9154" y="3527365"/>
            <a:ext cx="1440000" cy="1440000"/>
          </a:xfrm>
          <a:prstGeom prst="rect">
            <a:avLst/>
          </a:prstGeom>
        </p:spPr>
      </p:pic>
      <p:pic>
        <p:nvPicPr>
          <p:cNvPr id="7" name="Graphic 6" descr="Person eating">
            <a:extLst>
              <a:ext uri="{FF2B5EF4-FFF2-40B4-BE49-F238E27FC236}">
                <a16:creationId xmlns:a16="http://schemas.microsoft.com/office/drawing/2014/main" id="{0770170C-43A4-4053-8245-A561F12F86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55645" y="3518859"/>
            <a:ext cx="1440000" cy="1440000"/>
          </a:xfrm>
          <a:prstGeom prst="rect">
            <a:avLst/>
          </a:prstGeom>
        </p:spPr>
      </p:pic>
      <p:pic>
        <p:nvPicPr>
          <p:cNvPr id="10" name="Graphic 9" descr="Money">
            <a:extLst>
              <a:ext uri="{FF2B5EF4-FFF2-40B4-BE49-F238E27FC236}">
                <a16:creationId xmlns:a16="http://schemas.microsoft.com/office/drawing/2014/main" id="{31F4E83A-D9B1-4B32-BE25-1379D83C4C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84550" y="4967365"/>
            <a:ext cx="1440000" cy="1440000"/>
          </a:xfrm>
          <a:prstGeom prst="rect">
            <a:avLst/>
          </a:prstGeom>
        </p:spPr>
      </p:pic>
      <p:pic>
        <p:nvPicPr>
          <p:cNvPr id="11" name="Graphic 10" descr="Medical">
            <a:extLst>
              <a:ext uri="{FF2B5EF4-FFF2-40B4-BE49-F238E27FC236}">
                <a16:creationId xmlns:a16="http://schemas.microsoft.com/office/drawing/2014/main" id="{FEA514EC-F3CA-4C02-9E35-20E2A113302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40249" y="4914489"/>
            <a:ext cx="1440000" cy="1440000"/>
          </a:xfrm>
          <a:prstGeom prst="rect">
            <a:avLst/>
          </a:prstGeom>
        </p:spPr>
      </p:pic>
      <p:pic>
        <p:nvPicPr>
          <p:cNvPr id="16" name="Graphic 15" descr="Classroom">
            <a:extLst>
              <a:ext uri="{FF2B5EF4-FFF2-40B4-BE49-F238E27FC236}">
                <a16:creationId xmlns:a16="http://schemas.microsoft.com/office/drawing/2014/main" id="{B606FF11-632E-4384-B833-1F1D09E0E6F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92053" y="4181671"/>
            <a:ext cx="1465636" cy="1465636"/>
          </a:xfrm>
          <a:prstGeom prst="rect">
            <a:avLst/>
          </a:prstGeom>
        </p:spPr>
      </p:pic>
      <p:pic>
        <p:nvPicPr>
          <p:cNvPr id="8" name="Graphic 7" descr="Coins">
            <a:extLst>
              <a:ext uri="{FF2B5EF4-FFF2-40B4-BE49-F238E27FC236}">
                <a16:creationId xmlns:a16="http://schemas.microsoft.com/office/drawing/2014/main" id="{748E4BD2-BA78-431C-B9E6-01831563692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36354" y="4336004"/>
            <a:ext cx="1311303" cy="1311303"/>
          </a:xfrm>
          <a:prstGeom prst="rect">
            <a:avLst/>
          </a:prstGeom>
        </p:spPr>
      </p:pic>
      <p:sp>
        <p:nvSpPr>
          <p:cNvPr id="17" name="Rectangle: Rounded Corners 16">
            <a:extLst>
              <a:ext uri="{FF2B5EF4-FFF2-40B4-BE49-F238E27FC236}">
                <a16:creationId xmlns:a16="http://schemas.microsoft.com/office/drawing/2014/main" id="{D0B34EEA-BDE1-457C-B850-394D483AB03B}"/>
              </a:ext>
            </a:extLst>
          </p:cNvPr>
          <p:cNvSpPr/>
          <p:nvPr/>
        </p:nvSpPr>
        <p:spPr>
          <a:xfrm>
            <a:off x="1373181" y="1606776"/>
            <a:ext cx="3539177" cy="1822224"/>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Grundversorgung</a:t>
            </a:r>
            <a:endParaRPr lang="en-AT" sz="2800" b="1" dirty="0"/>
          </a:p>
        </p:txBody>
      </p:sp>
      <p:sp>
        <p:nvSpPr>
          <p:cNvPr id="19" name="Rectangle: Rounded Corners 18">
            <a:extLst>
              <a:ext uri="{FF2B5EF4-FFF2-40B4-BE49-F238E27FC236}">
                <a16:creationId xmlns:a16="http://schemas.microsoft.com/office/drawing/2014/main" id="{6F0EF5CC-B51B-48DE-AFF7-2365837E4AAA}"/>
              </a:ext>
            </a:extLst>
          </p:cNvPr>
          <p:cNvSpPr/>
          <p:nvPr/>
        </p:nvSpPr>
        <p:spPr>
          <a:xfrm>
            <a:off x="7408480" y="1601535"/>
            <a:ext cx="3539177" cy="182222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Sonstige</a:t>
            </a:r>
            <a:r>
              <a:rPr lang="en-US" sz="2800" b="1" dirty="0"/>
              <a:t> </a:t>
            </a:r>
            <a:r>
              <a:rPr lang="en-US" sz="2800" b="1" dirty="0" err="1"/>
              <a:t>Leistungen</a:t>
            </a:r>
            <a:endParaRPr lang="en-AT" sz="2800" b="1" dirty="0"/>
          </a:p>
        </p:txBody>
      </p:sp>
      <p:pic>
        <p:nvPicPr>
          <p:cNvPr id="18" name="Picture 17" descr="Shape, rectangle&#10;&#10;Description automatically generated">
            <a:extLst>
              <a:ext uri="{FF2B5EF4-FFF2-40B4-BE49-F238E27FC236}">
                <a16:creationId xmlns:a16="http://schemas.microsoft.com/office/drawing/2014/main" id="{5AA18606-8B9C-4C67-9464-A5A320BEEC5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113200" y="1126800"/>
            <a:ext cx="929032" cy="619200"/>
          </a:xfrm>
          <a:prstGeom prst="rect">
            <a:avLst/>
          </a:prstGeom>
        </p:spPr>
      </p:pic>
    </p:spTree>
    <p:extLst>
      <p:ext uri="{BB962C8B-B14F-4D97-AF65-F5344CB8AC3E}">
        <p14:creationId xmlns:p14="http://schemas.microsoft.com/office/powerpoint/2010/main" val="358706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Zugang zum Arbeitsmarkt</a:t>
            </a:r>
          </a:p>
        </p:txBody>
      </p:sp>
      <p:sp>
        <p:nvSpPr>
          <p:cNvPr id="4" name="TextBox 3">
            <a:extLst>
              <a:ext uri="{FF2B5EF4-FFF2-40B4-BE49-F238E27FC236}">
                <a16:creationId xmlns:a16="http://schemas.microsoft.com/office/drawing/2014/main" id="{E083AB59-7656-4EE6-9D1F-BE5577D9C4E9}"/>
              </a:ext>
            </a:extLst>
          </p:cNvPr>
          <p:cNvSpPr txBox="1"/>
          <p:nvPr/>
        </p:nvSpPr>
        <p:spPr>
          <a:xfrm>
            <a:off x="4723451" y="2271058"/>
            <a:ext cx="6754197" cy="3693319"/>
          </a:xfrm>
          <a:prstGeom prst="rect">
            <a:avLst/>
          </a:prstGeom>
          <a:noFill/>
        </p:spPr>
        <p:txBody>
          <a:bodyPr wrap="square" rtlCol="0">
            <a:spAutoFit/>
          </a:bodyPr>
          <a:lstStyle/>
          <a:p>
            <a:r>
              <a:rPr lang="en-US" b="1" dirty="0" err="1"/>
              <a:t>Zugang</a:t>
            </a:r>
            <a:r>
              <a:rPr lang="en-US" b="1" dirty="0"/>
              <a:t> </a:t>
            </a:r>
            <a:r>
              <a:rPr lang="en-US" b="1" dirty="0" err="1"/>
              <a:t>zum</a:t>
            </a:r>
            <a:r>
              <a:rPr lang="en-US" b="1" dirty="0"/>
              <a:t> </a:t>
            </a:r>
            <a:r>
              <a:rPr lang="en-US" b="1" dirty="0" err="1"/>
              <a:t>Arbeitsmarkt</a:t>
            </a:r>
            <a:r>
              <a:rPr lang="en-US" b="1" dirty="0"/>
              <a:t> </a:t>
            </a:r>
          </a:p>
          <a:p>
            <a:endParaRPr lang="en-US" dirty="0"/>
          </a:p>
          <a:p>
            <a:pPr marL="285750" indent="-285750">
              <a:buFont typeface="Arial" panose="020B0604020202020204" pitchFamily="34" charset="0"/>
              <a:buChar char="•"/>
            </a:pPr>
            <a:r>
              <a:rPr lang="en-US" dirty="0" err="1"/>
              <a:t>Selbständige</a:t>
            </a:r>
            <a:r>
              <a:rPr lang="en-US" dirty="0"/>
              <a:t> und </a:t>
            </a:r>
            <a:r>
              <a:rPr lang="en-US" dirty="0" err="1"/>
              <a:t>unselbständige</a:t>
            </a:r>
            <a:r>
              <a:rPr lang="en-US" dirty="0"/>
              <a:t> </a:t>
            </a:r>
            <a:r>
              <a:rPr lang="en-US" dirty="0" err="1"/>
              <a:t>Erwerbstätigkeit</a:t>
            </a:r>
            <a:endParaRPr lang="en-US" dirty="0"/>
          </a:p>
          <a:p>
            <a:pPr marL="285750" indent="-285750">
              <a:buFont typeface="Arial" panose="020B0604020202020204" pitchFamily="34" charset="0"/>
              <a:buChar char="•"/>
            </a:pPr>
            <a:r>
              <a:rPr lang="en-US" dirty="0" err="1"/>
              <a:t>Ausländerbeschäftigungsgesetz</a:t>
            </a:r>
            <a:r>
              <a:rPr lang="en-US" dirty="0"/>
              <a:t> (</a:t>
            </a:r>
            <a:r>
              <a:rPr lang="en-US" dirty="0" err="1"/>
              <a:t>unselbständige</a:t>
            </a:r>
            <a:r>
              <a:rPr lang="en-US" dirty="0"/>
              <a:t> </a:t>
            </a:r>
            <a:r>
              <a:rPr lang="en-US" dirty="0" err="1"/>
              <a:t>Erwerbstätigkeit</a:t>
            </a:r>
            <a:r>
              <a:rPr lang="en-US" dirty="0"/>
              <a:t>)</a:t>
            </a:r>
          </a:p>
          <a:p>
            <a:pPr marL="742950" lvl="1" indent="-285750">
              <a:buFont typeface="Courier New" panose="02070309020205020404" pitchFamily="49" charset="0"/>
              <a:buChar char="o"/>
            </a:pPr>
            <a:r>
              <a:rPr lang="en-US" dirty="0" err="1"/>
              <a:t>Beschäftigungsbewilligung</a:t>
            </a:r>
            <a:r>
              <a:rPr lang="en-US" dirty="0"/>
              <a:t> </a:t>
            </a:r>
            <a:r>
              <a:rPr lang="en-US" dirty="0" err="1"/>
              <a:t>erforderlich</a:t>
            </a:r>
            <a:r>
              <a:rPr lang="en-US" dirty="0"/>
              <a:t>, </a:t>
            </a:r>
            <a:r>
              <a:rPr lang="en-US" dirty="0" err="1"/>
              <a:t>aber</a:t>
            </a:r>
            <a:r>
              <a:rPr lang="en-US" dirty="0"/>
              <a:t> </a:t>
            </a:r>
            <a:r>
              <a:rPr lang="en-US" dirty="0" err="1"/>
              <a:t>vereinfachtes</a:t>
            </a:r>
            <a:r>
              <a:rPr lang="en-US" dirty="0"/>
              <a:t> </a:t>
            </a:r>
            <a:r>
              <a:rPr lang="en-US" dirty="0" err="1"/>
              <a:t>Verfahren</a:t>
            </a:r>
            <a:endParaRPr lang="en-US" dirty="0"/>
          </a:p>
          <a:p>
            <a:pPr marL="285750" indent="-285750">
              <a:buFont typeface="Arial" panose="020B0604020202020204" pitchFamily="34" charset="0"/>
              <a:buChar char="•"/>
            </a:pPr>
            <a:r>
              <a:rPr lang="en-US" dirty="0" err="1"/>
              <a:t>Unterstützung</a:t>
            </a:r>
            <a:r>
              <a:rPr lang="en-US" dirty="0"/>
              <a:t> </a:t>
            </a:r>
            <a:r>
              <a:rPr lang="en-US" dirty="0" err="1"/>
              <a:t>bei</a:t>
            </a:r>
            <a:r>
              <a:rPr lang="en-US" dirty="0"/>
              <a:t> </a:t>
            </a:r>
            <a:r>
              <a:rPr lang="en-US" dirty="0" err="1"/>
              <a:t>Jobsuche</a:t>
            </a:r>
            <a:endParaRPr lang="en-US" dirty="0"/>
          </a:p>
          <a:p>
            <a:pPr marL="285750" indent="-285750">
              <a:buFont typeface="Arial" panose="020B0604020202020204" pitchFamily="34" charset="0"/>
              <a:buChar char="•"/>
            </a:pPr>
            <a:r>
              <a:rPr lang="en-US" dirty="0" err="1"/>
              <a:t>Sprachkurse</a:t>
            </a:r>
            <a:endParaRPr lang="en-US" dirty="0"/>
          </a:p>
          <a:p>
            <a:pPr marL="285750" indent="-285750">
              <a:buFont typeface="Arial" panose="020B0604020202020204" pitchFamily="34" charset="0"/>
              <a:buChar char="•"/>
            </a:pPr>
            <a:r>
              <a:rPr lang="en-US" b="1" dirty="0" err="1"/>
              <a:t>Erhöhte</a:t>
            </a:r>
            <a:r>
              <a:rPr lang="en-US" b="1" dirty="0"/>
              <a:t> </a:t>
            </a:r>
            <a:r>
              <a:rPr lang="en-US" b="1" dirty="0" err="1"/>
              <a:t>Zuverdienstgrenze</a:t>
            </a:r>
            <a:endParaRPr lang="en-US" b="1" dirty="0"/>
          </a:p>
          <a:p>
            <a:pPr marL="285750" indent="-285750">
              <a:buFontTx/>
              <a:buChar char="-"/>
            </a:pPr>
            <a:endParaRPr lang="en-US" dirty="0"/>
          </a:p>
          <a:p>
            <a:pPr marL="285750" indent="-285750">
              <a:buFontTx/>
              <a:buChar char="-"/>
            </a:pPr>
            <a:endParaRPr lang="en-US" dirty="0"/>
          </a:p>
          <a:p>
            <a:endParaRPr lang="en-AT" dirty="0"/>
          </a:p>
          <a:p>
            <a:endParaRPr lang="en-AT" dirty="0"/>
          </a:p>
        </p:txBody>
      </p:sp>
      <p:grpSp>
        <p:nvGrpSpPr>
          <p:cNvPr id="3" name="Group 2">
            <a:extLst>
              <a:ext uri="{FF2B5EF4-FFF2-40B4-BE49-F238E27FC236}">
                <a16:creationId xmlns:a16="http://schemas.microsoft.com/office/drawing/2014/main" id="{6D7316F7-5FBB-4219-A337-DDDD2124CAF1}"/>
              </a:ext>
            </a:extLst>
          </p:cNvPr>
          <p:cNvGrpSpPr/>
          <p:nvPr/>
        </p:nvGrpSpPr>
        <p:grpSpPr>
          <a:xfrm>
            <a:off x="943429" y="2716910"/>
            <a:ext cx="2860765" cy="1921163"/>
            <a:chOff x="943429" y="2716910"/>
            <a:chExt cx="2860765" cy="1921163"/>
          </a:xfrm>
        </p:grpSpPr>
        <p:sp>
          <p:nvSpPr>
            <p:cNvPr id="6" name="Rectangle 5">
              <a:extLst>
                <a:ext uri="{FF2B5EF4-FFF2-40B4-BE49-F238E27FC236}">
                  <a16:creationId xmlns:a16="http://schemas.microsoft.com/office/drawing/2014/main" id="{2D4A7530-533B-4B13-921A-D4012673555D}"/>
                </a:ext>
              </a:extLst>
            </p:cNvPr>
            <p:cNvSpPr/>
            <p:nvPr/>
          </p:nvSpPr>
          <p:spPr>
            <a:xfrm>
              <a:off x="943429" y="2716910"/>
              <a:ext cx="2860765" cy="1921163"/>
            </a:xfrm>
            <a:prstGeom prst="rect">
              <a:avLst/>
            </a:prstGeom>
            <a:noFill/>
            <a:ln w="133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grpSp>
          <p:nvGrpSpPr>
            <p:cNvPr id="7" name="Group 6">
              <a:extLst>
                <a:ext uri="{FF2B5EF4-FFF2-40B4-BE49-F238E27FC236}">
                  <a16:creationId xmlns:a16="http://schemas.microsoft.com/office/drawing/2014/main" id="{C39728D5-A710-46A1-BD42-05E1541B6718}"/>
                </a:ext>
              </a:extLst>
            </p:cNvPr>
            <p:cNvGrpSpPr>
              <a:grpSpLocks noChangeAspect="1"/>
            </p:cNvGrpSpPr>
            <p:nvPr/>
          </p:nvGrpSpPr>
          <p:grpSpPr>
            <a:xfrm>
              <a:off x="1104464" y="2833087"/>
              <a:ext cx="787853" cy="341023"/>
              <a:chOff x="2293301" y="5099923"/>
              <a:chExt cx="2683513" cy="1161558"/>
            </a:xfrm>
          </p:grpSpPr>
          <p:grpSp>
            <p:nvGrpSpPr>
              <p:cNvPr id="10" name="Group 9">
                <a:extLst>
                  <a:ext uri="{FF2B5EF4-FFF2-40B4-BE49-F238E27FC236}">
                    <a16:creationId xmlns:a16="http://schemas.microsoft.com/office/drawing/2014/main" id="{881BE8BE-62BB-4DCB-B074-94E7DDAB3A41}"/>
                  </a:ext>
                </a:extLst>
              </p:cNvPr>
              <p:cNvGrpSpPr/>
              <p:nvPr/>
            </p:nvGrpSpPr>
            <p:grpSpPr>
              <a:xfrm>
                <a:off x="2293301" y="5099923"/>
                <a:ext cx="2683513" cy="1161558"/>
                <a:chOff x="2293301" y="4817655"/>
                <a:chExt cx="2683512" cy="1443826"/>
              </a:xfrm>
            </p:grpSpPr>
            <p:sp>
              <p:nvSpPr>
                <p:cNvPr id="12" name="Arc 11">
                  <a:extLst>
                    <a:ext uri="{FF2B5EF4-FFF2-40B4-BE49-F238E27FC236}">
                      <a16:creationId xmlns:a16="http://schemas.microsoft.com/office/drawing/2014/main" id="{4D3BC3BE-B796-490E-B72F-24E6AF09EAA8}"/>
                    </a:ext>
                  </a:extLst>
                </p:cNvPr>
                <p:cNvSpPr/>
                <p:nvPr/>
              </p:nvSpPr>
              <p:spPr>
                <a:xfrm>
                  <a:off x="2293301" y="4817655"/>
                  <a:ext cx="2633054" cy="1412746"/>
                </a:xfrm>
                <a:prstGeom prst="arc">
                  <a:avLst>
                    <a:gd name="adj1" fmla="val 46136"/>
                    <a:gd name="adj2" fmla="val 0"/>
                  </a:avLst>
                </a:prstGeom>
                <a:solidFill>
                  <a:schemeClr val="accent5">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T"/>
                </a:p>
              </p:txBody>
            </p:sp>
            <p:sp>
              <p:nvSpPr>
                <p:cNvPr id="13" name="Rectangle 12">
                  <a:extLst>
                    <a:ext uri="{FF2B5EF4-FFF2-40B4-BE49-F238E27FC236}">
                      <a16:creationId xmlns:a16="http://schemas.microsoft.com/office/drawing/2014/main" id="{62113009-31AB-4436-9B12-03C2B1CDDE3B}"/>
                    </a:ext>
                  </a:extLst>
                </p:cNvPr>
                <p:cNvSpPr/>
                <p:nvPr/>
              </p:nvSpPr>
              <p:spPr>
                <a:xfrm>
                  <a:off x="3612711" y="4817655"/>
                  <a:ext cx="1364102" cy="1443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8000" b="1" dirty="0">
                    <a:solidFill>
                      <a:srgbClr val="FF0000"/>
                    </a:solidFill>
                  </a:endParaRPr>
                </a:p>
              </p:txBody>
            </p:sp>
          </p:grpSp>
          <p:sp>
            <p:nvSpPr>
              <p:cNvPr id="11" name="Rectangle 10">
                <a:extLst>
                  <a:ext uri="{FF2B5EF4-FFF2-40B4-BE49-F238E27FC236}">
                    <a16:creationId xmlns:a16="http://schemas.microsoft.com/office/drawing/2014/main" id="{BBD4B321-6078-4015-AE14-83A02D6142F5}"/>
                  </a:ext>
                </a:extLst>
              </p:cNvPr>
              <p:cNvSpPr/>
              <p:nvPr/>
            </p:nvSpPr>
            <p:spPr>
              <a:xfrm>
                <a:off x="2294153" y="5099923"/>
                <a:ext cx="2059517" cy="1100732"/>
              </a:xfrm>
              <a:prstGeom prst="rect">
                <a:avLst/>
              </a:prstGeom>
            </p:spPr>
            <p:txBody>
              <a:bodyPr wrap="none">
                <a:spAutoFit/>
              </a:bodyPr>
              <a:lstStyle/>
              <a:p>
                <a:pPr algn="ctr"/>
                <a:r>
                  <a:rPr lang="en-US" sz="1500" b="1" dirty="0">
                    <a:solidFill>
                      <a:schemeClr val="bg1"/>
                    </a:solidFill>
                  </a:rPr>
                  <a:t>AM </a:t>
                </a:r>
                <a:r>
                  <a:rPr lang="en-US" sz="1500" b="1" dirty="0">
                    <a:solidFill>
                      <a:srgbClr val="FF0000"/>
                    </a:solidFill>
                  </a:rPr>
                  <a:t>S</a:t>
                </a:r>
                <a:endParaRPr lang="en-AT" sz="1500" b="1" dirty="0">
                  <a:solidFill>
                    <a:srgbClr val="FF0000"/>
                  </a:solidFill>
                </a:endParaRPr>
              </a:p>
            </p:txBody>
          </p:sp>
        </p:grpSp>
        <p:sp>
          <p:nvSpPr>
            <p:cNvPr id="8" name="TextBox 7">
              <a:extLst>
                <a:ext uri="{FF2B5EF4-FFF2-40B4-BE49-F238E27FC236}">
                  <a16:creationId xmlns:a16="http://schemas.microsoft.com/office/drawing/2014/main" id="{F61C45BB-12F8-4BC5-A3FC-C03096F9729E}"/>
                </a:ext>
              </a:extLst>
            </p:cNvPr>
            <p:cNvSpPr txBox="1"/>
            <p:nvPr/>
          </p:nvSpPr>
          <p:spPr>
            <a:xfrm>
              <a:off x="1546189" y="3691591"/>
              <a:ext cx="1655244" cy="553998"/>
            </a:xfrm>
            <a:prstGeom prst="rect">
              <a:avLst/>
            </a:prstGeom>
            <a:noFill/>
          </p:spPr>
          <p:txBody>
            <a:bodyPr wrap="square" rtlCol="0">
              <a:spAutoFit/>
            </a:bodyPr>
            <a:lstStyle/>
            <a:p>
              <a:pPr algn="ctr"/>
              <a:r>
                <a:rPr lang="de-AT" sz="1000" dirty="0">
                  <a:latin typeface="Courier New" panose="02070309020205020404" pitchFamily="49" charset="0"/>
                  <a:cs typeface="Courier New" panose="02070309020205020404" pitchFamily="49" charset="0"/>
                </a:rPr>
                <a:t>zur Aufnahme der Erwerbstätigkeit in Österreich.</a:t>
              </a:r>
            </a:p>
          </p:txBody>
        </p:sp>
        <p:sp>
          <p:nvSpPr>
            <p:cNvPr id="9" name="TextBox 8">
              <a:extLst>
                <a:ext uri="{FF2B5EF4-FFF2-40B4-BE49-F238E27FC236}">
                  <a16:creationId xmlns:a16="http://schemas.microsoft.com/office/drawing/2014/main" id="{F7576918-93C7-41E4-ADD6-35C5A8E93FB0}"/>
                </a:ext>
              </a:extLst>
            </p:cNvPr>
            <p:cNvSpPr txBox="1"/>
            <p:nvPr/>
          </p:nvSpPr>
          <p:spPr>
            <a:xfrm>
              <a:off x="1467634" y="3179055"/>
              <a:ext cx="1751938" cy="369332"/>
            </a:xfrm>
            <a:prstGeom prst="rect">
              <a:avLst/>
            </a:prstGeom>
            <a:solidFill>
              <a:schemeClr val="bg1"/>
            </a:solidFill>
          </p:spPr>
          <p:txBody>
            <a:bodyPr wrap="square" rtlCol="0">
              <a:spAutoFit/>
            </a:bodyPr>
            <a:lstStyle/>
            <a:p>
              <a:pPr algn="ctr"/>
              <a:r>
                <a:rPr lang="en-US" b="1" dirty="0" err="1">
                  <a:latin typeface="Courier New" panose="02070309020205020404" pitchFamily="49" charset="0"/>
                  <a:cs typeface="Courier New" panose="02070309020205020404" pitchFamily="49" charset="0"/>
                </a:rPr>
                <a:t>BEWILLIGUNG</a:t>
              </a:r>
              <a:endParaRPr lang="en-AT" b="1" dirty="0">
                <a:latin typeface="Courier New" panose="02070309020205020404" pitchFamily="49" charset="0"/>
                <a:cs typeface="Courier New" panose="02070309020205020404" pitchFamily="49" charset="0"/>
              </a:endParaRPr>
            </a:p>
          </p:txBody>
        </p:sp>
      </p:grpSp>
      <p:pic>
        <p:nvPicPr>
          <p:cNvPr id="14" name="Picture 13" descr="Shape, rectangle&#10;&#10;Description automatically generated">
            <a:extLst>
              <a:ext uri="{FF2B5EF4-FFF2-40B4-BE49-F238E27FC236}">
                <a16:creationId xmlns:a16="http://schemas.microsoft.com/office/drawing/2014/main" id="{3ECBA50B-EE91-4233-A6F5-8D31268761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3200" y="1126800"/>
            <a:ext cx="929032" cy="619200"/>
          </a:xfrm>
          <a:prstGeom prst="rect">
            <a:avLst/>
          </a:prstGeom>
        </p:spPr>
      </p:pic>
    </p:spTree>
    <p:extLst>
      <p:ext uri="{BB962C8B-B14F-4D97-AF65-F5344CB8AC3E}">
        <p14:creationId xmlns:p14="http://schemas.microsoft.com/office/powerpoint/2010/main" val="3073161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Ende des vorübergehenden Schutzes</a:t>
            </a:r>
          </a:p>
        </p:txBody>
      </p:sp>
      <p:grpSp>
        <p:nvGrpSpPr>
          <p:cNvPr id="21" name="Group 20">
            <a:extLst>
              <a:ext uri="{FF2B5EF4-FFF2-40B4-BE49-F238E27FC236}">
                <a16:creationId xmlns:a16="http://schemas.microsoft.com/office/drawing/2014/main" id="{FCD3B24B-52ED-4078-B00E-52CE6106AB2E}"/>
              </a:ext>
            </a:extLst>
          </p:cNvPr>
          <p:cNvGrpSpPr>
            <a:grpSpLocks noChangeAspect="1"/>
          </p:cNvGrpSpPr>
          <p:nvPr/>
        </p:nvGrpSpPr>
        <p:grpSpPr>
          <a:xfrm>
            <a:off x="2567899" y="1950756"/>
            <a:ext cx="3019783" cy="2880000"/>
            <a:chOff x="5087910" y="2641114"/>
            <a:chExt cx="2016180" cy="1922853"/>
          </a:xfrm>
        </p:grpSpPr>
        <p:pic>
          <p:nvPicPr>
            <p:cNvPr id="5" name="Graphic 4" descr="Flip calendar">
              <a:extLst>
                <a:ext uri="{FF2B5EF4-FFF2-40B4-BE49-F238E27FC236}">
                  <a16:creationId xmlns:a16="http://schemas.microsoft.com/office/drawing/2014/main" id="{B7DED9E5-6139-405B-870E-E53ECDCB6D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7910" y="2641114"/>
              <a:ext cx="2016180" cy="1922853"/>
            </a:xfrm>
            <a:prstGeom prst="rect">
              <a:avLst/>
            </a:prstGeom>
          </p:spPr>
        </p:pic>
        <p:sp>
          <p:nvSpPr>
            <p:cNvPr id="7" name="TextBox 6">
              <a:extLst>
                <a:ext uri="{FF2B5EF4-FFF2-40B4-BE49-F238E27FC236}">
                  <a16:creationId xmlns:a16="http://schemas.microsoft.com/office/drawing/2014/main" id="{6E42C489-B9DF-43A2-9083-4E8D0EAE92B3}"/>
                </a:ext>
              </a:extLst>
            </p:cNvPr>
            <p:cNvSpPr txBox="1"/>
            <p:nvPr/>
          </p:nvSpPr>
          <p:spPr>
            <a:xfrm>
              <a:off x="5353502" y="3523266"/>
              <a:ext cx="1462986" cy="575370"/>
            </a:xfrm>
            <a:prstGeom prst="rect">
              <a:avLst/>
            </a:prstGeom>
            <a:noFill/>
          </p:spPr>
          <p:txBody>
            <a:bodyPr wrap="square" rtlCol="0">
              <a:spAutoFit/>
            </a:bodyPr>
            <a:lstStyle/>
            <a:p>
              <a:pPr algn="ctr"/>
              <a:r>
                <a:rPr lang="en-US" sz="2500" b="1" dirty="0"/>
                <a:t>3. </a:t>
              </a:r>
            </a:p>
            <a:p>
              <a:pPr algn="ctr"/>
              <a:r>
                <a:rPr lang="en-US" sz="2500" b="1" dirty="0" err="1"/>
                <a:t>März</a:t>
              </a:r>
              <a:endParaRPr lang="en-US" sz="2500" b="1" dirty="0"/>
            </a:p>
          </p:txBody>
        </p:sp>
        <p:sp>
          <p:nvSpPr>
            <p:cNvPr id="8" name="TextBox 7">
              <a:extLst>
                <a:ext uri="{FF2B5EF4-FFF2-40B4-BE49-F238E27FC236}">
                  <a16:creationId xmlns:a16="http://schemas.microsoft.com/office/drawing/2014/main" id="{1B3C3236-321E-40A8-805D-CBAB832B5558}"/>
                </a:ext>
              </a:extLst>
            </p:cNvPr>
            <p:cNvSpPr txBox="1"/>
            <p:nvPr/>
          </p:nvSpPr>
          <p:spPr>
            <a:xfrm>
              <a:off x="5353503" y="3022537"/>
              <a:ext cx="1462985" cy="318509"/>
            </a:xfrm>
            <a:prstGeom prst="rect">
              <a:avLst/>
            </a:prstGeom>
            <a:noFill/>
          </p:spPr>
          <p:txBody>
            <a:bodyPr wrap="square" rtlCol="0">
              <a:spAutoFit/>
            </a:bodyPr>
            <a:lstStyle/>
            <a:p>
              <a:pPr algn="ctr"/>
              <a:r>
                <a:rPr lang="en-US" sz="2500" b="1" dirty="0">
                  <a:solidFill>
                    <a:schemeClr val="bg1"/>
                  </a:solidFill>
                </a:rPr>
                <a:t>2023</a:t>
              </a:r>
              <a:endParaRPr lang="en-AT" sz="2500" b="1" dirty="0">
                <a:solidFill>
                  <a:schemeClr val="bg1"/>
                </a:solidFill>
              </a:endParaRPr>
            </a:p>
          </p:txBody>
        </p:sp>
      </p:grpSp>
      <p:pic>
        <p:nvPicPr>
          <p:cNvPr id="9" name="Picture 8">
            <a:extLst>
              <a:ext uri="{FF2B5EF4-FFF2-40B4-BE49-F238E27FC236}">
                <a16:creationId xmlns:a16="http://schemas.microsoft.com/office/drawing/2014/main" id="{6B47ECD5-8161-4F05-8E6D-96B3EFE56A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3681" y="1141122"/>
            <a:ext cx="913802" cy="620211"/>
          </a:xfrm>
          <a:prstGeom prst="rect">
            <a:avLst/>
          </a:prstGeom>
        </p:spPr>
      </p:pic>
      <p:pic>
        <p:nvPicPr>
          <p:cNvPr id="10" name="Picture 9" descr="Shape, rectangle&#10;&#10;Description automatically generated">
            <a:extLst>
              <a:ext uri="{FF2B5EF4-FFF2-40B4-BE49-F238E27FC236}">
                <a16:creationId xmlns:a16="http://schemas.microsoft.com/office/drawing/2014/main" id="{D1E0A5F3-B095-42E3-8F6D-1DA3F51867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13200" y="1126800"/>
            <a:ext cx="929032" cy="619200"/>
          </a:xfrm>
          <a:prstGeom prst="rect">
            <a:avLst/>
          </a:prstGeom>
        </p:spPr>
      </p:pic>
      <p:cxnSp>
        <p:nvCxnSpPr>
          <p:cNvPr id="13" name="Straight Arrow Connector 12">
            <a:extLst>
              <a:ext uri="{FF2B5EF4-FFF2-40B4-BE49-F238E27FC236}">
                <a16:creationId xmlns:a16="http://schemas.microsoft.com/office/drawing/2014/main" id="{DA1CFBCF-01BB-4235-917E-4C5E92EC8B4B}"/>
              </a:ext>
            </a:extLst>
          </p:cNvPr>
          <p:cNvCxnSpPr>
            <a:cxnSpLocks/>
          </p:cNvCxnSpPr>
          <p:nvPr/>
        </p:nvCxnSpPr>
        <p:spPr>
          <a:xfrm>
            <a:off x="5434887" y="4308210"/>
            <a:ext cx="1716060" cy="0"/>
          </a:xfrm>
          <a:prstGeom prst="straightConnector1">
            <a:avLst/>
          </a:prstGeom>
          <a:ln w="1301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9D326D3-2604-4627-8BCB-A4A7337EFB8F}"/>
              </a:ext>
            </a:extLst>
          </p:cNvPr>
          <p:cNvCxnSpPr>
            <a:cxnSpLocks/>
          </p:cNvCxnSpPr>
          <p:nvPr/>
        </p:nvCxnSpPr>
        <p:spPr>
          <a:xfrm>
            <a:off x="7301638" y="4308210"/>
            <a:ext cx="1716060" cy="0"/>
          </a:xfrm>
          <a:prstGeom prst="straightConnector1">
            <a:avLst/>
          </a:prstGeom>
          <a:ln w="1301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D5B88AE-FA75-4037-A030-733E5992FC19}"/>
              </a:ext>
            </a:extLst>
          </p:cNvPr>
          <p:cNvSpPr txBox="1"/>
          <p:nvPr/>
        </p:nvSpPr>
        <p:spPr>
          <a:xfrm>
            <a:off x="5400990" y="4380605"/>
            <a:ext cx="1347355" cy="369332"/>
          </a:xfrm>
          <a:prstGeom prst="rect">
            <a:avLst/>
          </a:prstGeom>
          <a:noFill/>
        </p:spPr>
        <p:txBody>
          <a:bodyPr wrap="square" rtlCol="0">
            <a:spAutoFit/>
          </a:bodyPr>
          <a:lstStyle/>
          <a:p>
            <a:pPr algn="ctr"/>
            <a:r>
              <a:rPr lang="en-US" dirty="0"/>
              <a:t>6 </a:t>
            </a:r>
            <a:r>
              <a:rPr lang="en-US" dirty="0" err="1"/>
              <a:t>Monate</a:t>
            </a:r>
            <a:endParaRPr lang="en-US" dirty="0"/>
          </a:p>
        </p:txBody>
      </p:sp>
      <p:sp>
        <p:nvSpPr>
          <p:cNvPr id="20" name="TextBox 19">
            <a:extLst>
              <a:ext uri="{FF2B5EF4-FFF2-40B4-BE49-F238E27FC236}">
                <a16:creationId xmlns:a16="http://schemas.microsoft.com/office/drawing/2014/main" id="{42FF36BF-FAA1-493E-8DCE-FB846ADB09CF}"/>
              </a:ext>
            </a:extLst>
          </p:cNvPr>
          <p:cNvSpPr txBox="1"/>
          <p:nvPr/>
        </p:nvSpPr>
        <p:spPr>
          <a:xfrm>
            <a:off x="7318479" y="4380605"/>
            <a:ext cx="1347355" cy="369332"/>
          </a:xfrm>
          <a:prstGeom prst="rect">
            <a:avLst/>
          </a:prstGeom>
          <a:noFill/>
        </p:spPr>
        <p:txBody>
          <a:bodyPr wrap="square" rtlCol="0">
            <a:spAutoFit/>
          </a:bodyPr>
          <a:lstStyle/>
          <a:p>
            <a:pPr algn="ctr"/>
            <a:r>
              <a:rPr lang="en-US" dirty="0"/>
              <a:t>6 </a:t>
            </a:r>
            <a:r>
              <a:rPr lang="en-US" dirty="0" err="1"/>
              <a:t>Monate</a:t>
            </a:r>
            <a:endParaRPr lang="en-US" dirty="0"/>
          </a:p>
        </p:txBody>
      </p:sp>
      <p:grpSp>
        <p:nvGrpSpPr>
          <p:cNvPr id="16" name="Group 15">
            <a:extLst>
              <a:ext uri="{FF2B5EF4-FFF2-40B4-BE49-F238E27FC236}">
                <a16:creationId xmlns:a16="http://schemas.microsoft.com/office/drawing/2014/main" id="{C662F0AD-D0D4-40C5-AE3C-E93145874954}"/>
              </a:ext>
            </a:extLst>
          </p:cNvPr>
          <p:cNvGrpSpPr>
            <a:grpSpLocks noChangeAspect="1"/>
          </p:cNvGrpSpPr>
          <p:nvPr/>
        </p:nvGrpSpPr>
        <p:grpSpPr>
          <a:xfrm>
            <a:off x="931621" y="2389271"/>
            <a:ext cx="1353188" cy="1626168"/>
            <a:chOff x="2173585" y="4702583"/>
            <a:chExt cx="1670305" cy="2007257"/>
          </a:xfrm>
        </p:grpSpPr>
        <p:sp>
          <p:nvSpPr>
            <p:cNvPr id="23" name="Rectangle 22">
              <a:extLst>
                <a:ext uri="{FF2B5EF4-FFF2-40B4-BE49-F238E27FC236}">
                  <a16:creationId xmlns:a16="http://schemas.microsoft.com/office/drawing/2014/main" id="{78115AB3-6991-4C28-B2FA-BBB79149D101}"/>
                </a:ext>
              </a:extLst>
            </p:cNvPr>
            <p:cNvSpPr>
              <a:spLocks noChangeAspect="1"/>
            </p:cNvSpPr>
            <p:nvPr/>
          </p:nvSpPr>
          <p:spPr>
            <a:xfrm rot="536109">
              <a:off x="2342021" y="4729840"/>
              <a:ext cx="1501869" cy="198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4" name="Rectangle 23">
              <a:extLst>
                <a:ext uri="{FF2B5EF4-FFF2-40B4-BE49-F238E27FC236}">
                  <a16:creationId xmlns:a16="http://schemas.microsoft.com/office/drawing/2014/main" id="{C744CE26-4B39-438F-8F51-5D6511F86399}"/>
                </a:ext>
              </a:extLst>
            </p:cNvPr>
            <p:cNvSpPr>
              <a:spLocks noChangeAspect="1"/>
            </p:cNvSpPr>
            <p:nvPr/>
          </p:nvSpPr>
          <p:spPr>
            <a:xfrm rot="342769">
              <a:off x="2268402" y="4702583"/>
              <a:ext cx="1501869" cy="198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grpSp>
          <p:nvGrpSpPr>
            <p:cNvPr id="14" name="Group 13">
              <a:extLst>
                <a:ext uri="{FF2B5EF4-FFF2-40B4-BE49-F238E27FC236}">
                  <a16:creationId xmlns:a16="http://schemas.microsoft.com/office/drawing/2014/main" id="{83EC1F96-2A17-4D7B-B45F-75961C4778FD}"/>
                </a:ext>
              </a:extLst>
            </p:cNvPr>
            <p:cNvGrpSpPr>
              <a:grpSpLocks noChangeAspect="1"/>
            </p:cNvGrpSpPr>
            <p:nvPr/>
          </p:nvGrpSpPr>
          <p:grpSpPr>
            <a:xfrm>
              <a:off x="2173585" y="4725625"/>
              <a:ext cx="1501869" cy="1980000"/>
              <a:chOff x="2173585" y="4725624"/>
              <a:chExt cx="2062836" cy="2719555"/>
            </a:xfrm>
          </p:grpSpPr>
          <p:sp>
            <p:nvSpPr>
              <p:cNvPr id="6" name="Rectangle 5">
                <a:extLst>
                  <a:ext uri="{FF2B5EF4-FFF2-40B4-BE49-F238E27FC236}">
                    <a16:creationId xmlns:a16="http://schemas.microsoft.com/office/drawing/2014/main" id="{16103BF4-5ADD-4026-9AC6-E5FFFE243222}"/>
                  </a:ext>
                </a:extLst>
              </p:cNvPr>
              <p:cNvSpPr/>
              <p:nvPr/>
            </p:nvSpPr>
            <p:spPr>
              <a:xfrm>
                <a:off x="2173585" y="4725624"/>
                <a:ext cx="2062836" cy="2719555"/>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pic>
            <p:nvPicPr>
              <p:cNvPr id="22" name="Picture 21" descr="A picture containing background pattern&#10;&#10;Description automatically generated">
                <a:extLst>
                  <a:ext uri="{FF2B5EF4-FFF2-40B4-BE49-F238E27FC236}">
                    <a16:creationId xmlns:a16="http://schemas.microsoft.com/office/drawing/2014/main" id="{5C2BBE6C-4140-47A0-AFA0-1EF585605C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8011" y="4977754"/>
                <a:ext cx="740814" cy="492978"/>
              </a:xfrm>
              <a:prstGeom prst="rect">
                <a:avLst/>
              </a:prstGeom>
            </p:spPr>
          </p:pic>
          <p:sp>
            <p:nvSpPr>
              <p:cNvPr id="11" name="Rectangle 10">
                <a:extLst>
                  <a:ext uri="{FF2B5EF4-FFF2-40B4-BE49-F238E27FC236}">
                    <a16:creationId xmlns:a16="http://schemas.microsoft.com/office/drawing/2014/main" id="{0D67A2C4-98F0-4DD7-BA40-A52F74CD327A}"/>
                  </a:ext>
                </a:extLst>
              </p:cNvPr>
              <p:cNvSpPr/>
              <p:nvPr/>
            </p:nvSpPr>
            <p:spPr>
              <a:xfrm>
                <a:off x="2716703" y="5634421"/>
                <a:ext cx="943429" cy="15685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5" name="Rectangle 24">
                <a:extLst>
                  <a:ext uri="{FF2B5EF4-FFF2-40B4-BE49-F238E27FC236}">
                    <a16:creationId xmlns:a16="http://schemas.microsoft.com/office/drawing/2014/main" id="{0D103605-291A-49CE-9EDE-C8C8E2E6CB8B}"/>
                  </a:ext>
                </a:extLst>
              </p:cNvPr>
              <p:cNvSpPr/>
              <p:nvPr/>
            </p:nvSpPr>
            <p:spPr>
              <a:xfrm>
                <a:off x="2376962" y="5928548"/>
                <a:ext cx="172513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6" name="Rectangle 25">
                <a:extLst>
                  <a:ext uri="{FF2B5EF4-FFF2-40B4-BE49-F238E27FC236}">
                    <a16:creationId xmlns:a16="http://schemas.microsoft.com/office/drawing/2014/main" id="{ADF64549-0BEB-4BFB-BE36-5A6EE81E79E7}"/>
                  </a:ext>
                </a:extLst>
              </p:cNvPr>
              <p:cNvSpPr/>
              <p:nvPr/>
            </p:nvSpPr>
            <p:spPr>
              <a:xfrm>
                <a:off x="2376962" y="6083049"/>
                <a:ext cx="172513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7" name="Rectangle 26">
                <a:extLst>
                  <a:ext uri="{FF2B5EF4-FFF2-40B4-BE49-F238E27FC236}">
                    <a16:creationId xmlns:a16="http://schemas.microsoft.com/office/drawing/2014/main" id="{527CD0A2-CE0A-4A20-8510-F4779AE13820}"/>
                  </a:ext>
                </a:extLst>
              </p:cNvPr>
              <p:cNvSpPr/>
              <p:nvPr/>
            </p:nvSpPr>
            <p:spPr>
              <a:xfrm>
                <a:off x="2380071" y="6233348"/>
                <a:ext cx="172513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8" name="Rectangle 27">
                <a:extLst>
                  <a:ext uri="{FF2B5EF4-FFF2-40B4-BE49-F238E27FC236}">
                    <a16:creationId xmlns:a16="http://schemas.microsoft.com/office/drawing/2014/main" id="{D57C5A56-E176-4C9D-8D24-CADC562D15D7}"/>
                  </a:ext>
                </a:extLst>
              </p:cNvPr>
              <p:cNvSpPr/>
              <p:nvPr/>
            </p:nvSpPr>
            <p:spPr>
              <a:xfrm>
                <a:off x="2376962" y="6867500"/>
                <a:ext cx="172513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9" name="Rectangle 28">
                <a:extLst>
                  <a:ext uri="{FF2B5EF4-FFF2-40B4-BE49-F238E27FC236}">
                    <a16:creationId xmlns:a16="http://schemas.microsoft.com/office/drawing/2014/main" id="{53C7B487-9748-49D7-AB0B-5A8ADDEA9AB8}"/>
                  </a:ext>
                </a:extLst>
              </p:cNvPr>
              <p:cNvSpPr/>
              <p:nvPr/>
            </p:nvSpPr>
            <p:spPr>
              <a:xfrm>
                <a:off x="2376962" y="6391886"/>
                <a:ext cx="172513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0" name="Rectangle 29">
                <a:extLst>
                  <a:ext uri="{FF2B5EF4-FFF2-40B4-BE49-F238E27FC236}">
                    <a16:creationId xmlns:a16="http://schemas.microsoft.com/office/drawing/2014/main" id="{6E4BE1AC-0EDE-47CB-B647-0F5C2B564D15}"/>
                  </a:ext>
                </a:extLst>
              </p:cNvPr>
              <p:cNvSpPr/>
              <p:nvPr/>
            </p:nvSpPr>
            <p:spPr>
              <a:xfrm>
                <a:off x="2376962" y="6550424"/>
                <a:ext cx="172513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1" name="Rectangle 30">
                <a:extLst>
                  <a:ext uri="{FF2B5EF4-FFF2-40B4-BE49-F238E27FC236}">
                    <a16:creationId xmlns:a16="http://schemas.microsoft.com/office/drawing/2014/main" id="{FBD00D80-8C6B-4B7C-A83E-1840384E2967}"/>
                  </a:ext>
                </a:extLst>
              </p:cNvPr>
              <p:cNvSpPr/>
              <p:nvPr/>
            </p:nvSpPr>
            <p:spPr>
              <a:xfrm>
                <a:off x="2376962" y="6708962"/>
                <a:ext cx="172513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3" name="Rectangle 32">
                <a:extLst>
                  <a:ext uri="{FF2B5EF4-FFF2-40B4-BE49-F238E27FC236}">
                    <a16:creationId xmlns:a16="http://schemas.microsoft.com/office/drawing/2014/main" id="{B73348A7-870D-47BD-9D1B-4C293E13E288}"/>
                  </a:ext>
                </a:extLst>
              </p:cNvPr>
              <p:cNvSpPr/>
              <p:nvPr/>
            </p:nvSpPr>
            <p:spPr>
              <a:xfrm>
                <a:off x="2376962" y="7026038"/>
                <a:ext cx="172513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34" name="Rectangle 33">
                <a:extLst>
                  <a:ext uri="{FF2B5EF4-FFF2-40B4-BE49-F238E27FC236}">
                    <a16:creationId xmlns:a16="http://schemas.microsoft.com/office/drawing/2014/main" id="{003DAF70-A2CC-452A-9EC6-73CE65433E85}"/>
                  </a:ext>
                </a:extLst>
              </p:cNvPr>
              <p:cNvSpPr/>
              <p:nvPr/>
            </p:nvSpPr>
            <p:spPr>
              <a:xfrm>
                <a:off x="2361730" y="7187301"/>
                <a:ext cx="172513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grpSp>
      </p:grpSp>
      <p:grpSp>
        <p:nvGrpSpPr>
          <p:cNvPr id="37" name="Group 36">
            <a:extLst>
              <a:ext uri="{FF2B5EF4-FFF2-40B4-BE49-F238E27FC236}">
                <a16:creationId xmlns:a16="http://schemas.microsoft.com/office/drawing/2014/main" id="{A0093751-CE78-4C46-8560-0E63A8F395FD}"/>
              </a:ext>
            </a:extLst>
          </p:cNvPr>
          <p:cNvGrpSpPr/>
          <p:nvPr/>
        </p:nvGrpSpPr>
        <p:grpSpPr>
          <a:xfrm>
            <a:off x="636293" y="4057542"/>
            <a:ext cx="2120102" cy="414845"/>
            <a:chOff x="1231111" y="3827163"/>
            <a:chExt cx="2450385" cy="414845"/>
          </a:xfrm>
        </p:grpSpPr>
        <p:cxnSp>
          <p:nvCxnSpPr>
            <p:cNvPr id="12" name="Straight Arrow Connector 11">
              <a:extLst>
                <a:ext uri="{FF2B5EF4-FFF2-40B4-BE49-F238E27FC236}">
                  <a16:creationId xmlns:a16="http://schemas.microsoft.com/office/drawing/2014/main" id="{C774BE76-639F-47B9-A024-3AF957CBBFC3}"/>
                </a:ext>
              </a:extLst>
            </p:cNvPr>
            <p:cNvCxnSpPr>
              <a:cxnSpLocks/>
            </p:cNvCxnSpPr>
            <p:nvPr/>
          </p:nvCxnSpPr>
          <p:spPr>
            <a:xfrm>
              <a:off x="1231111" y="4041618"/>
              <a:ext cx="2450385" cy="36213"/>
            </a:xfrm>
            <a:prstGeom prst="straightConnector1">
              <a:avLst/>
            </a:prstGeom>
            <a:ln w="1301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C59952D-4CCB-4FB5-9B27-2EBE3B5F74D5}"/>
                </a:ext>
              </a:extLst>
            </p:cNvPr>
            <p:cNvCxnSpPr/>
            <p:nvPr/>
          </p:nvCxnSpPr>
          <p:spPr>
            <a:xfrm>
              <a:off x="1231111" y="3827163"/>
              <a:ext cx="0" cy="414845"/>
            </a:xfrm>
            <a:prstGeom prst="line">
              <a:avLst/>
            </a:prstGeom>
            <a:ln w="130175">
              <a:solidFill>
                <a:srgbClr val="A6A6A6"/>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11F4E80C-BFD8-4B88-8FDE-36DDC680B19A}"/>
              </a:ext>
            </a:extLst>
          </p:cNvPr>
          <p:cNvGrpSpPr/>
          <p:nvPr/>
        </p:nvGrpSpPr>
        <p:grpSpPr>
          <a:xfrm>
            <a:off x="9168389" y="4106884"/>
            <a:ext cx="2136721" cy="414845"/>
            <a:chOff x="8040914" y="4509388"/>
            <a:chExt cx="1948035" cy="414845"/>
          </a:xfrm>
        </p:grpSpPr>
        <p:cxnSp>
          <p:nvCxnSpPr>
            <p:cNvPr id="40" name="Straight Connector 39">
              <a:extLst>
                <a:ext uri="{FF2B5EF4-FFF2-40B4-BE49-F238E27FC236}">
                  <a16:creationId xmlns:a16="http://schemas.microsoft.com/office/drawing/2014/main" id="{7F214BAA-297C-417C-92F5-066F19D86DC8}"/>
                </a:ext>
              </a:extLst>
            </p:cNvPr>
            <p:cNvCxnSpPr/>
            <p:nvPr/>
          </p:nvCxnSpPr>
          <p:spPr>
            <a:xfrm>
              <a:off x="9988949" y="4509388"/>
              <a:ext cx="0" cy="414845"/>
            </a:xfrm>
            <a:prstGeom prst="line">
              <a:avLst/>
            </a:prstGeom>
            <a:ln w="1301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2F7E7E7-8B48-49F9-BD63-C973FA93E9B9}"/>
                </a:ext>
              </a:extLst>
            </p:cNvPr>
            <p:cNvCxnSpPr>
              <a:cxnSpLocks/>
            </p:cNvCxnSpPr>
            <p:nvPr/>
          </p:nvCxnSpPr>
          <p:spPr>
            <a:xfrm flipH="1">
              <a:off x="8040914" y="4716811"/>
              <a:ext cx="1948035" cy="0"/>
            </a:xfrm>
            <a:prstGeom prst="line">
              <a:avLst/>
            </a:prstGeom>
            <a:ln w="130175">
              <a:solidFill>
                <a:srgbClr val="A6A6A6"/>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8919217C-B631-457C-9B2A-D7B5CD246269}"/>
              </a:ext>
            </a:extLst>
          </p:cNvPr>
          <p:cNvGrpSpPr>
            <a:grpSpLocks noChangeAspect="1"/>
          </p:cNvGrpSpPr>
          <p:nvPr/>
        </p:nvGrpSpPr>
        <p:grpSpPr>
          <a:xfrm>
            <a:off x="9463935" y="2426092"/>
            <a:ext cx="1353188" cy="1626168"/>
            <a:chOff x="2173585" y="4702583"/>
            <a:chExt cx="1670305" cy="2007257"/>
          </a:xfrm>
        </p:grpSpPr>
        <p:sp>
          <p:nvSpPr>
            <p:cNvPr id="45" name="Rectangle 44">
              <a:extLst>
                <a:ext uri="{FF2B5EF4-FFF2-40B4-BE49-F238E27FC236}">
                  <a16:creationId xmlns:a16="http://schemas.microsoft.com/office/drawing/2014/main" id="{E9828200-9428-4171-AB87-80DB784CD0C3}"/>
                </a:ext>
              </a:extLst>
            </p:cNvPr>
            <p:cNvSpPr>
              <a:spLocks noChangeAspect="1"/>
            </p:cNvSpPr>
            <p:nvPr/>
          </p:nvSpPr>
          <p:spPr>
            <a:xfrm rot="536109">
              <a:off x="2342021" y="4729840"/>
              <a:ext cx="1501869" cy="198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46" name="Rectangle 45">
              <a:extLst>
                <a:ext uri="{FF2B5EF4-FFF2-40B4-BE49-F238E27FC236}">
                  <a16:creationId xmlns:a16="http://schemas.microsoft.com/office/drawing/2014/main" id="{0514FCF4-2556-47A2-897C-04EE7AEA1A02}"/>
                </a:ext>
              </a:extLst>
            </p:cNvPr>
            <p:cNvSpPr>
              <a:spLocks noChangeAspect="1"/>
            </p:cNvSpPr>
            <p:nvPr/>
          </p:nvSpPr>
          <p:spPr>
            <a:xfrm rot="342769">
              <a:off x="2268402" y="4702583"/>
              <a:ext cx="1501869" cy="1980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grpSp>
          <p:nvGrpSpPr>
            <p:cNvPr id="47" name="Group 46">
              <a:extLst>
                <a:ext uri="{FF2B5EF4-FFF2-40B4-BE49-F238E27FC236}">
                  <a16:creationId xmlns:a16="http://schemas.microsoft.com/office/drawing/2014/main" id="{2B1ADD9C-6F30-4620-8627-0AD364FCCA67}"/>
                </a:ext>
              </a:extLst>
            </p:cNvPr>
            <p:cNvGrpSpPr>
              <a:grpSpLocks noChangeAspect="1"/>
            </p:cNvGrpSpPr>
            <p:nvPr/>
          </p:nvGrpSpPr>
          <p:grpSpPr>
            <a:xfrm>
              <a:off x="2173585" y="4725625"/>
              <a:ext cx="1501869" cy="1980000"/>
              <a:chOff x="2173585" y="4725624"/>
              <a:chExt cx="2062836" cy="2719555"/>
            </a:xfrm>
          </p:grpSpPr>
          <p:sp>
            <p:nvSpPr>
              <p:cNvPr id="48" name="Rectangle 47">
                <a:extLst>
                  <a:ext uri="{FF2B5EF4-FFF2-40B4-BE49-F238E27FC236}">
                    <a16:creationId xmlns:a16="http://schemas.microsoft.com/office/drawing/2014/main" id="{A28198BD-0F6D-4BD4-B7D4-E8937C67D2CC}"/>
                  </a:ext>
                </a:extLst>
              </p:cNvPr>
              <p:cNvSpPr/>
              <p:nvPr/>
            </p:nvSpPr>
            <p:spPr>
              <a:xfrm>
                <a:off x="2173585" y="4725624"/>
                <a:ext cx="2062836" cy="2719555"/>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pic>
            <p:nvPicPr>
              <p:cNvPr id="49" name="Picture 48" descr="A picture containing background pattern&#10;&#10;Description automatically generated">
                <a:extLst>
                  <a:ext uri="{FF2B5EF4-FFF2-40B4-BE49-F238E27FC236}">
                    <a16:creationId xmlns:a16="http://schemas.microsoft.com/office/drawing/2014/main" id="{2E73146A-C61F-43C1-B9A5-70D2A6AF51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8011" y="4977754"/>
                <a:ext cx="740814" cy="492978"/>
              </a:xfrm>
              <a:prstGeom prst="rect">
                <a:avLst/>
              </a:prstGeom>
            </p:spPr>
          </p:pic>
          <p:sp>
            <p:nvSpPr>
              <p:cNvPr id="50" name="Rectangle 49">
                <a:extLst>
                  <a:ext uri="{FF2B5EF4-FFF2-40B4-BE49-F238E27FC236}">
                    <a16:creationId xmlns:a16="http://schemas.microsoft.com/office/drawing/2014/main" id="{42C8502F-4296-4FF7-83B0-5BF1062560C6}"/>
                  </a:ext>
                </a:extLst>
              </p:cNvPr>
              <p:cNvSpPr/>
              <p:nvPr/>
            </p:nvSpPr>
            <p:spPr>
              <a:xfrm>
                <a:off x="2716703" y="5634421"/>
                <a:ext cx="943429" cy="15685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1" name="Rectangle 50">
                <a:extLst>
                  <a:ext uri="{FF2B5EF4-FFF2-40B4-BE49-F238E27FC236}">
                    <a16:creationId xmlns:a16="http://schemas.microsoft.com/office/drawing/2014/main" id="{9CB2199D-B47D-435B-9209-5499E5D5A32C}"/>
                  </a:ext>
                </a:extLst>
              </p:cNvPr>
              <p:cNvSpPr/>
              <p:nvPr/>
            </p:nvSpPr>
            <p:spPr>
              <a:xfrm>
                <a:off x="2376962" y="5928548"/>
                <a:ext cx="172513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2" name="Rectangle 51">
                <a:extLst>
                  <a:ext uri="{FF2B5EF4-FFF2-40B4-BE49-F238E27FC236}">
                    <a16:creationId xmlns:a16="http://schemas.microsoft.com/office/drawing/2014/main" id="{186B3701-E022-44CC-B761-8162B0AAE180}"/>
                  </a:ext>
                </a:extLst>
              </p:cNvPr>
              <p:cNvSpPr/>
              <p:nvPr/>
            </p:nvSpPr>
            <p:spPr>
              <a:xfrm>
                <a:off x="2376962" y="6083049"/>
                <a:ext cx="172513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3" name="Rectangle 52">
                <a:extLst>
                  <a:ext uri="{FF2B5EF4-FFF2-40B4-BE49-F238E27FC236}">
                    <a16:creationId xmlns:a16="http://schemas.microsoft.com/office/drawing/2014/main" id="{301BD36C-8468-4BDE-A3FC-2B198CAC1F65}"/>
                  </a:ext>
                </a:extLst>
              </p:cNvPr>
              <p:cNvSpPr/>
              <p:nvPr/>
            </p:nvSpPr>
            <p:spPr>
              <a:xfrm>
                <a:off x="2380071" y="6233348"/>
                <a:ext cx="172513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4" name="Rectangle 53">
                <a:extLst>
                  <a:ext uri="{FF2B5EF4-FFF2-40B4-BE49-F238E27FC236}">
                    <a16:creationId xmlns:a16="http://schemas.microsoft.com/office/drawing/2014/main" id="{275106D2-1EE8-41E9-9E1A-9B88F207621C}"/>
                  </a:ext>
                </a:extLst>
              </p:cNvPr>
              <p:cNvSpPr/>
              <p:nvPr/>
            </p:nvSpPr>
            <p:spPr>
              <a:xfrm>
                <a:off x="2376962" y="6867500"/>
                <a:ext cx="172513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5" name="Rectangle 54">
                <a:extLst>
                  <a:ext uri="{FF2B5EF4-FFF2-40B4-BE49-F238E27FC236}">
                    <a16:creationId xmlns:a16="http://schemas.microsoft.com/office/drawing/2014/main" id="{4A6DD498-E5D9-4712-ADE6-6489C5798AA0}"/>
                  </a:ext>
                </a:extLst>
              </p:cNvPr>
              <p:cNvSpPr/>
              <p:nvPr/>
            </p:nvSpPr>
            <p:spPr>
              <a:xfrm>
                <a:off x="2376962" y="6391886"/>
                <a:ext cx="172513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6" name="Rectangle 55">
                <a:extLst>
                  <a:ext uri="{FF2B5EF4-FFF2-40B4-BE49-F238E27FC236}">
                    <a16:creationId xmlns:a16="http://schemas.microsoft.com/office/drawing/2014/main" id="{88FB6ECC-4D1A-4347-BA6A-5AFF12BB2E7F}"/>
                  </a:ext>
                </a:extLst>
              </p:cNvPr>
              <p:cNvSpPr/>
              <p:nvPr/>
            </p:nvSpPr>
            <p:spPr>
              <a:xfrm>
                <a:off x="2376962" y="6550424"/>
                <a:ext cx="172513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7" name="Rectangle 56">
                <a:extLst>
                  <a:ext uri="{FF2B5EF4-FFF2-40B4-BE49-F238E27FC236}">
                    <a16:creationId xmlns:a16="http://schemas.microsoft.com/office/drawing/2014/main" id="{53AB94E0-50C0-4542-9701-B457BE0652BD}"/>
                  </a:ext>
                </a:extLst>
              </p:cNvPr>
              <p:cNvSpPr/>
              <p:nvPr/>
            </p:nvSpPr>
            <p:spPr>
              <a:xfrm>
                <a:off x="2376962" y="6708962"/>
                <a:ext cx="172513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8" name="Rectangle 57">
                <a:extLst>
                  <a:ext uri="{FF2B5EF4-FFF2-40B4-BE49-F238E27FC236}">
                    <a16:creationId xmlns:a16="http://schemas.microsoft.com/office/drawing/2014/main" id="{1BE32AE7-CB90-4001-B3F2-64B8784641E7}"/>
                  </a:ext>
                </a:extLst>
              </p:cNvPr>
              <p:cNvSpPr/>
              <p:nvPr/>
            </p:nvSpPr>
            <p:spPr>
              <a:xfrm>
                <a:off x="2376962" y="7026038"/>
                <a:ext cx="172513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59" name="Rectangle 58">
                <a:extLst>
                  <a:ext uri="{FF2B5EF4-FFF2-40B4-BE49-F238E27FC236}">
                    <a16:creationId xmlns:a16="http://schemas.microsoft.com/office/drawing/2014/main" id="{6E941496-8493-4711-81E5-172FA5FDFF7B}"/>
                  </a:ext>
                </a:extLst>
              </p:cNvPr>
              <p:cNvSpPr/>
              <p:nvPr/>
            </p:nvSpPr>
            <p:spPr>
              <a:xfrm>
                <a:off x="2361730" y="7187301"/>
                <a:ext cx="172513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grpSp>
      </p:grpSp>
      <p:sp>
        <p:nvSpPr>
          <p:cNvPr id="60" name="Rectangle 59">
            <a:extLst>
              <a:ext uri="{FF2B5EF4-FFF2-40B4-BE49-F238E27FC236}">
                <a16:creationId xmlns:a16="http://schemas.microsoft.com/office/drawing/2014/main" id="{86121002-9FC4-4594-9962-0B0DB33CB027}"/>
              </a:ext>
            </a:extLst>
          </p:cNvPr>
          <p:cNvSpPr/>
          <p:nvPr/>
        </p:nvSpPr>
        <p:spPr>
          <a:xfrm>
            <a:off x="9017698" y="2071024"/>
            <a:ext cx="2538009" cy="267891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Tree>
    <p:extLst>
      <p:ext uri="{BB962C8B-B14F-4D97-AF65-F5344CB8AC3E}">
        <p14:creationId xmlns:p14="http://schemas.microsoft.com/office/powerpoint/2010/main" val="40617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3700" y="2133600"/>
            <a:ext cx="8801100" cy="769441"/>
          </a:xfrm>
          <a:prstGeom prst="rect">
            <a:avLst/>
          </a:prstGeom>
          <a:noFill/>
        </p:spPr>
        <p:txBody>
          <a:bodyPr wrap="square" rtlCol="0">
            <a:spAutoFit/>
          </a:bodyPr>
          <a:lstStyle/>
          <a:p>
            <a:r>
              <a:rPr lang="de-AT" sz="4400" dirty="0"/>
              <a:t>Vielen Dank für Ihre Aufmerksamkeit!</a:t>
            </a:r>
          </a:p>
        </p:txBody>
      </p:sp>
      <p:sp>
        <p:nvSpPr>
          <p:cNvPr id="5" name="TextBox 4"/>
          <p:cNvSpPr txBox="1"/>
          <p:nvPr/>
        </p:nvSpPr>
        <p:spPr>
          <a:xfrm>
            <a:off x="1371600" y="3123324"/>
            <a:ext cx="9613900" cy="1477328"/>
          </a:xfrm>
          <a:prstGeom prst="rect">
            <a:avLst/>
          </a:prstGeom>
          <a:noFill/>
        </p:spPr>
        <p:txBody>
          <a:bodyPr wrap="square" rtlCol="0">
            <a:spAutoFit/>
          </a:bodyPr>
          <a:lstStyle/>
          <a:p>
            <a:pPr algn="ctr">
              <a:spcBef>
                <a:spcPct val="0"/>
              </a:spcBef>
            </a:pPr>
            <a:r>
              <a:rPr lang="de-AT" altLang="de-DE" b="1" dirty="0"/>
              <a:t>Nationaler Kontaktpunkt Österreich</a:t>
            </a:r>
          </a:p>
          <a:p>
            <a:pPr algn="ctr">
              <a:spcBef>
                <a:spcPct val="0"/>
              </a:spcBef>
            </a:pPr>
            <a:r>
              <a:rPr lang="de-AT" altLang="de-DE" b="1" dirty="0"/>
              <a:t>im Europäischen Migrationsnetzwerk</a:t>
            </a:r>
          </a:p>
          <a:p>
            <a:pPr algn="ctr">
              <a:spcBef>
                <a:spcPct val="0"/>
              </a:spcBef>
            </a:pPr>
            <a:r>
              <a:rPr lang="de-AT" altLang="de-DE" dirty="0"/>
              <a:t>IOM Landesbüro für Österreich, Nibelungengasse 13/4, 1010 Wien</a:t>
            </a:r>
          </a:p>
          <a:p>
            <a:pPr algn="ctr">
              <a:spcBef>
                <a:spcPct val="0"/>
              </a:spcBef>
            </a:pPr>
            <a:r>
              <a:rPr lang="de-AT" altLang="de-DE" dirty="0"/>
              <a:t>Tel: +43 1 585 33 22 | </a:t>
            </a:r>
            <a:r>
              <a:rPr lang="de-AT" altLang="de-DE" dirty="0">
                <a:hlinkClick r:id="rId3"/>
              </a:rPr>
              <a:t>emnaustria@iom.int</a:t>
            </a:r>
            <a:r>
              <a:rPr lang="de-AT" altLang="de-DE" dirty="0"/>
              <a:t>  | </a:t>
            </a:r>
            <a:r>
              <a:rPr lang="de-AT" altLang="de-DE" dirty="0">
                <a:hlinkClick r:id="rId4"/>
              </a:rPr>
              <a:t>www.emn.at</a:t>
            </a:r>
            <a:r>
              <a:rPr lang="de-AT" altLang="de-DE" dirty="0"/>
              <a:t> </a:t>
            </a:r>
          </a:p>
          <a:p>
            <a:endParaRPr lang="de-AT" dirty="0"/>
          </a:p>
        </p:txBody>
      </p:sp>
      <p:pic>
        <p:nvPicPr>
          <p:cNvPr id="6" name="Picture 5">
            <a:extLst>
              <a:ext uri="{FF2B5EF4-FFF2-40B4-BE49-F238E27FC236}">
                <a16:creationId xmlns:a16="http://schemas.microsoft.com/office/drawing/2014/main" id="{021360BF-087C-4D6A-B7F8-DAFDBC857696}"/>
              </a:ext>
            </a:extLst>
          </p:cNvPr>
          <p:cNvPicPr>
            <a:picLocks noChangeAspect="1"/>
          </p:cNvPicPr>
          <p:nvPr/>
        </p:nvPicPr>
        <p:blipFill>
          <a:blip r:embed="rId5"/>
          <a:stretch>
            <a:fillRect/>
          </a:stretch>
        </p:blipFill>
        <p:spPr>
          <a:xfrm>
            <a:off x="0" y="5345334"/>
            <a:ext cx="12192000" cy="123190"/>
          </a:xfrm>
          <a:prstGeom prst="rect">
            <a:avLst/>
          </a:prstGeom>
        </p:spPr>
      </p:pic>
      <p:pic>
        <p:nvPicPr>
          <p:cNvPr id="8" name="Picture 7">
            <a:extLst>
              <a:ext uri="{FF2B5EF4-FFF2-40B4-BE49-F238E27FC236}">
                <a16:creationId xmlns:a16="http://schemas.microsoft.com/office/drawing/2014/main" id="{22896DD4-194E-4B8C-8CA9-FC60013BF2D8}"/>
              </a:ext>
            </a:extLst>
          </p:cNvPr>
          <p:cNvPicPr>
            <a:picLocks noChangeAspect="1"/>
          </p:cNvPicPr>
          <p:nvPr/>
        </p:nvPicPr>
        <p:blipFill>
          <a:blip r:embed="rId5"/>
          <a:stretch>
            <a:fillRect/>
          </a:stretch>
        </p:blipFill>
        <p:spPr>
          <a:xfrm>
            <a:off x="0" y="5345334"/>
            <a:ext cx="12192000" cy="123190"/>
          </a:xfrm>
          <a:prstGeom prst="rect">
            <a:avLst/>
          </a:prstGeom>
        </p:spPr>
      </p:pic>
      <p:pic>
        <p:nvPicPr>
          <p:cNvPr id="7" name="Picture 6">
            <a:extLst>
              <a:ext uri="{FF2B5EF4-FFF2-40B4-BE49-F238E27FC236}">
                <a16:creationId xmlns:a16="http://schemas.microsoft.com/office/drawing/2014/main" id="{5136C6F5-3163-856D-3145-C2D15E565E68}"/>
              </a:ext>
            </a:extLst>
          </p:cNvPr>
          <p:cNvPicPr>
            <a:picLocks noChangeAspect="1"/>
          </p:cNvPicPr>
          <p:nvPr/>
        </p:nvPicPr>
        <p:blipFill>
          <a:blip r:embed="rId6"/>
          <a:stretch>
            <a:fillRect/>
          </a:stretch>
        </p:blipFill>
        <p:spPr>
          <a:xfrm>
            <a:off x="1663700" y="5603006"/>
            <a:ext cx="8688956" cy="1220400"/>
          </a:xfrm>
          <a:prstGeom prst="rect">
            <a:avLst/>
          </a:prstGeom>
        </p:spPr>
      </p:pic>
    </p:spTree>
    <p:extLst>
      <p:ext uri="{BB962C8B-B14F-4D97-AF65-F5344CB8AC3E}">
        <p14:creationId xmlns:p14="http://schemas.microsoft.com/office/powerpoint/2010/main" val="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169B3BF2-57B8-4353-86A3-4530076F060D}"/>
              </a:ext>
            </a:extLst>
          </p:cNvPr>
          <p:cNvGrpSpPr>
            <a:grpSpLocks noChangeAspect="1"/>
          </p:cNvGrpSpPr>
          <p:nvPr/>
        </p:nvGrpSpPr>
        <p:grpSpPr>
          <a:xfrm>
            <a:off x="7496175" y="649513"/>
            <a:ext cx="2880000" cy="2880000"/>
            <a:chOff x="11417661" y="3076428"/>
            <a:chExt cx="3947300" cy="3947300"/>
          </a:xfrm>
        </p:grpSpPr>
        <p:pic>
          <p:nvPicPr>
            <p:cNvPr id="7" name="Graphic 6" descr="Flip calendar">
              <a:extLst>
                <a:ext uri="{FF2B5EF4-FFF2-40B4-BE49-F238E27FC236}">
                  <a16:creationId xmlns:a16="http://schemas.microsoft.com/office/drawing/2014/main" id="{F2D71670-3F3E-495C-97EA-DF38A4D9E8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17661" y="3076428"/>
              <a:ext cx="3947300" cy="3947300"/>
            </a:xfrm>
            <a:prstGeom prst="rect">
              <a:avLst/>
            </a:prstGeom>
          </p:spPr>
        </p:pic>
        <p:grpSp>
          <p:nvGrpSpPr>
            <p:cNvPr id="40" name="Group 39">
              <a:extLst>
                <a:ext uri="{FF2B5EF4-FFF2-40B4-BE49-F238E27FC236}">
                  <a16:creationId xmlns:a16="http://schemas.microsoft.com/office/drawing/2014/main" id="{3C98FDD6-869D-41D3-B95A-46E25480AA92}"/>
                </a:ext>
              </a:extLst>
            </p:cNvPr>
            <p:cNvGrpSpPr/>
            <p:nvPr/>
          </p:nvGrpSpPr>
          <p:grpSpPr>
            <a:xfrm>
              <a:off x="12502311" y="3860655"/>
              <a:ext cx="1778000" cy="2250950"/>
              <a:chOff x="12502311" y="3860655"/>
              <a:chExt cx="1778000" cy="2250950"/>
            </a:xfrm>
          </p:grpSpPr>
          <p:sp>
            <p:nvSpPr>
              <p:cNvPr id="8" name="TextBox 7">
                <a:extLst>
                  <a:ext uri="{FF2B5EF4-FFF2-40B4-BE49-F238E27FC236}">
                    <a16:creationId xmlns:a16="http://schemas.microsoft.com/office/drawing/2014/main" id="{AB44B094-6CF6-45BB-A1CE-CE0D0FF2F5EB}"/>
                  </a:ext>
                </a:extLst>
              </p:cNvPr>
              <p:cNvSpPr txBox="1"/>
              <p:nvPr/>
            </p:nvSpPr>
            <p:spPr>
              <a:xfrm>
                <a:off x="12502311" y="4863700"/>
                <a:ext cx="1778000" cy="1247905"/>
              </a:xfrm>
              <a:prstGeom prst="rect">
                <a:avLst/>
              </a:prstGeom>
              <a:noFill/>
            </p:spPr>
            <p:txBody>
              <a:bodyPr wrap="square" rtlCol="0">
                <a:spAutoFit/>
              </a:bodyPr>
              <a:lstStyle/>
              <a:p>
                <a:pPr algn="ctr"/>
                <a:r>
                  <a:rPr lang="en-US" sz="2500" b="1" dirty="0"/>
                  <a:t>20. </a:t>
                </a:r>
              </a:p>
              <a:p>
                <a:pPr algn="ctr"/>
                <a:r>
                  <a:rPr lang="en-US" sz="2500" b="1" dirty="0" err="1"/>
                  <a:t>Juli</a:t>
                </a:r>
                <a:endParaRPr lang="en-AT" sz="2500" b="1" dirty="0"/>
              </a:p>
            </p:txBody>
          </p:sp>
          <p:sp>
            <p:nvSpPr>
              <p:cNvPr id="12" name="TextBox 11">
                <a:extLst>
                  <a:ext uri="{FF2B5EF4-FFF2-40B4-BE49-F238E27FC236}">
                    <a16:creationId xmlns:a16="http://schemas.microsoft.com/office/drawing/2014/main" id="{8276B134-9FC5-42C0-8A33-ECDF16340C12}"/>
                  </a:ext>
                </a:extLst>
              </p:cNvPr>
              <p:cNvSpPr txBox="1"/>
              <p:nvPr/>
            </p:nvSpPr>
            <p:spPr>
              <a:xfrm>
                <a:off x="12502311" y="3860655"/>
                <a:ext cx="1778000" cy="690805"/>
              </a:xfrm>
              <a:prstGeom prst="rect">
                <a:avLst/>
              </a:prstGeom>
              <a:noFill/>
            </p:spPr>
            <p:txBody>
              <a:bodyPr wrap="square" rtlCol="0">
                <a:spAutoFit/>
              </a:bodyPr>
              <a:lstStyle/>
              <a:p>
                <a:pPr algn="ctr"/>
                <a:r>
                  <a:rPr lang="en-US" sz="2500" b="1" dirty="0">
                    <a:solidFill>
                      <a:schemeClr val="bg1"/>
                    </a:solidFill>
                  </a:rPr>
                  <a:t>2001</a:t>
                </a:r>
                <a:endParaRPr lang="en-AT" sz="2500" b="1" dirty="0">
                  <a:solidFill>
                    <a:schemeClr val="bg1"/>
                  </a:solidFill>
                </a:endParaRPr>
              </a:p>
            </p:txBody>
          </p:sp>
        </p:grpSp>
      </p:grpSp>
      <p:sp>
        <p:nvSpPr>
          <p:cNvPr id="2" name="Title 1"/>
          <p:cNvSpPr>
            <a:spLocks noGrp="1"/>
          </p:cNvSpPr>
          <p:nvPr>
            <p:ph type="title"/>
          </p:nvPr>
        </p:nvSpPr>
        <p:spPr/>
        <p:txBody>
          <a:bodyPr/>
          <a:lstStyle/>
          <a:p>
            <a:r>
              <a:rPr lang="de-AT" dirty="0"/>
              <a:t>Geschichte der Richtline</a:t>
            </a:r>
          </a:p>
        </p:txBody>
      </p:sp>
      <p:pic>
        <p:nvPicPr>
          <p:cNvPr id="9" name="Graphic 8" descr="House">
            <a:extLst>
              <a:ext uri="{FF2B5EF4-FFF2-40B4-BE49-F238E27FC236}">
                <a16:creationId xmlns:a16="http://schemas.microsoft.com/office/drawing/2014/main" id="{034A89C2-BAF8-4AB9-91D8-C4B89ABF35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26880" y="1772053"/>
            <a:ext cx="3949348" cy="3949348"/>
          </a:xfrm>
          <a:prstGeom prst="rect">
            <a:avLst/>
          </a:prstGeom>
        </p:spPr>
      </p:pic>
      <p:pic>
        <p:nvPicPr>
          <p:cNvPr id="10" name="Picture 9" descr="A picture containing background pattern&#10;&#10;Description automatically generated">
            <a:extLst>
              <a:ext uri="{FF2B5EF4-FFF2-40B4-BE49-F238E27FC236}">
                <a16:creationId xmlns:a16="http://schemas.microsoft.com/office/drawing/2014/main" id="{650E68DA-8223-453B-B43E-AA8CC6DFB4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1058" y="3349187"/>
            <a:ext cx="925574" cy="615927"/>
          </a:xfrm>
          <a:prstGeom prst="rect">
            <a:avLst/>
          </a:prstGeom>
        </p:spPr>
      </p:pic>
      <p:pic>
        <p:nvPicPr>
          <p:cNvPr id="43" name="Picture 42" descr="Graphical user interface, text, application&#10;&#10;Description automatically generated">
            <a:extLst>
              <a:ext uri="{FF2B5EF4-FFF2-40B4-BE49-F238E27FC236}">
                <a16:creationId xmlns:a16="http://schemas.microsoft.com/office/drawing/2014/main" id="{4476F4F5-9F45-405F-9AA9-D8E3087223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62182" y="3209215"/>
            <a:ext cx="2372574" cy="3353346"/>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45" name="Picture 44">
            <a:extLst>
              <a:ext uri="{FF2B5EF4-FFF2-40B4-BE49-F238E27FC236}">
                <a16:creationId xmlns:a16="http://schemas.microsoft.com/office/drawing/2014/main" id="{527F55D3-488F-4F20-8EC4-6FE4BEF90F9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11547" y="1126878"/>
            <a:ext cx="913802" cy="620211"/>
          </a:xfrm>
          <a:prstGeom prst="rect">
            <a:avLst/>
          </a:prstGeom>
        </p:spPr>
      </p:pic>
      <p:pic>
        <p:nvPicPr>
          <p:cNvPr id="19" name="Graphic 18" descr="Walk">
            <a:extLst>
              <a:ext uri="{FF2B5EF4-FFF2-40B4-BE49-F238E27FC236}">
                <a16:creationId xmlns:a16="http://schemas.microsoft.com/office/drawing/2014/main" id="{5B89A264-7566-4457-BDA9-C4EEE58E009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194" y="6037003"/>
            <a:ext cx="720000" cy="720000"/>
          </a:xfrm>
          <a:prstGeom prst="rect">
            <a:avLst/>
          </a:prstGeom>
        </p:spPr>
      </p:pic>
      <p:pic>
        <p:nvPicPr>
          <p:cNvPr id="20" name="Graphic 19" descr="Walk">
            <a:extLst>
              <a:ext uri="{FF2B5EF4-FFF2-40B4-BE49-F238E27FC236}">
                <a16:creationId xmlns:a16="http://schemas.microsoft.com/office/drawing/2014/main" id="{D39ECAF5-182B-4AC9-90F7-142ACF71B0C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59149" y="4814505"/>
            <a:ext cx="720000" cy="720000"/>
          </a:xfrm>
          <a:prstGeom prst="rect">
            <a:avLst/>
          </a:prstGeom>
        </p:spPr>
      </p:pic>
      <p:pic>
        <p:nvPicPr>
          <p:cNvPr id="22" name="Graphic 21" descr="Walk">
            <a:extLst>
              <a:ext uri="{FF2B5EF4-FFF2-40B4-BE49-F238E27FC236}">
                <a16:creationId xmlns:a16="http://schemas.microsoft.com/office/drawing/2014/main" id="{31EA9940-E411-4745-AF6B-5D857ACE4CB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831053" y="5982186"/>
            <a:ext cx="720000" cy="720000"/>
          </a:xfrm>
          <a:prstGeom prst="rect">
            <a:avLst/>
          </a:prstGeom>
        </p:spPr>
      </p:pic>
      <p:grpSp>
        <p:nvGrpSpPr>
          <p:cNvPr id="44" name="Group 43">
            <a:extLst>
              <a:ext uri="{FF2B5EF4-FFF2-40B4-BE49-F238E27FC236}">
                <a16:creationId xmlns:a16="http://schemas.microsoft.com/office/drawing/2014/main" id="{DEFA022A-C602-41FA-9763-02A2D4FE2723}"/>
              </a:ext>
            </a:extLst>
          </p:cNvPr>
          <p:cNvGrpSpPr>
            <a:grpSpLocks noChangeAspect="1"/>
          </p:cNvGrpSpPr>
          <p:nvPr/>
        </p:nvGrpSpPr>
        <p:grpSpPr>
          <a:xfrm>
            <a:off x="698516" y="5815959"/>
            <a:ext cx="720000" cy="720000"/>
            <a:chOff x="1629286" y="3429000"/>
            <a:chExt cx="3029163" cy="3029163"/>
          </a:xfrm>
          <a:solidFill>
            <a:schemeClr val="accent6">
              <a:lumMod val="50000"/>
            </a:schemeClr>
          </a:solidFill>
        </p:grpSpPr>
        <p:pic>
          <p:nvPicPr>
            <p:cNvPr id="46" name="Graphic 45" descr="Walk">
              <a:extLst>
                <a:ext uri="{FF2B5EF4-FFF2-40B4-BE49-F238E27FC236}">
                  <a16:creationId xmlns:a16="http://schemas.microsoft.com/office/drawing/2014/main" id="{6E4B2C8F-5A96-44EC-BCBD-AEEF0E17AEE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629286" y="3429000"/>
              <a:ext cx="3029163" cy="3029163"/>
            </a:xfrm>
            <a:prstGeom prst="rect">
              <a:avLst/>
            </a:prstGeom>
          </p:spPr>
        </p:pic>
        <p:sp>
          <p:nvSpPr>
            <p:cNvPr id="50" name="Isosceles Triangle 49">
              <a:extLst>
                <a:ext uri="{FF2B5EF4-FFF2-40B4-BE49-F238E27FC236}">
                  <a16:creationId xmlns:a16="http://schemas.microsoft.com/office/drawing/2014/main" id="{BEF9B025-3F9E-4E50-A918-30DD9730B9AD}"/>
                </a:ext>
              </a:extLst>
            </p:cNvPr>
            <p:cNvSpPr/>
            <p:nvPr/>
          </p:nvSpPr>
          <p:spPr>
            <a:xfrm>
              <a:off x="2520108" y="4796288"/>
              <a:ext cx="1236118" cy="867912"/>
            </a:xfrm>
            <a:prstGeom prst="triangle">
              <a:avLst/>
            </a:pr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T"/>
            </a:p>
          </p:txBody>
        </p:sp>
      </p:grpSp>
      <p:grpSp>
        <p:nvGrpSpPr>
          <p:cNvPr id="51" name="Group 50">
            <a:extLst>
              <a:ext uri="{FF2B5EF4-FFF2-40B4-BE49-F238E27FC236}">
                <a16:creationId xmlns:a16="http://schemas.microsoft.com/office/drawing/2014/main" id="{2C7E327B-754A-4254-94CE-8DB2E2E8CB1C}"/>
              </a:ext>
            </a:extLst>
          </p:cNvPr>
          <p:cNvGrpSpPr>
            <a:grpSpLocks noChangeAspect="1"/>
          </p:cNvGrpSpPr>
          <p:nvPr/>
        </p:nvGrpSpPr>
        <p:grpSpPr>
          <a:xfrm>
            <a:off x="-803150" y="6129873"/>
            <a:ext cx="720000" cy="720000"/>
            <a:chOff x="1629286" y="3429000"/>
            <a:chExt cx="3029163" cy="3029163"/>
          </a:xfrm>
          <a:solidFill>
            <a:schemeClr val="accent2">
              <a:lumMod val="40000"/>
              <a:lumOff val="60000"/>
            </a:schemeClr>
          </a:solidFill>
        </p:grpSpPr>
        <p:pic>
          <p:nvPicPr>
            <p:cNvPr id="54" name="Graphic 53" descr="Walk">
              <a:extLst>
                <a:ext uri="{FF2B5EF4-FFF2-40B4-BE49-F238E27FC236}">
                  <a16:creationId xmlns:a16="http://schemas.microsoft.com/office/drawing/2014/main" id="{7ADA7992-E0EE-4317-B83D-8024E3BFE25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629286" y="3429000"/>
              <a:ext cx="3029163" cy="3029163"/>
            </a:xfrm>
            <a:prstGeom prst="rect">
              <a:avLst/>
            </a:prstGeom>
          </p:spPr>
        </p:pic>
        <p:sp>
          <p:nvSpPr>
            <p:cNvPr id="55" name="Isosceles Triangle 54">
              <a:extLst>
                <a:ext uri="{FF2B5EF4-FFF2-40B4-BE49-F238E27FC236}">
                  <a16:creationId xmlns:a16="http://schemas.microsoft.com/office/drawing/2014/main" id="{441810D5-0035-494C-A906-FCCFBC522CF0}"/>
                </a:ext>
              </a:extLst>
            </p:cNvPr>
            <p:cNvSpPr/>
            <p:nvPr/>
          </p:nvSpPr>
          <p:spPr>
            <a:xfrm>
              <a:off x="2543501" y="4885799"/>
              <a:ext cx="1236119" cy="748249"/>
            </a:xfrm>
            <a:prstGeom prst="triangle">
              <a:avLst/>
            </a:pr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T"/>
            </a:p>
          </p:txBody>
        </p:sp>
      </p:grpSp>
      <p:grpSp>
        <p:nvGrpSpPr>
          <p:cNvPr id="56" name="Group 55">
            <a:extLst>
              <a:ext uri="{FF2B5EF4-FFF2-40B4-BE49-F238E27FC236}">
                <a16:creationId xmlns:a16="http://schemas.microsoft.com/office/drawing/2014/main" id="{A621BEAC-5CA4-476B-AD72-3636E9BC29E2}"/>
              </a:ext>
            </a:extLst>
          </p:cNvPr>
          <p:cNvGrpSpPr>
            <a:grpSpLocks noChangeAspect="1"/>
          </p:cNvGrpSpPr>
          <p:nvPr/>
        </p:nvGrpSpPr>
        <p:grpSpPr>
          <a:xfrm>
            <a:off x="-850708" y="4606942"/>
            <a:ext cx="720000" cy="720000"/>
            <a:chOff x="1629286" y="3429000"/>
            <a:chExt cx="3029163" cy="3029163"/>
          </a:xfrm>
          <a:solidFill>
            <a:schemeClr val="accent4">
              <a:lumMod val="75000"/>
            </a:schemeClr>
          </a:solidFill>
        </p:grpSpPr>
        <p:pic>
          <p:nvPicPr>
            <p:cNvPr id="57" name="Graphic 56" descr="Walk">
              <a:extLst>
                <a:ext uri="{FF2B5EF4-FFF2-40B4-BE49-F238E27FC236}">
                  <a16:creationId xmlns:a16="http://schemas.microsoft.com/office/drawing/2014/main" id="{D514794C-2B64-40D9-80D8-CFCAD52EC3D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629286" y="3429000"/>
              <a:ext cx="3029163" cy="3029163"/>
            </a:xfrm>
            <a:prstGeom prst="rect">
              <a:avLst/>
            </a:prstGeom>
          </p:spPr>
        </p:pic>
        <p:sp>
          <p:nvSpPr>
            <p:cNvPr id="58" name="Isosceles Triangle 57">
              <a:extLst>
                <a:ext uri="{FF2B5EF4-FFF2-40B4-BE49-F238E27FC236}">
                  <a16:creationId xmlns:a16="http://schemas.microsoft.com/office/drawing/2014/main" id="{F095D260-8DE8-40F3-B10E-C2CA85DE7FA7}"/>
                </a:ext>
              </a:extLst>
            </p:cNvPr>
            <p:cNvSpPr/>
            <p:nvPr/>
          </p:nvSpPr>
          <p:spPr>
            <a:xfrm>
              <a:off x="2520108" y="4796288"/>
              <a:ext cx="1236118" cy="867912"/>
            </a:xfrm>
            <a:prstGeom prst="triangle">
              <a:avLst/>
            </a:pr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T"/>
            </a:p>
          </p:txBody>
        </p:sp>
      </p:grpSp>
      <p:pic>
        <p:nvPicPr>
          <p:cNvPr id="59" name="Graphic 58" descr="Walk">
            <a:extLst>
              <a:ext uri="{FF2B5EF4-FFF2-40B4-BE49-F238E27FC236}">
                <a16:creationId xmlns:a16="http://schemas.microsoft.com/office/drawing/2014/main" id="{1FF55ADB-6D3A-4640-A4A1-4B5E615193E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71342" y="4355014"/>
            <a:ext cx="720000" cy="720000"/>
          </a:xfrm>
          <a:prstGeom prst="rect">
            <a:avLst/>
          </a:prstGeom>
        </p:spPr>
      </p:pic>
      <p:pic>
        <p:nvPicPr>
          <p:cNvPr id="60" name="Graphic 59" descr="Walk">
            <a:extLst>
              <a:ext uri="{FF2B5EF4-FFF2-40B4-BE49-F238E27FC236}">
                <a16:creationId xmlns:a16="http://schemas.microsoft.com/office/drawing/2014/main" id="{7E6786B9-E133-4F55-8560-3A637727606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308625" y="6750382"/>
            <a:ext cx="720000" cy="720000"/>
          </a:xfrm>
          <a:prstGeom prst="rect">
            <a:avLst/>
          </a:prstGeom>
        </p:spPr>
      </p:pic>
      <p:pic>
        <p:nvPicPr>
          <p:cNvPr id="61" name="Graphic 60" descr="Walk">
            <a:extLst>
              <a:ext uri="{FF2B5EF4-FFF2-40B4-BE49-F238E27FC236}">
                <a16:creationId xmlns:a16="http://schemas.microsoft.com/office/drawing/2014/main" id="{8E17EBF5-8384-4929-9DCD-4FBE620F4FF8}"/>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60483" y="5366490"/>
            <a:ext cx="720000" cy="624344"/>
          </a:xfrm>
          <a:prstGeom prst="rect">
            <a:avLst/>
          </a:prstGeom>
        </p:spPr>
      </p:pic>
      <p:grpSp>
        <p:nvGrpSpPr>
          <p:cNvPr id="38" name="Group 37">
            <a:extLst>
              <a:ext uri="{FF2B5EF4-FFF2-40B4-BE49-F238E27FC236}">
                <a16:creationId xmlns:a16="http://schemas.microsoft.com/office/drawing/2014/main" id="{1A53F9F6-F6E1-4371-8AC8-691FB9A17CC6}"/>
              </a:ext>
            </a:extLst>
          </p:cNvPr>
          <p:cNvGrpSpPr>
            <a:grpSpLocks noChangeAspect="1"/>
          </p:cNvGrpSpPr>
          <p:nvPr/>
        </p:nvGrpSpPr>
        <p:grpSpPr>
          <a:xfrm>
            <a:off x="-67132" y="5180729"/>
            <a:ext cx="720000" cy="720000"/>
            <a:chOff x="1629286" y="3429000"/>
            <a:chExt cx="3029163" cy="3029163"/>
          </a:xfrm>
          <a:solidFill>
            <a:schemeClr val="accent1">
              <a:lumMod val="75000"/>
            </a:schemeClr>
          </a:solidFill>
        </p:grpSpPr>
        <p:pic>
          <p:nvPicPr>
            <p:cNvPr id="21" name="Graphic 20" descr="Walk">
              <a:extLst>
                <a:ext uri="{FF2B5EF4-FFF2-40B4-BE49-F238E27FC236}">
                  <a16:creationId xmlns:a16="http://schemas.microsoft.com/office/drawing/2014/main" id="{9BF1159B-15C5-4624-A123-EE31E958B157}"/>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629286" y="3429000"/>
              <a:ext cx="3029163" cy="3029163"/>
            </a:xfrm>
            <a:prstGeom prst="rect">
              <a:avLst/>
            </a:prstGeom>
          </p:spPr>
        </p:pic>
        <p:sp>
          <p:nvSpPr>
            <p:cNvPr id="23" name="Isosceles Triangle 22">
              <a:extLst>
                <a:ext uri="{FF2B5EF4-FFF2-40B4-BE49-F238E27FC236}">
                  <a16:creationId xmlns:a16="http://schemas.microsoft.com/office/drawing/2014/main" id="{BC743BFD-9958-4A71-B86B-7FD7042B642E}"/>
                </a:ext>
              </a:extLst>
            </p:cNvPr>
            <p:cNvSpPr/>
            <p:nvPr/>
          </p:nvSpPr>
          <p:spPr>
            <a:xfrm>
              <a:off x="2520108" y="4796288"/>
              <a:ext cx="1236118" cy="867912"/>
            </a:xfrm>
            <a:prstGeom prst="triangle">
              <a:avLst/>
            </a:pr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T"/>
            </a:p>
          </p:txBody>
        </p:sp>
      </p:grpSp>
      <p:sp>
        <p:nvSpPr>
          <p:cNvPr id="64" name="Rectangle 63">
            <a:extLst>
              <a:ext uri="{FF2B5EF4-FFF2-40B4-BE49-F238E27FC236}">
                <a16:creationId xmlns:a16="http://schemas.microsoft.com/office/drawing/2014/main" id="{02225A44-D4A2-4E14-AD72-694E652D3C0E}"/>
              </a:ext>
            </a:extLst>
          </p:cNvPr>
          <p:cNvSpPr/>
          <p:nvPr/>
        </p:nvSpPr>
        <p:spPr>
          <a:xfrm>
            <a:off x="3452314" y="4059401"/>
            <a:ext cx="925574" cy="1160309"/>
          </a:xfrm>
          <a:prstGeom prst="rect">
            <a:avLst/>
          </a:prstGeom>
          <a:solidFill>
            <a:srgbClr val="0F2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62" name="Rectangle 61">
            <a:extLst>
              <a:ext uri="{FF2B5EF4-FFF2-40B4-BE49-F238E27FC236}">
                <a16:creationId xmlns:a16="http://schemas.microsoft.com/office/drawing/2014/main" id="{12DE9344-EE4A-4AF8-AE7C-48B39845F8C3}"/>
              </a:ext>
            </a:extLst>
          </p:cNvPr>
          <p:cNvSpPr/>
          <p:nvPr/>
        </p:nvSpPr>
        <p:spPr>
          <a:xfrm>
            <a:off x="3706632" y="4383075"/>
            <a:ext cx="498954" cy="502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Tree>
    <p:extLst>
      <p:ext uri="{BB962C8B-B14F-4D97-AF65-F5344CB8AC3E}">
        <p14:creationId xmlns:p14="http://schemas.microsoft.com/office/powerpoint/2010/main" val="415632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66667E-6 -3.7037E-7 L 0.30417 -0.13611 " pathEditMode="relative" rAng="0" ptsTypes="AA">
                                      <p:cBhvr>
                                        <p:cTn id="6" dur="3000" fill="hold"/>
                                        <p:tgtEl>
                                          <p:spTgt spid="38"/>
                                        </p:tgtEl>
                                        <p:attrNameLst>
                                          <p:attrName>ppt_x</p:attrName>
                                          <p:attrName>ppt_y</p:attrName>
                                        </p:attrNameLst>
                                      </p:cBhvr>
                                      <p:rCtr x="15208" y="-6806"/>
                                    </p:animMotion>
                                  </p:childTnLst>
                                </p:cTn>
                              </p:par>
                              <p:par>
                                <p:cTn id="7" presetID="42" presetClass="path" presetSubtype="0" accel="50000" decel="50000" fill="hold" nodeType="withEffect">
                                  <p:stCondLst>
                                    <p:cond delay="300"/>
                                  </p:stCondLst>
                                  <p:childTnLst>
                                    <p:animMotion origin="layout" path="M 4.16667E-7 1.11022E-16 L 0.28867 -0.00139 " pathEditMode="relative" rAng="0" ptsTypes="AA">
                                      <p:cBhvr>
                                        <p:cTn id="8" dur="3000" fill="hold"/>
                                        <p:tgtEl>
                                          <p:spTgt spid="59"/>
                                        </p:tgtEl>
                                        <p:attrNameLst>
                                          <p:attrName>ppt_x</p:attrName>
                                          <p:attrName>ppt_y</p:attrName>
                                        </p:attrNameLst>
                                      </p:cBhvr>
                                      <p:rCtr x="14427" y="-69"/>
                                    </p:animMotion>
                                  </p:childTnLst>
                                </p:cTn>
                              </p:par>
                              <p:par>
                                <p:cTn id="9" presetID="42" presetClass="path" presetSubtype="0" accel="50000" decel="50000" fill="hold" nodeType="withEffect">
                                  <p:stCondLst>
                                    <p:cond delay="600"/>
                                  </p:stCondLst>
                                  <p:childTnLst>
                                    <p:animMotion origin="layout" path="M 2.91667E-6 1.48148E-6 L 0.44323 -0.23866 " pathEditMode="relative" rAng="0" ptsTypes="AA">
                                      <p:cBhvr>
                                        <p:cTn id="10" dur="3000" fill="hold"/>
                                        <p:tgtEl>
                                          <p:spTgt spid="22"/>
                                        </p:tgtEl>
                                        <p:attrNameLst>
                                          <p:attrName>ppt_x</p:attrName>
                                          <p:attrName>ppt_y</p:attrName>
                                        </p:attrNameLst>
                                      </p:cBhvr>
                                      <p:rCtr x="22161" y="-11944"/>
                                    </p:animMotion>
                                  </p:childTnLst>
                                </p:cTn>
                              </p:par>
                              <p:par>
                                <p:cTn id="11" presetID="42" presetClass="path" presetSubtype="0" accel="50000" decel="50000" fill="hold" nodeType="withEffect">
                                  <p:stCondLst>
                                    <p:cond delay="900"/>
                                  </p:stCondLst>
                                  <p:childTnLst>
                                    <p:animMotion origin="layout" path="M -2.70833E-6 1.85185E-6 L 0.42097 -0.05857 " pathEditMode="relative" rAng="0" ptsTypes="AA">
                                      <p:cBhvr>
                                        <p:cTn id="12" dur="3000" fill="hold"/>
                                        <p:tgtEl>
                                          <p:spTgt spid="20"/>
                                        </p:tgtEl>
                                        <p:attrNameLst>
                                          <p:attrName>ppt_x</p:attrName>
                                          <p:attrName>ppt_y</p:attrName>
                                        </p:attrNameLst>
                                      </p:cBhvr>
                                      <p:rCtr x="21042" y="-2940"/>
                                    </p:animMotion>
                                  </p:childTnLst>
                                </p:cTn>
                              </p:par>
                              <p:par>
                                <p:cTn id="13" presetID="42" presetClass="path" presetSubtype="0" accel="50000" decel="50000" fill="hold" nodeType="withEffect">
                                  <p:stCondLst>
                                    <p:cond delay="1200"/>
                                  </p:stCondLst>
                                  <p:childTnLst>
                                    <p:animMotion origin="layout" path="M -0.11159 0.04213 L 0.36158 -0.04399 " pathEditMode="relative" rAng="0" ptsTypes="AA">
                                      <p:cBhvr>
                                        <p:cTn id="14" dur="3000" fill="hold"/>
                                        <p:tgtEl>
                                          <p:spTgt spid="56"/>
                                        </p:tgtEl>
                                        <p:attrNameLst>
                                          <p:attrName>ppt_x</p:attrName>
                                          <p:attrName>ppt_y</p:attrName>
                                        </p:attrNameLst>
                                      </p:cBhvr>
                                      <p:rCtr x="23659" y="-4306"/>
                                    </p:animMotion>
                                  </p:childTnLst>
                                </p:cTn>
                              </p:par>
                              <p:par>
                                <p:cTn id="15" presetID="42" presetClass="path" presetSubtype="0" accel="50000" decel="50000" fill="hold" nodeType="withEffect">
                                  <p:stCondLst>
                                    <p:cond delay="300"/>
                                  </p:stCondLst>
                                  <p:childTnLst>
                                    <p:animMotion origin="layout" path="M -3.95833E-6 1.11111E-6 L 0.29987 -0.26088 " pathEditMode="relative" rAng="0" ptsTypes="AA">
                                      <p:cBhvr>
                                        <p:cTn id="16" dur="3000" fill="hold"/>
                                        <p:tgtEl>
                                          <p:spTgt spid="19"/>
                                        </p:tgtEl>
                                        <p:attrNameLst>
                                          <p:attrName>ppt_x</p:attrName>
                                          <p:attrName>ppt_y</p:attrName>
                                        </p:attrNameLst>
                                      </p:cBhvr>
                                      <p:rCtr x="14987" y="-13056"/>
                                    </p:animMotion>
                                  </p:childTnLst>
                                </p:cTn>
                              </p:par>
                              <p:par>
                                <p:cTn id="17" presetID="42" presetClass="path" presetSubtype="0" accel="50000" decel="50000" fill="hold" nodeType="withEffect">
                                  <p:stCondLst>
                                    <p:cond delay="600"/>
                                  </p:stCondLst>
                                  <p:childTnLst>
                                    <p:animMotion origin="layout" path="M -4.375E-6 7.40741E-7 L 0.36602 -0.13912 " pathEditMode="relative" rAng="0" ptsTypes="AA">
                                      <p:cBhvr>
                                        <p:cTn id="18" dur="3000" fill="hold"/>
                                        <p:tgtEl>
                                          <p:spTgt spid="61"/>
                                        </p:tgtEl>
                                        <p:attrNameLst>
                                          <p:attrName>ppt_x</p:attrName>
                                          <p:attrName>ppt_y</p:attrName>
                                        </p:attrNameLst>
                                      </p:cBhvr>
                                      <p:rCtr x="18294" y="-6968"/>
                                    </p:animMotion>
                                  </p:childTnLst>
                                </p:cTn>
                              </p:par>
                              <p:par>
                                <p:cTn id="19" presetID="42" presetClass="path" presetSubtype="0" accel="50000" decel="50000" fill="hold" nodeType="withEffect">
                                  <p:stCondLst>
                                    <p:cond delay="900"/>
                                  </p:stCondLst>
                                  <p:childTnLst>
                                    <p:animMotion origin="layout" path="M 4.375E-6 4.44444E-6 L 0.4039 -0.36042 " pathEditMode="relative" rAng="0" ptsTypes="AA">
                                      <p:cBhvr>
                                        <p:cTn id="20" dur="3000" fill="hold"/>
                                        <p:tgtEl>
                                          <p:spTgt spid="60"/>
                                        </p:tgtEl>
                                        <p:attrNameLst>
                                          <p:attrName>ppt_x</p:attrName>
                                          <p:attrName>ppt_y</p:attrName>
                                        </p:attrNameLst>
                                      </p:cBhvr>
                                      <p:rCtr x="20195" y="-18032"/>
                                    </p:animMotion>
                                  </p:childTnLst>
                                </p:cTn>
                              </p:par>
                              <p:par>
                                <p:cTn id="21" presetID="42" presetClass="path" presetSubtype="0" accel="50000" decel="50000" fill="hold" nodeType="withEffect">
                                  <p:stCondLst>
                                    <p:cond delay="1200"/>
                                  </p:stCondLst>
                                  <p:childTnLst>
                                    <p:animMotion origin="layout" path="M 1.04167E-6 -2.96296E-6 L 0.23971 -0.2287 " pathEditMode="relative" rAng="0" ptsTypes="AA">
                                      <p:cBhvr>
                                        <p:cTn id="22" dur="3000" fill="hold"/>
                                        <p:tgtEl>
                                          <p:spTgt spid="44"/>
                                        </p:tgtEl>
                                        <p:attrNameLst>
                                          <p:attrName>ppt_x</p:attrName>
                                          <p:attrName>ppt_y</p:attrName>
                                        </p:attrNameLst>
                                      </p:cBhvr>
                                      <p:rCtr x="11979" y="-11435"/>
                                    </p:animMotion>
                                  </p:childTnLst>
                                </p:cTn>
                              </p:par>
                              <p:par>
                                <p:cTn id="23" presetID="42" presetClass="path" presetSubtype="0" accel="50000" decel="50000" fill="hold" nodeType="withEffect">
                                  <p:stCondLst>
                                    <p:cond delay="1500"/>
                                  </p:stCondLst>
                                  <p:childTnLst>
                                    <p:animMotion origin="layout" path="M -0.11068 0.00972 L 0.35703 -0.26482 " pathEditMode="relative" rAng="0" ptsTypes="AA">
                                      <p:cBhvr>
                                        <p:cTn id="24" dur="3000" fill="hold"/>
                                        <p:tgtEl>
                                          <p:spTgt spid="51"/>
                                        </p:tgtEl>
                                        <p:attrNameLst>
                                          <p:attrName>ppt_x</p:attrName>
                                          <p:attrName>ppt_y</p:attrName>
                                        </p:attrNameLst>
                                      </p:cBhvr>
                                      <p:rCtr x="23385" y="-13727"/>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err="1"/>
              <a:t>Massenzustromsrichtlinie</a:t>
            </a:r>
            <a:endParaRPr lang="de-AT" dirty="0"/>
          </a:p>
        </p:txBody>
      </p:sp>
      <p:grpSp>
        <p:nvGrpSpPr>
          <p:cNvPr id="13" name="Group 12">
            <a:extLst>
              <a:ext uri="{FF2B5EF4-FFF2-40B4-BE49-F238E27FC236}">
                <a16:creationId xmlns:a16="http://schemas.microsoft.com/office/drawing/2014/main" id="{6492D801-071B-400E-8533-407015998815}"/>
              </a:ext>
            </a:extLst>
          </p:cNvPr>
          <p:cNvGrpSpPr/>
          <p:nvPr/>
        </p:nvGrpSpPr>
        <p:grpSpPr>
          <a:xfrm>
            <a:off x="3919013" y="1771051"/>
            <a:ext cx="7229798" cy="2018816"/>
            <a:chOff x="3919013" y="1872649"/>
            <a:chExt cx="7229798" cy="2018816"/>
          </a:xfrm>
        </p:grpSpPr>
        <p:grpSp>
          <p:nvGrpSpPr>
            <p:cNvPr id="14" name="Group 13">
              <a:extLst>
                <a:ext uri="{FF2B5EF4-FFF2-40B4-BE49-F238E27FC236}">
                  <a16:creationId xmlns:a16="http://schemas.microsoft.com/office/drawing/2014/main" id="{36613A75-7713-448C-8343-60AE8DD75492}"/>
                </a:ext>
              </a:extLst>
            </p:cNvPr>
            <p:cNvGrpSpPr/>
            <p:nvPr/>
          </p:nvGrpSpPr>
          <p:grpSpPr>
            <a:xfrm>
              <a:off x="3919013" y="1872649"/>
              <a:ext cx="7229798" cy="2018816"/>
              <a:chOff x="3919013" y="1872649"/>
              <a:chExt cx="7229798" cy="2018816"/>
            </a:xfrm>
          </p:grpSpPr>
          <p:grpSp>
            <p:nvGrpSpPr>
              <p:cNvPr id="17" name="Group 16">
                <a:extLst>
                  <a:ext uri="{FF2B5EF4-FFF2-40B4-BE49-F238E27FC236}">
                    <a16:creationId xmlns:a16="http://schemas.microsoft.com/office/drawing/2014/main" id="{04571B38-1279-4A52-B84F-A1267E9D62E2}"/>
                  </a:ext>
                </a:extLst>
              </p:cNvPr>
              <p:cNvGrpSpPr/>
              <p:nvPr/>
            </p:nvGrpSpPr>
            <p:grpSpPr>
              <a:xfrm>
                <a:off x="3919013" y="1872649"/>
                <a:ext cx="7229798" cy="1868315"/>
                <a:chOff x="3919013" y="1872649"/>
                <a:chExt cx="7229798" cy="1868315"/>
              </a:xfrm>
            </p:grpSpPr>
            <p:pic>
              <p:nvPicPr>
                <p:cNvPr id="19" name="Picture 18">
                  <a:extLst>
                    <a:ext uri="{FF2B5EF4-FFF2-40B4-BE49-F238E27FC236}">
                      <a16:creationId xmlns:a16="http://schemas.microsoft.com/office/drawing/2014/main" id="{6D2FAED3-A2F7-424B-9603-BBA9A40F3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9013" y="1872649"/>
                  <a:ext cx="7229798" cy="1868315"/>
                </a:xfrm>
                <a:prstGeom prst="rect">
                  <a:avLst/>
                </a:prstGeom>
              </p:spPr>
            </p:pic>
            <p:sp>
              <p:nvSpPr>
                <p:cNvPr id="20" name="Rectangle 19">
                  <a:extLst>
                    <a:ext uri="{FF2B5EF4-FFF2-40B4-BE49-F238E27FC236}">
                      <a16:creationId xmlns:a16="http://schemas.microsoft.com/office/drawing/2014/main" id="{80142C95-756C-488B-BFA1-9E551245A2FD}"/>
                    </a:ext>
                  </a:extLst>
                </p:cNvPr>
                <p:cNvSpPr/>
                <p:nvPr/>
              </p:nvSpPr>
              <p:spPr>
                <a:xfrm>
                  <a:off x="4596402" y="2620584"/>
                  <a:ext cx="5913120" cy="1071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grpSp>
          <p:sp>
            <p:nvSpPr>
              <p:cNvPr id="18" name="TextBox 17">
                <a:extLst>
                  <a:ext uri="{FF2B5EF4-FFF2-40B4-BE49-F238E27FC236}">
                    <a16:creationId xmlns:a16="http://schemas.microsoft.com/office/drawing/2014/main" id="{7F324977-B964-401F-8DDE-085A4E2D88B2}"/>
                  </a:ext>
                </a:extLst>
              </p:cNvPr>
              <p:cNvSpPr txBox="1"/>
              <p:nvPr/>
            </p:nvSpPr>
            <p:spPr>
              <a:xfrm>
                <a:off x="4596402" y="2632146"/>
                <a:ext cx="5454378" cy="1259319"/>
              </a:xfrm>
              <a:prstGeom prst="rect">
                <a:avLst/>
              </a:prstGeom>
              <a:noFill/>
            </p:spPr>
            <p:txBody>
              <a:bodyPr wrap="square" rtlCol="0">
                <a:spAutoFit/>
              </a:bodyPr>
              <a:lstStyle/>
              <a:p>
                <a:pPr algn="ctr"/>
                <a:r>
                  <a:rPr lang="de-DE" sz="1000" b="1" dirty="0"/>
                  <a:t>RICHTLINIE 2001/55/EG DES RATES</a:t>
                </a:r>
              </a:p>
              <a:p>
                <a:pPr algn="ctr"/>
                <a:endParaRPr lang="de-DE" sz="500" b="1" dirty="0"/>
              </a:p>
              <a:p>
                <a:pPr algn="ctr"/>
                <a:r>
                  <a:rPr lang="de-AT" sz="1000" b="1" dirty="0"/>
                  <a:t>vom 20. Juli 2001</a:t>
                </a:r>
              </a:p>
              <a:p>
                <a:pPr algn="ctr"/>
                <a:endParaRPr lang="de-AT" sz="500" b="1" dirty="0"/>
              </a:p>
              <a:p>
                <a:pPr algn="just">
                  <a:spcBef>
                    <a:spcPts val="100"/>
                  </a:spcBef>
                  <a:spcAft>
                    <a:spcPts val="100"/>
                  </a:spcAft>
                </a:pPr>
                <a:r>
                  <a:rPr lang="de-DE" sz="1000" b="1" dirty="0"/>
                  <a:t>über Mindestnormen für die Gewährung vorübergehenden Schutzes im Falle eines Massenzustroms</a:t>
                </a:r>
              </a:p>
              <a:p>
                <a:pPr algn="just">
                  <a:spcBef>
                    <a:spcPts val="100"/>
                  </a:spcBef>
                  <a:spcAft>
                    <a:spcPts val="100"/>
                  </a:spcAft>
                </a:pPr>
                <a:r>
                  <a:rPr lang="de-DE" sz="1000" b="1" dirty="0"/>
                  <a:t>von Vertriebenen und Maßnahmen zur Förderung einer ausgewogenen Verteilung der Belastungen,</a:t>
                </a:r>
              </a:p>
              <a:p>
                <a:pPr algn="just">
                  <a:spcBef>
                    <a:spcPts val="100"/>
                  </a:spcBef>
                  <a:spcAft>
                    <a:spcPts val="100"/>
                  </a:spcAft>
                </a:pPr>
                <a:r>
                  <a:rPr lang="de-DE" sz="1000" b="1" dirty="0"/>
                  <a:t>die mit der Aufnahme dieser Personen und den Folgen dieser Aufnahme verbunden sind, auf die</a:t>
                </a:r>
              </a:p>
              <a:p>
                <a:pPr algn="just">
                  <a:spcBef>
                    <a:spcPts val="100"/>
                  </a:spcBef>
                  <a:spcAft>
                    <a:spcPts val="100"/>
                  </a:spcAft>
                </a:pPr>
                <a:r>
                  <a:rPr lang="de-AT" sz="1000" b="1" dirty="0"/>
                  <a:t>Mitgliedstaaten</a:t>
                </a:r>
                <a:endParaRPr lang="en-AT" sz="1000" dirty="0"/>
              </a:p>
            </p:txBody>
          </p:sp>
        </p:grpSp>
        <p:cxnSp>
          <p:nvCxnSpPr>
            <p:cNvPr id="15" name="Straight Connector 14">
              <a:extLst>
                <a:ext uri="{FF2B5EF4-FFF2-40B4-BE49-F238E27FC236}">
                  <a16:creationId xmlns:a16="http://schemas.microsoft.com/office/drawing/2014/main" id="{8BB012A8-BDAD-4AA9-9BAC-05F03D09DA24}"/>
                </a:ext>
              </a:extLst>
            </p:cNvPr>
            <p:cNvCxnSpPr>
              <a:cxnSpLocks/>
            </p:cNvCxnSpPr>
            <p:nvPr/>
          </p:nvCxnSpPr>
          <p:spPr>
            <a:xfrm>
              <a:off x="4949190" y="3314700"/>
              <a:ext cx="902970"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754A16-BF34-44D1-BD59-2497DE0946F2}"/>
                </a:ext>
              </a:extLst>
            </p:cNvPr>
            <p:cNvCxnSpPr>
              <a:cxnSpLocks/>
            </p:cNvCxnSpPr>
            <p:nvPr/>
          </p:nvCxnSpPr>
          <p:spPr>
            <a:xfrm>
              <a:off x="7607141" y="3487008"/>
              <a:ext cx="2346484"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82EE6A53-DA99-41A4-AD6E-182D83A07631}"/>
              </a:ext>
            </a:extLst>
          </p:cNvPr>
          <p:cNvCxnSpPr>
            <a:cxnSpLocks/>
          </p:cNvCxnSpPr>
          <p:nvPr/>
        </p:nvCxnSpPr>
        <p:spPr>
          <a:xfrm>
            <a:off x="4949190" y="3214690"/>
            <a:ext cx="90297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1408E1C-954C-4906-877A-DAFD91E614ED}"/>
              </a:ext>
            </a:extLst>
          </p:cNvPr>
          <p:cNvCxnSpPr>
            <a:cxnSpLocks/>
          </p:cNvCxnSpPr>
          <p:nvPr/>
        </p:nvCxnSpPr>
        <p:spPr>
          <a:xfrm>
            <a:off x="7607141" y="3386998"/>
            <a:ext cx="240363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7DB7F40-C155-4DDC-B4D6-B5D056289FDE}"/>
              </a:ext>
            </a:extLst>
          </p:cNvPr>
          <p:cNvGrpSpPr/>
          <p:nvPr/>
        </p:nvGrpSpPr>
        <p:grpSpPr>
          <a:xfrm>
            <a:off x="4102734" y="3895657"/>
            <a:ext cx="7008814" cy="4393616"/>
            <a:chOff x="-8031870" y="2879653"/>
            <a:chExt cx="7008814" cy="4393616"/>
          </a:xfrm>
        </p:grpSpPr>
        <p:pic>
          <p:nvPicPr>
            <p:cNvPr id="25" name="Picture 24" descr="A picture containing graphical user interface&#10;&#10;Description automatically generated">
              <a:extLst>
                <a:ext uri="{FF2B5EF4-FFF2-40B4-BE49-F238E27FC236}">
                  <a16:creationId xmlns:a16="http://schemas.microsoft.com/office/drawing/2014/main" id="{63F347FE-5E52-4F9D-9397-5D85F25F3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1869" y="2879653"/>
              <a:ext cx="7008813" cy="1214709"/>
            </a:xfrm>
            <a:prstGeom prst="rect">
              <a:avLst/>
            </a:prstGeom>
          </p:spPr>
        </p:pic>
        <p:pic>
          <p:nvPicPr>
            <p:cNvPr id="26" name="Picture 25" descr="Graphical user interface, text, application, email&#10;&#10;Description automatically generated">
              <a:extLst>
                <a:ext uri="{FF2B5EF4-FFF2-40B4-BE49-F238E27FC236}">
                  <a16:creationId xmlns:a16="http://schemas.microsoft.com/office/drawing/2014/main" id="{FFFFBC68-81B9-46E6-B077-6AA3FE1392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1870" y="4094362"/>
              <a:ext cx="7008813" cy="3178907"/>
            </a:xfrm>
            <a:prstGeom prst="rect">
              <a:avLst/>
            </a:prstGeom>
          </p:spPr>
        </p:pic>
      </p:grpSp>
      <p:pic>
        <p:nvPicPr>
          <p:cNvPr id="28" name="Picture 27" descr="Graphical user interface, text, application&#10;&#10;Description automatically generated">
            <a:extLst>
              <a:ext uri="{FF2B5EF4-FFF2-40B4-BE49-F238E27FC236}">
                <a16:creationId xmlns:a16="http://schemas.microsoft.com/office/drawing/2014/main" id="{866698A5-F8B2-4231-A102-051BC57A2A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69" y="1509276"/>
            <a:ext cx="3383349" cy="4781954"/>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29" name="Picture 28">
            <a:extLst>
              <a:ext uri="{FF2B5EF4-FFF2-40B4-BE49-F238E27FC236}">
                <a16:creationId xmlns:a16="http://schemas.microsoft.com/office/drawing/2014/main" id="{55C36502-ECEA-48BB-9371-2F14B1691A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11547" y="1126878"/>
            <a:ext cx="913802" cy="620211"/>
          </a:xfrm>
          <a:prstGeom prst="rect">
            <a:avLst/>
          </a:prstGeom>
        </p:spPr>
      </p:pic>
    </p:spTree>
    <p:extLst>
      <p:ext uri="{BB962C8B-B14F-4D97-AF65-F5344CB8AC3E}">
        <p14:creationId xmlns:p14="http://schemas.microsoft.com/office/powerpoint/2010/main" val="4289180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0 L 0.83724 0 " pathEditMode="relative" rAng="0" ptsTypes="AA">
                                      <p:cBhvr>
                                        <p:cTn id="6" dur="2000" fill="hold"/>
                                        <p:tgtEl>
                                          <p:spTgt spid="21"/>
                                        </p:tgtEl>
                                        <p:attrNameLst>
                                          <p:attrName>ppt_x</p:attrName>
                                          <p:attrName>ppt_y</p:attrName>
                                        </p:attrNameLst>
                                      </p:cBhvr>
                                      <p:rCtr x="41862" y="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95833E-6 -1.48148E-6 L 0.83724 -1.48148E-6 " pathEditMode="relative" rAng="0" ptsTypes="AA">
                                      <p:cBhvr>
                                        <p:cTn id="10" dur="2000" fill="hold"/>
                                        <p:tgtEl>
                                          <p:spTgt spid="22"/>
                                        </p:tgtEl>
                                        <p:attrNameLst>
                                          <p:attrName>ppt_x</p:attrName>
                                          <p:attrName>ppt_y</p:attrName>
                                        </p:attrNameLst>
                                      </p:cBhvr>
                                      <p:rCtr x="41862" y="0"/>
                                    </p:animMotion>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Beschluss des Rates</a:t>
            </a:r>
          </a:p>
        </p:txBody>
      </p:sp>
      <p:grpSp>
        <p:nvGrpSpPr>
          <p:cNvPr id="4" name="Group 3">
            <a:extLst>
              <a:ext uri="{FF2B5EF4-FFF2-40B4-BE49-F238E27FC236}">
                <a16:creationId xmlns:a16="http://schemas.microsoft.com/office/drawing/2014/main" id="{CDCB161E-D8C5-49B2-9D47-B5E070973083}"/>
              </a:ext>
            </a:extLst>
          </p:cNvPr>
          <p:cNvGrpSpPr>
            <a:grpSpLocks noChangeAspect="1"/>
          </p:cNvGrpSpPr>
          <p:nvPr/>
        </p:nvGrpSpPr>
        <p:grpSpPr>
          <a:xfrm>
            <a:off x="305363" y="1549152"/>
            <a:ext cx="2880000" cy="2880000"/>
            <a:chOff x="11417661" y="3076428"/>
            <a:chExt cx="3947300" cy="3947300"/>
          </a:xfrm>
        </p:grpSpPr>
        <p:pic>
          <p:nvPicPr>
            <p:cNvPr id="5" name="Graphic 4" descr="Flip calendar">
              <a:extLst>
                <a:ext uri="{FF2B5EF4-FFF2-40B4-BE49-F238E27FC236}">
                  <a16:creationId xmlns:a16="http://schemas.microsoft.com/office/drawing/2014/main" id="{7026F3FD-D99F-48D9-903F-356D2C0312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17661" y="3076428"/>
              <a:ext cx="3947300" cy="3947300"/>
            </a:xfrm>
            <a:prstGeom prst="rect">
              <a:avLst/>
            </a:prstGeom>
          </p:spPr>
        </p:pic>
        <p:grpSp>
          <p:nvGrpSpPr>
            <p:cNvPr id="6" name="Group 5">
              <a:extLst>
                <a:ext uri="{FF2B5EF4-FFF2-40B4-BE49-F238E27FC236}">
                  <a16:creationId xmlns:a16="http://schemas.microsoft.com/office/drawing/2014/main" id="{77D914AB-CE33-453F-BE1D-0FE75E1B67BD}"/>
                </a:ext>
              </a:extLst>
            </p:cNvPr>
            <p:cNvGrpSpPr/>
            <p:nvPr/>
          </p:nvGrpSpPr>
          <p:grpSpPr>
            <a:xfrm>
              <a:off x="12502311" y="3860655"/>
              <a:ext cx="1778000" cy="2184183"/>
              <a:chOff x="12502311" y="3860655"/>
              <a:chExt cx="1778000" cy="2184183"/>
            </a:xfrm>
          </p:grpSpPr>
          <p:sp>
            <p:nvSpPr>
              <p:cNvPr id="7" name="TextBox 6">
                <a:extLst>
                  <a:ext uri="{FF2B5EF4-FFF2-40B4-BE49-F238E27FC236}">
                    <a16:creationId xmlns:a16="http://schemas.microsoft.com/office/drawing/2014/main" id="{24F92F2C-3088-4917-A5F5-E8435B958F68}"/>
                  </a:ext>
                </a:extLst>
              </p:cNvPr>
              <p:cNvSpPr txBox="1"/>
              <p:nvPr/>
            </p:nvSpPr>
            <p:spPr>
              <a:xfrm>
                <a:off x="12502311" y="4863699"/>
                <a:ext cx="1778000" cy="1181139"/>
              </a:xfrm>
              <a:prstGeom prst="rect">
                <a:avLst/>
              </a:prstGeom>
              <a:noFill/>
            </p:spPr>
            <p:txBody>
              <a:bodyPr wrap="square" rtlCol="0">
                <a:spAutoFit/>
              </a:bodyPr>
              <a:lstStyle/>
              <a:p>
                <a:pPr algn="ctr"/>
                <a:r>
                  <a:rPr lang="en-US" sz="2500" b="1" dirty="0"/>
                  <a:t>24. </a:t>
                </a:r>
              </a:p>
              <a:p>
                <a:pPr algn="ctr"/>
                <a:r>
                  <a:rPr lang="en-US" sz="2500" b="1" dirty="0" err="1"/>
                  <a:t>Februar</a:t>
                </a:r>
                <a:endParaRPr lang="en-AT" sz="2500" b="1" dirty="0"/>
              </a:p>
            </p:txBody>
          </p:sp>
          <p:sp>
            <p:nvSpPr>
              <p:cNvPr id="8" name="TextBox 7">
                <a:extLst>
                  <a:ext uri="{FF2B5EF4-FFF2-40B4-BE49-F238E27FC236}">
                    <a16:creationId xmlns:a16="http://schemas.microsoft.com/office/drawing/2014/main" id="{E2510238-2934-4BF4-A4D4-DFC607BF84BE}"/>
                  </a:ext>
                </a:extLst>
              </p:cNvPr>
              <p:cNvSpPr txBox="1"/>
              <p:nvPr/>
            </p:nvSpPr>
            <p:spPr>
              <a:xfrm>
                <a:off x="12502311" y="3860655"/>
                <a:ext cx="1778000" cy="653845"/>
              </a:xfrm>
              <a:prstGeom prst="rect">
                <a:avLst/>
              </a:prstGeom>
              <a:noFill/>
            </p:spPr>
            <p:txBody>
              <a:bodyPr wrap="square" rtlCol="0">
                <a:spAutoFit/>
              </a:bodyPr>
              <a:lstStyle/>
              <a:p>
                <a:pPr algn="ctr"/>
                <a:r>
                  <a:rPr lang="en-US" sz="2500" b="1" dirty="0">
                    <a:solidFill>
                      <a:schemeClr val="bg1"/>
                    </a:solidFill>
                  </a:rPr>
                  <a:t>2022</a:t>
                </a:r>
                <a:endParaRPr lang="en-AT" sz="2500" b="1" dirty="0">
                  <a:solidFill>
                    <a:schemeClr val="bg1"/>
                  </a:solidFill>
                </a:endParaRPr>
              </a:p>
            </p:txBody>
          </p:sp>
        </p:grpSp>
      </p:grpSp>
      <p:pic>
        <p:nvPicPr>
          <p:cNvPr id="18" name="Picture 17">
            <a:extLst>
              <a:ext uri="{FF2B5EF4-FFF2-40B4-BE49-F238E27FC236}">
                <a16:creationId xmlns:a16="http://schemas.microsoft.com/office/drawing/2014/main" id="{CF9A7F43-C41E-4938-AEC2-F24F8BE842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1547" y="1126878"/>
            <a:ext cx="913802" cy="620211"/>
          </a:xfrm>
          <a:prstGeom prst="rect">
            <a:avLst/>
          </a:prstGeom>
        </p:spPr>
      </p:pic>
      <p:sp>
        <p:nvSpPr>
          <p:cNvPr id="28" name="Rectangle 27">
            <a:extLst>
              <a:ext uri="{FF2B5EF4-FFF2-40B4-BE49-F238E27FC236}">
                <a16:creationId xmlns:a16="http://schemas.microsoft.com/office/drawing/2014/main" id="{11C3A290-ABC7-450A-B540-ED9FC6897C41}"/>
              </a:ext>
            </a:extLst>
          </p:cNvPr>
          <p:cNvSpPr/>
          <p:nvPr/>
        </p:nvSpPr>
        <p:spPr>
          <a:xfrm>
            <a:off x="397583" y="4537274"/>
            <a:ext cx="2674800" cy="370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2" name="TextBox 21">
            <a:extLst>
              <a:ext uri="{FF2B5EF4-FFF2-40B4-BE49-F238E27FC236}">
                <a16:creationId xmlns:a16="http://schemas.microsoft.com/office/drawing/2014/main" id="{09461ED6-19E3-4009-8992-8FB4A41900A3}"/>
              </a:ext>
            </a:extLst>
          </p:cNvPr>
          <p:cNvSpPr txBox="1"/>
          <p:nvPr/>
        </p:nvSpPr>
        <p:spPr>
          <a:xfrm>
            <a:off x="1043351" y="4530213"/>
            <a:ext cx="1383263" cy="369332"/>
          </a:xfrm>
          <a:prstGeom prst="rect">
            <a:avLst/>
          </a:prstGeom>
          <a:noFill/>
        </p:spPr>
        <p:txBody>
          <a:bodyPr wrap="square" rtlCol="0">
            <a:spAutoFit/>
          </a:bodyPr>
          <a:lstStyle/>
          <a:p>
            <a:r>
              <a:rPr lang="en-US" dirty="0" err="1">
                <a:solidFill>
                  <a:schemeClr val="bg1"/>
                </a:solidFill>
              </a:rPr>
              <a:t>Asylsysteme</a:t>
            </a:r>
            <a:endParaRPr lang="en-AT" dirty="0">
              <a:solidFill>
                <a:schemeClr val="bg1"/>
              </a:solidFill>
            </a:endParaRPr>
          </a:p>
        </p:txBody>
      </p:sp>
    </p:spTree>
    <p:extLst>
      <p:ext uri="{BB962C8B-B14F-4D97-AF65-F5344CB8AC3E}">
        <p14:creationId xmlns:p14="http://schemas.microsoft.com/office/powerpoint/2010/main" val="254348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Beschluss des Rates</a:t>
            </a:r>
          </a:p>
        </p:txBody>
      </p:sp>
      <p:grpSp>
        <p:nvGrpSpPr>
          <p:cNvPr id="9" name="Group 8">
            <a:extLst>
              <a:ext uri="{FF2B5EF4-FFF2-40B4-BE49-F238E27FC236}">
                <a16:creationId xmlns:a16="http://schemas.microsoft.com/office/drawing/2014/main" id="{4340264A-2248-4288-A808-783E6B635634}"/>
              </a:ext>
            </a:extLst>
          </p:cNvPr>
          <p:cNvGrpSpPr>
            <a:grpSpLocks noChangeAspect="1"/>
          </p:cNvGrpSpPr>
          <p:nvPr/>
        </p:nvGrpSpPr>
        <p:grpSpPr>
          <a:xfrm>
            <a:off x="3231195" y="1556213"/>
            <a:ext cx="2880000" cy="2880000"/>
            <a:chOff x="11417661" y="3076428"/>
            <a:chExt cx="3947300" cy="3947300"/>
          </a:xfrm>
        </p:grpSpPr>
        <p:pic>
          <p:nvPicPr>
            <p:cNvPr id="10" name="Graphic 9" descr="Flip calendar">
              <a:extLst>
                <a:ext uri="{FF2B5EF4-FFF2-40B4-BE49-F238E27FC236}">
                  <a16:creationId xmlns:a16="http://schemas.microsoft.com/office/drawing/2014/main" id="{1ACD2765-DCB3-40BA-BFD5-663924D75E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17661" y="3076428"/>
              <a:ext cx="3947300" cy="3947300"/>
            </a:xfrm>
            <a:prstGeom prst="rect">
              <a:avLst/>
            </a:prstGeom>
          </p:spPr>
        </p:pic>
        <p:grpSp>
          <p:nvGrpSpPr>
            <p:cNvPr id="11" name="Group 10">
              <a:extLst>
                <a:ext uri="{FF2B5EF4-FFF2-40B4-BE49-F238E27FC236}">
                  <a16:creationId xmlns:a16="http://schemas.microsoft.com/office/drawing/2014/main" id="{0F1B5E25-7A9F-40EB-9A75-C5B689543B11}"/>
                </a:ext>
              </a:extLst>
            </p:cNvPr>
            <p:cNvGrpSpPr/>
            <p:nvPr/>
          </p:nvGrpSpPr>
          <p:grpSpPr>
            <a:xfrm>
              <a:off x="12502311" y="3860655"/>
              <a:ext cx="1778000" cy="2184183"/>
              <a:chOff x="12502311" y="3860655"/>
              <a:chExt cx="1778000" cy="2184183"/>
            </a:xfrm>
          </p:grpSpPr>
          <p:sp>
            <p:nvSpPr>
              <p:cNvPr id="12" name="TextBox 11">
                <a:extLst>
                  <a:ext uri="{FF2B5EF4-FFF2-40B4-BE49-F238E27FC236}">
                    <a16:creationId xmlns:a16="http://schemas.microsoft.com/office/drawing/2014/main" id="{2A35D2BD-B40F-496D-8492-022FCBA691D4}"/>
                  </a:ext>
                </a:extLst>
              </p:cNvPr>
              <p:cNvSpPr txBox="1"/>
              <p:nvPr/>
            </p:nvSpPr>
            <p:spPr>
              <a:xfrm>
                <a:off x="12502311" y="4863699"/>
                <a:ext cx="1778000" cy="1181139"/>
              </a:xfrm>
              <a:prstGeom prst="rect">
                <a:avLst/>
              </a:prstGeom>
              <a:noFill/>
            </p:spPr>
            <p:txBody>
              <a:bodyPr wrap="square" rtlCol="0">
                <a:spAutoFit/>
              </a:bodyPr>
              <a:lstStyle/>
              <a:p>
                <a:pPr algn="ctr"/>
                <a:r>
                  <a:rPr lang="en-US" sz="2500" b="1" dirty="0"/>
                  <a:t>4. </a:t>
                </a:r>
              </a:p>
              <a:p>
                <a:pPr algn="ctr"/>
                <a:r>
                  <a:rPr lang="en-US" sz="2500" b="1" dirty="0" err="1"/>
                  <a:t>März</a:t>
                </a:r>
                <a:endParaRPr lang="en-AT" sz="2500" b="1" dirty="0"/>
              </a:p>
            </p:txBody>
          </p:sp>
          <p:sp>
            <p:nvSpPr>
              <p:cNvPr id="13" name="TextBox 12">
                <a:extLst>
                  <a:ext uri="{FF2B5EF4-FFF2-40B4-BE49-F238E27FC236}">
                    <a16:creationId xmlns:a16="http://schemas.microsoft.com/office/drawing/2014/main" id="{D5E11394-1356-45FD-A7BF-AE5B551F279A}"/>
                  </a:ext>
                </a:extLst>
              </p:cNvPr>
              <p:cNvSpPr txBox="1"/>
              <p:nvPr/>
            </p:nvSpPr>
            <p:spPr>
              <a:xfrm>
                <a:off x="12502311" y="3860655"/>
                <a:ext cx="1778000" cy="653845"/>
              </a:xfrm>
              <a:prstGeom prst="rect">
                <a:avLst/>
              </a:prstGeom>
              <a:noFill/>
            </p:spPr>
            <p:txBody>
              <a:bodyPr wrap="square" rtlCol="0">
                <a:spAutoFit/>
              </a:bodyPr>
              <a:lstStyle/>
              <a:p>
                <a:pPr algn="ctr"/>
                <a:r>
                  <a:rPr lang="en-US" sz="2500" b="1" dirty="0">
                    <a:solidFill>
                      <a:schemeClr val="bg1"/>
                    </a:solidFill>
                  </a:rPr>
                  <a:t>2022</a:t>
                </a:r>
                <a:endParaRPr lang="en-AT" sz="2500" b="1" dirty="0">
                  <a:solidFill>
                    <a:schemeClr val="bg1"/>
                  </a:solidFill>
                </a:endParaRPr>
              </a:p>
            </p:txBody>
          </p:sp>
        </p:grpSp>
      </p:grpSp>
      <p:grpSp>
        <p:nvGrpSpPr>
          <p:cNvPr id="4" name="Group 3">
            <a:extLst>
              <a:ext uri="{FF2B5EF4-FFF2-40B4-BE49-F238E27FC236}">
                <a16:creationId xmlns:a16="http://schemas.microsoft.com/office/drawing/2014/main" id="{CDCB161E-D8C5-49B2-9D47-B5E070973083}"/>
              </a:ext>
            </a:extLst>
          </p:cNvPr>
          <p:cNvGrpSpPr>
            <a:grpSpLocks noChangeAspect="1"/>
          </p:cNvGrpSpPr>
          <p:nvPr/>
        </p:nvGrpSpPr>
        <p:grpSpPr>
          <a:xfrm>
            <a:off x="305363" y="1549152"/>
            <a:ext cx="2880000" cy="2880000"/>
            <a:chOff x="11417661" y="3076428"/>
            <a:chExt cx="3947300" cy="3947300"/>
          </a:xfrm>
        </p:grpSpPr>
        <p:pic>
          <p:nvPicPr>
            <p:cNvPr id="5" name="Graphic 4" descr="Flip calendar">
              <a:extLst>
                <a:ext uri="{FF2B5EF4-FFF2-40B4-BE49-F238E27FC236}">
                  <a16:creationId xmlns:a16="http://schemas.microsoft.com/office/drawing/2014/main" id="{7026F3FD-D99F-48D9-903F-356D2C0312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17661" y="3076428"/>
              <a:ext cx="3947300" cy="3947300"/>
            </a:xfrm>
            <a:prstGeom prst="rect">
              <a:avLst/>
            </a:prstGeom>
          </p:spPr>
        </p:pic>
        <p:grpSp>
          <p:nvGrpSpPr>
            <p:cNvPr id="6" name="Group 5">
              <a:extLst>
                <a:ext uri="{FF2B5EF4-FFF2-40B4-BE49-F238E27FC236}">
                  <a16:creationId xmlns:a16="http://schemas.microsoft.com/office/drawing/2014/main" id="{77D914AB-CE33-453F-BE1D-0FE75E1B67BD}"/>
                </a:ext>
              </a:extLst>
            </p:cNvPr>
            <p:cNvGrpSpPr/>
            <p:nvPr/>
          </p:nvGrpSpPr>
          <p:grpSpPr>
            <a:xfrm>
              <a:off x="12502311" y="3860655"/>
              <a:ext cx="1778000" cy="2184183"/>
              <a:chOff x="12502311" y="3860655"/>
              <a:chExt cx="1778000" cy="2184183"/>
            </a:xfrm>
          </p:grpSpPr>
          <p:sp>
            <p:nvSpPr>
              <p:cNvPr id="7" name="TextBox 6">
                <a:extLst>
                  <a:ext uri="{FF2B5EF4-FFF2-40B4-BE49-F238E27FC236}">
                    <a16:creationId xmlns:a16="http://schemas.microsoft.com/office/drawing/2014/main" id="{24F92F2C-3088-4917-A5F5-E8435B958F68}"/>
                  </a:ext>
                </a:extLst>
              </p:cNvPr>
              <p:cNvSpPr txBox="1"/>
              <p:nvPr/>
            </p:nvSpPr>
            <p:spPr>
              <a:xfrm>
                <a:off x="12502311" y="4863699"/>
                <a:ext cx="1778000" cy="1181139"/>
              </a:xfrm>
              <a:prstGeom prst="rect">
                <a:avLst/>
              </a:prstGeom>
              <a:noFill/>
            </p:spPr>
            <p:txBody>
              <a:bodyPr wrap="square" rtlCol="0">
                <a:spAutoFit/>
              </a:bodyPr>
              <a:lstStyle/>
              <a:p>
                <a:pPr algn="ctr"/>
                <a:r>
                  <a:rPr lang="en-US" sz="2500" b="1" dirty="0"/>
                  <a:t>24. </a:t>
                </a:r>
              </a:p>
              <a:p>
                <a:pPr algn="ctr"/>
                <a:r>
                  <a:rPr lang="en-US" sz="2500" b="1" dirty="0" err="1"/>
                  <a:t>Februar</a:t>
                </a:r>
                <a:endParaRPr lang="en-AT" sz="2500" b="1" dirty="0"/>
              </a:p>
            </p:txBody>
          </p:sp>
          <p:sp>
            <p:nvSpPr>
              <p:cNvPr id="8" name="TextBox 7">
                <a:extLst>
                  <a:ext uri="{FF2B5EF4-FFF2-40B4-BE49-F238E27FC236}">
                    <a16:creationId xmlns:a16="http://schemas.microsoft.com/office/drawing/2014/main" id="{E2510238-2934-4BF4-A4D4-DFC607BF84BE}"/>
                  </a:ext>
                </a:extLst>
              </p:cNvPr>
              <p:cNvSpPr txBox="1"/>
              <p:nvPr/>
            </p:nvSpPr>
            <p:spPr>
              <a:xfrm>
                <a:off x="12502311" y="3860655"/>
                <a:ext cx="1778000" cy="653845"/>
              </a:xfrm>
              <a:prstGeom prst="rect">
                <a:avLst/>
              </a:prstGeom>
              <a:noFill/>
            </p:spPr>
            <p:txBody>
              <a:bodyPr wrap="square" rtlCol="0">
                <a:spAutoFit/>
              </a:bodyPr>
              <a:lstStyle/>
              <a:p>
                <a:pPr algn="ctr"/>
                <a:r>
                  <a:rPr lang="en-US" sz="2500" b="1" dirty="0">
                    <a:solidFill>
                      <a:schemeClr val="bg1"/>
                    </a:solidFill>
                  </a:rPr>
                  <a:t>2022</a:t>
                </a:r>
                <a:endParaRPr lang="en-AT" sz="2500" b="1" dirty="0">
                  <a:solidFill>
                    <a:schemeClr val="bg1"/>
                  </a:solidFill>
                </a:endParaRPr>
              </a:p>
            </p:txBody>
          </p:sp>
        </p:grpSp>
      </p:grpSp>
      <p:pic>
        <p:nvPicPr>
          <p:cNvPr id="16" name="Picture 15" descr="Graphical user interface, text, application, email&#10;&#10;Description automatically generated">
            <a:extLst>
              <a:ext uri="{FF2B5EF4-FFF2-40B4-BE49-F238E27FC236}">
                <a16:creationId xmlns:a16="http://schemas.microsoft.com/office/drawing/2014/main" id="{CB77A5EF-21FE-48FC-A8F8-26FD430AE1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1199" y="1070230"/>
            <a:ext cx="3936599" cy="5626623"/>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0206241E-9A6C-4EA1-B9AF-F9246368F9BF}"/>
              </a:ext>
            </a:extLst>
          </p:cNvPr>
          <p:cNvSpPr txBox="1"/>
          <p:nvPr/>
        </p:nvSpPr>
        <p:spPr>
          <a:xfrm>
            <a:off x="6301427" y="3592621"/>
            <a:ext cx="3721467" cy="2339102"/>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de-DE" sz="1400" dirty="0"/>
              <a:t>ukrainische Staatsangehörige, die vor dem 24. Februar 2022 ihren Aufenthalt in der Ukraine hatten,</a:t>
            </a:r>
          </a:p>
          <a:p>
            <a:pPr marL="285750" indent="-285750">
              <a:spcBef>
                <a:spcPts val="600"/>
              </a:spcBef>
              <a:spcAft>
                <a:spcPts val="600"/>
              </a:spcAft>
              <a:buFont typeface="Arial" panose="020B0604020202020204" pitchFamily="34" charset="0"/>
              <a:buChar char="•"/>
            </a:pPr>
            <a:r>
              <a:rPr lang="de-DE" sz="1400" dirty="0"/>
              <a:t>Staatenlose und Staatsangehörige anderer Drittländer als der Ukraine, die vor dem 24. Februar 2022 in der Ukraine internationalen Schutz oder einen gleichwertigen nationalen Schutz genossen haben, und</a:t>
            </a:r>
          </a:p>
          <a:p>
            <a:pPr marL="285750" indent="-285750">
              <a:spcBef>
                <a:spcPts val="600"/>
              </a:spcBef>
              <a:spcAft>
                <a:spcPts val="600"/>
              </a:spcAft>
              <a:buFont typeface="Arial" panose="020B0604020202020204" pitchFamily="34" charset="0"/>
              <a:buChar char="•"/>
            </a:pPr>
            <a:r>
              <a:rPr lang="de-DE" sz="1400" dirty="0"/>
              <a:t>ihre Familienangehörigen.</a:t>
            </a:r>
          </a:p>
        </p:txBody>
      </p:sp>
      <p:pic>
        <p:nvPicPr>
          <p:cNvPr id="18" name="Picture 17">
            <a:extLst>
              <a:ext uri="{FF2B5EF4-FFF2-40B4-BE49-F238E27FC236}">
                <a16:creationId xmlns:a16="http://schemas.microsoft.com/office/drawing/2014/main" id="{CF9A7F43-C41E-4938-AEC2-F24F8BE842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11547" y="1126878"/>
            <a:ext cx="913802" cy="620211"/>
          </a:xfrm>
          <a:prstGeom prst="rect">
            <a:avLst/>
          </a:prstGeom>
        </p:spPr>
      </p:pic>
      <p:sp>
        <p:nvSpPr>
          <p:cNvPr id="28" name="Rectangle 27">
            <a:extLst>
              <a:ext uri="{FF2B5EF4-FFF2-40B4-BE49-F238E27FC236}">
                <a16:creationId xmlns:a16="http://schemas.microsoft.com/office/drawing/2014/main" id="{11C3A290-ABC7-450A-B540-ED9FC6897C41}"/>
              </a:ext>
            </a:extLst>
          </p:cNvPr>
          <p:cNvSpPr/>
          <p:nvPr/>
        </p:nvSpPr>
        <p:spPr>
          <a:xfrm>
            <a:off x="396000" y="4536000"/>
            <a:ext cx="2674800" cy="370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2" name="TextBox 21">
            <a:extLst>
              <a:ext uri="{FF2B5EF4-FFF2-40B4-BE49-F238E27FC236}">
                <a16:creationId xmlns:a16="http://schemas.microsoft.com/office/drawing/2014/main" id="{09461ED6-19E3-4009-8992-8FB4A41900A3}"/>
              </a:ext>
            </a:extLst>
          </p:cNvPr>
          <p:cNvSpPr txBox="1"/>
          <p:nvPr/>
        </p:nvSpPr>
        <p:spPr>
          <a:xfrm>
            <a:off x="1044000" y="4528800"/>
            <a:ext cx="1383263" cy="369332"/>
          </a:xfrm>
          <a:prstGeom prst="rect">
            <a:avLst/>
          </a:prstGeom>
          <a:noFill/>
        </p:spPr>
        <p:txBody>
          <a:bodyPr wrap="square" rtlCol="0">
            <a:spAutoFit/>
          </a:bodyPr>
          <a:lstStyle/>
          <a:p>
            <a:r>
              <a:rPr lang="en-US" dirty="0" err="1">
                <a:solidFill>
                  <a:schemeClr val="bg1"/>
                </a:solidFill>
              </a:rPr>
              <a:t>Asylsysteme</a:t>
            </a:r>
            <a:endParaRPr lang="en-AT" dirty="0">
              <a:solidFill>
                <a:schemeClr val="bg1"/>
              </a:solidFill>
            </a:endParaRPr>
          </a:p>
        </p:txBody>
      </p:sp>
    </p:spTree>
    <p:extLst>
      <p:ext uri="{BB962C8B-B14F-4D97-AF65-F5344CB8AC3E}">
        <p14:creationId xmlns:p14="http://schemas.microsoft.com/office/powerpoint/2010/main" val="233090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grpId="0" nodeType="afterEffect">
                                  <p:stCondLst>
                                    <p:cond delay="0"/>
                                  </p:stCondLst>
                                  <p:childTnLst>
                                    <p:animClr clrSpc="rgb" dir="cw">
                                      <p:cBhvr override="childStyle">
                                        <p:cTn id="6" dur="3000" fill="hold"/>
                                        <p:tgtEl>
                                          <p:spTgt spid="28"/>
                                        </p:tgtEl>
                                        <p:attrNameLst>
                                          <p:attrName>style.color</p:attrName>
                                        </p:attrNameLst>
                                      </p:cBhvr>
                                      <p:to>
                                        <a:srgbClr val="FF5050"/>
                                      </p:to>
                                    </p:animClr>
                                    <p:animClr clrSpc="rgb" dir="cw">
                                      <p:cBhvr>
                                        <p:cTn id="7" dur="3000" fill="hold"/>
                                        <p:tgtEl>
                                          <p:spTgt spid="28"/>
                                        </p:tgtEl>
                                        <p:attrNameLst>
                                          <p:attrName>fillcolor</p:attrName>
                                        </p:attrNameLst>
                                      </p:cBhvr>
                                      <p:to>
                                        <a:srgbClr val="FF5050"/>
                                      </p:to>
                                    </p:animClr>
                                    <p:set>
                                      <p:cBhvr>
                                        <p:cTn id="8" dur="3000" fill="hold"/>
                                        <p:tgtEl>
                                          <p:spTgt spid="28"/>
                                        </p:tgtEl>
                                        <p:attrNameLst>
                                          <p:attrName>fill.type</p:attrName>
                                        </p:attrNameLst>
                                      </p:cBhvr>
                                      <p:to>
                                        <p:strVal val="solid"/>
                                      </p:to>
                                    </p:set>
                                    <p:set>
                                      <p:cBhvr>
                                        <p:cTn id="9" dur="3000" fill="hold"/>
                                        <p:tgtEl>
                                          <p:spTgt spid="28"/>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Asylsituation 2015/2016</a:t>
            </a:r>
          </a:p>
        </p:txBody>
      </p:sp>
      <p:graphicFrame>
        <p:nvGraphicFramePr>
          <p:cNvPr id="9" name="Chart 8">
            <a:extLst>
              <a:ext uri="{FF2B5EF4-FFF2-40B4-BE49-F238E27FC236}">
                <a16:creationId xmlns:a16="http://schemas.microsoft.com/office/drawing/2014/main" id="{FA7F82C2-4566-4DE5-9671-2A00115A6ADA}"/>
              </a:ext>
            </a:extLst>
          </p:cNvPr>
          <p:cNvGraphicFramePr>
            <a:graphicFrameLocks noChangeAspect="1"/>
          </p:cNvGraphicFramePr>
          <p:nvPr>
            <p:extLst>
              <p:ext uri="{D42A27DB-BD31-4B8C-83A1-F6EECF244321}">
                <p14:modId xmlns:p14="http://schemas.microsoft.com/office/powerpoint/2010/main" val="1211757836"/>
              </p:ext>
            </p:extLst>
          </p:nvPr>
        </p:nvGraphicFramePr>
        <p:xfrm>
          <a:off x="391203" y="1377724"/>
          <a:ext cx="5704797" cy="505666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E83D1F89-A8F1-4336-AF2C-7E2E1CED4CB0}"/>
              </a:ext>
            </a:extLst>
          </p:cNvPr>
          <p:cNvSpPr txBox="1"/>
          <p:nvPr/>
        </p:nvSpPr>
        <p:spPr>
          <a:xfrm>
            <a:off x="6096000" y="2326134"/>
            <a:ext cx="5233674" cy="1579920"/>
          </a:xfrm>
          <a:prstGeom prst="rect">
            <a:avLst/>
          </a:prstGeom>
          <a:noFill/>
        </p:spPr>
        <p:txBody>
          <a:bodyPr wrap="square" rtlCol="0">
            <a:spAutoFit/>
          </a:bodyPr>
          <a:lstStyle/>
          <a:p>
            <a:pPr marL="285750" indent="-285750">
              <a:spcBef>
                <a:spcPts val="200"/>
              </a:spcBef>
              <a:spcAft>
                <a:spcPts val="200"/>
              </a:spcAft>
              <a:buFont typeface="Arial" panose="020B0604020202020204" pitchFamily="34" charset="0"/>
              <a:buChar char="•"/>
            </a:pPr>
            <a:r>
              <a:rPr lang="en-US" dirty="0" err="1"/>
              <a:t>Standpunkt</a:t>
            </a:r>
            <a:r>
              <a:rPr lang="en-US" dirty="0"/>
              <a:t> EU-</a:t>
            </a:r>
            <a:r>
              <a:rPr lang="en-US" dirty="0" err="1"/>
              <a:t>Kommission</a:t>
            </a:r>
            <a:r>
              <a:rPr lang="en-US" dirty="0"/>
              <a:t>: </a:t>
            </a:r>
          </a:p>
          <a:p>
            <a:pPr marL="742950" lvl="1" indent="-285750">
              <a:spcBef>
                <a:spcPts val="200"/>
              </a:spcBef>
              <a:spcAft>
                <a:spcPts val="200"/>
              </a:spcAft>
              <a:buFont typeface="Courier New" panose="02070309020205020404" pitchFamily="49" charset="0"/>
              <a:buChar char="o"/>
            </a:pPr>
            <a:r>
              <a:rPr lang="en-US" dirty="0" err="1"/>
              <a:t>Richtline</a:t>
            </a:r>
            <a:r>
              <a:rPr lang="en-US" dirty="0"/>
              <a:t> auf Basis Ex-</a:t>
            </a:r>
            <a:r>
              <a:rPr lang="en-US" dirty="0" err="1"/>
              <a:t>Jugoslawien</a:t>
            </a:r>
            <a:r>
              <a:rPr lang="en-US" dirty="0"/>
              <a:t>-</a:t>
            </a:r>
            <a:r>
              <a:rPr lang="en-US" dirty="0" err="1"/>
              <a:t>Flüchtender</a:t>
            </a:r>
            <a:r>
              <a:rPr lang="en-US" dirty="0"/>
              <a:t> </a:t>
            </a:r>
            <a:r>
              <a:rPr lang="en-US" dirty="0" err="1"/>
              <a:t>entwickelt</a:t>
            </a:r>
            <a:endParaRPr lang="en-US" dirty="0"/>
          </a:p>
          <a:p>
            <a:pPr marL="742950" lvl="1" indent="-285750">
              <a:spcBef>
                <a:spcPts val="200"/>
              </a:spcBef>
              <a:spcAft>
                <a:spcPts val="200"/>
              </a:spcAft>
              <a:buFont typeface="Courier New" panose="02070309020205020404" pitchFamily="49" charset="0"/>
              <a:buChar char="o"/>
            </a:pPr>
            <a:r>
              <a:rPr lang="en-US" dirty="0" err="1"/>
              <a:t>kein</a:t>
            </a:r>
            <a:r>
              <a:rPr lang="en-US" dirty="0"/>
              <a:t> “</a:t>
            </a:r>
            <a:r>
              <a:rPr lang="en-US" dirty="0" err="1"/>
              <a:t>sinnvoller</a:t>
            </a:r>
            <a:r>
              <a:rPr lang="en-US" dirty="0"/>
              <a:t> </a:t>
            </a:r>
            <a:r>
              <a:rPr lang="en-US" dirty="0" err="1"/>
              <a:t>Rahmen</a:t>
            </a:r>
            <a:r>
              <a:rPr lang="en-US" dirty="0"/>
              <a:t> </a:t>
            </a:r>
            <a:r>
              <a:rPr lang="en-US" dirty="0" err="1"/>
              <a:t>zum</a:t>
            </a:r>
            <a:r>
              <a:rPr lang="en-US" dirty="0"/>
              <a:t> </a:t>
            </a:r>
            <a:r>
              <a:rPr lang="en-US" dirty="0" err="1"/>
              <a:t>Umgang</a:t>
            </a:r>
            <a:r>
              <a:rPr lang="en-US" dirty="0"/>
              <a:t> </a:t>
            </a:r>
            <a:r>
              <a:rPr lang="en-US" dirty="0" err="1"/>
              <a:t>mit</a:t>
            </a:r>
            <a:r>
              <a:rPr lang="en-US" dirty="0"/>
              <a:t> der </a:t>
            </a:r>
            <a:r>
              <a:rPr lang="en-US" dirty="0" err="1"/>
              <a:t>aktuellen</a:t>
            </a:r>
            <a:r>
              <a:rPr lang="en-US" dirty="0"/>
              <a:t> ‘mixed migration’”</a:t>
            </a:r>
          </a:p>
        </p:txBody>
      </p:sp>
      <p:pic>
        <p:nvPicPr>
          <p:cNvPr id="11" name="Picture 10">
            <a:extLst>
              <a:ext uri="{FF2B5EF4-FFF2-40B4-BE49-F238E27FC236}">
                <a16:creationId xmlns:a16="http://schemas.microsoft.com/office/drawing/2014/main" id="{B80C150C-4AF5-499B-BF66-C9B0D73B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1547" y="1126878"/>
            <a:ext cx="913802" cy="620211"/>
          </a:xfrm>
          <a:prstGeom prst="rect">
            <a:avLst/>
          </a:prstGeom>
        </p:spPr>
      </p:pic>
    </p:spTree>
    <p:extLst>
      <p:ext uri="{BB962C8B-B14F-4D97-AF65-F5344CB8AC3E}">
        <p14:creationId xmlns:p14="http://schemas.microsoft.com/office/powerpoint/2010/main" val="245466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Umsetzung in Österreich</a:t>
            </a:r>
          </a:p>
        </p:txBody>
      </p:sp>
      <p:sp>
        <p:nvSpPr>
          <p:cNvPr id="6" name="Rectangle 5">
            <a:extLst>
              <a:ext uri="{FF2B5EF4-FFF2-40B4-BE49-F238E27FC236}">
                <a16:creationId xmlns:a16="http://schemas.microsoft.com/office/drawing/2014/main" id="{AAC26AFF-F505-41ED-A500-8D34691E632D}"/>
              </a:ext>
            </a:extLst>
          </p:cNvPr>
          <p:cNvSpPr/>
          <p:nvPr/>
        </p:nvSpPr>
        <p:spPr>
          <a:xfrm>
            <a:off x="4366504" y="1954317"/>
            <a:ext cx="7004438" cy="3447098"/>
          </a:xfrm>
          <a:prstGeom prst="rect">
            <a:avLst/>
          </a:prstGeom>
        </p:spPr>
        <p:txBody>
          <a:bodyPr wrap="square">
            <a:spAutoFit/>
          </a:bodyPr>
          <a:lstStyle/>
          <a:p>
            <a:pPr algn="ctr">
              <a:spcBef>
                <a:spcPts val="400"/>
              </a:spcBef>
            </a:pPr>
            <a:r>
              <a:rPr lang="de-DE" b="1" dirty="0">
                <a:solidFill>
                  <a:srgbClr val="000000"/>
                </a:solidFill>
              </a:rPr>
              <a:t>Aufenthaltsrecht für Vertriebene</a:t>
            </a:r>
          </a:p>
          <a:p>
            <a:pPr algn="just">
              <a:spcBef>
                <a:spcPts val="400"/>
              </a:spcBef>
            </a:pPr>
            <a:endParaRPr lang="de-DE" b="1" dirty="0">
              <a:solidFill>
                <a:srgbClr val="000000"/>
              </a:solidFill>
            </a:endParaRPr>
          </a:p>
          <a:p>
            <a:pPr algn="just">
              <a:spcBef>
                <a:spcPts val="400"/>
              </a:spcBef>
            </a:pPr>
            <a:r>
              <a:rPr lang="de-DE" b="1" dirty="0">
                <a:solidFill>
                  <a:srgbClr val="000000"/>
                </a:solidFill>
              </a:rPr>
              <a:t>§ 62 Abs. 1 AsylG 2005:</a:t>
            </a:r>
          </a:p>
          <a:p>
            <a:pPr algn="just">
              <a:spcBef>
                <a:spcPts val="400"/>
              </a:spcBef>
            </a:pPr>
            <a:endParaRPr lang="de-DE" b="1" dirty="0">
              <a:solidFill>
                <a:srgbClr val="000000"/>
              </a:solidFill>
            </a:endParaRPr>
          </a:p>
          <a:p>
            <a:pPr marL="285750" indent="-285750" algn="just">
              <a:spcBef>
                <a:spcPts val="400"/>
              </a:spcBef>
              <a:buFont typeface="Arial" panose="020B0604020202020204" pitchFamily="34" charset="0"/>
              <a:buChar char="•"/>
            </a:pPr>
            <a:r>
              <a:rPr lang="de-DE" dirty="0">
                <a:solidFill>
                  <a:srgbClr val="000000"/>
                </a:solidFill>
              </a:rPr>
              <a:t>Für Zeiten eines bewaffneten Konfliktes (…) kann die Bundesregierung (…) mit Verordnung davon unmittelbar betroffenen Gruppen von Fremden, die anderweitig keinen Schutz finden (Vertriebene), ein vorübergehendes Aufenthaltsrecht im Bundesgebiet gewähren. </a:t>
            </a:r>
          </a:p>
          <a:p>
            <a:pPr marL="285750" indent="-285750" algn="just">
              <a:spcBef>
                <a:spcPts val="400"/>
              </a:spcBef>
              <a:buFont typeface="Arial" panose="020B0604020202020204" pitchFamily="34" charset="0"/>
              <a:buChar char="•"/>
            </a:pPr>
            <a:r>
              <a:rPr lang="de-DE" dirty="0">
                <a:solidFill>
                  <a:srgbClr val="000000"/>
                </a:solidFill>
              </a:rPr>
              <a:t>Bis zum Inkrafttreten dieser Verordnung ist der Aufenthalt von Vertriebenen im Bundesgebiet geduldet. </a:t>
            </a:r>
          </a:p>
          <a:p>
            <a:pPr marL="285750" indent="-285750" algn="just">
              <a:spcBef>
                <a:spcPts val="400"/>
              </a:spcBef>
              <a:buFont typeface="Arial" panose="020B0604020202020204" pitchFamily="34" charset="0"/>
              <a:buChar char="•"/>
            </a:pPr>
            <a:r>
              <a:rPr lang="de-DE" dirty="0">
                <a:solidFill>
                  <a:srgbClr val="000000"/>
                </a:solidFill>
              </a:rPr>
              <a:t>Dies ist dem Fremden durch die Behörde zu bestätigen.</a:t>
            </a:r>
            <a:endParaRPr lang="de-DE" b="0" i="0" dirty="0">
              <a:solidFill>
                <a:srgbClr val="000000"/>
              </a:solidFill>
              <a:effectLst/>
            </a:endParaRPr>
          </a:p>
        </p:txBody>
      </p:sp>
      <p:pic>
        <p:nvPicPr>
          <p:cNvPr id="7" name="Picture 6" descr="A picture containing text&#10;&#10;Description automatically generated">
            <a:extLst>
              <a:ext uri="{FF2B5EF4-FFF2-40B4-BE49-F238E27FC236}">
                <a16:creationId xmlns:a16="http://schemas.microsoft.com/office/drawing/2014/main" id="{8E1CF4A7-D72F-43FB-A80B-891DF894E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384" y="1954317"/>
            <a:ext cx="2821516" cy="4027186"/>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7602FA8F-4A0D-416F-B23C-B57449EFEF16}"/>
              </a:ext>
            </a:extLst>
          </p:cNvPr>
          <p:cNvSpPr/>
          <p:nvPr/>
        </p:nvSpPr>
        <p:spPr>
          <a:xfrm rot="452471">
            <a:off x="1905000" y="2295525"/>
            <a:ext cx="981075" cy="247650"/>
          </a:xfrm>
          <a:prstGeom prst="rect">
            <a:avLst/>
          </a:prstGeom>
          <a:solidFill>
            <a:srgbClr val="D7A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9" name="Rectangle 8">
            <a:extLst>
              <a:ext uri="{FF2B5EF4-FFF2-40B4-BE49-F238E27FC236}">
                <a16:creationId xmlns:a16="http://schemas.microsoft.com/office/drawing/2014/main" id="{A1FA4034-3957-4CA1-AEA1-27C03F1ED315}"/>
              </a:ext>
            </a:extLst>
          </p:cNvPr>
          <p:cNvSpPr/>
          <p:nvPr/>
        </p:nvSpPr>
        <p:spPr>
          <a:xfrm rot="452471">
            <a:off x="1798801" y="2649684"/>
            <a:ext cx="1211286" cy="358482"/>
          </a:xfrm>
          <a:prstGeom prst="rect">
            <a:avLst/>
          </a:prstGeom>
          <a:solidFill>
            <a:srgbClr val="D7A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0" name="Rectangle 9">
            <a:extLst>
              <a:ext uri="{FF2B5EF4-FFF2-40B4-BE49-F238E27FC236}">
                <a16:creationId xmlns:a16="http://schemas.microsoft.com/office/drawing/2014/main" id="{7AB1964A-7A51-4C4B-ADCC-C087E947F092}"/>
              </a:ext>
            </a:extLst>
          </p:cNvPr>
          <p:cNvSpPr/>
          <p:nvPr/>
        </p:nvSpPr>
        <p:spPr>
          <a:xfrm rot="452471">
            <a:off x="1668656" y="3502796"/>
            <a:ext cx="1370373" cy="744085"/>
          </a:xfrm>
          <a:prstGeom prst="rect">
            <a:avLst/>
          </a:prstGeom>
          <a:solidFill>
            <a:srgbClr val="D7A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1" name="Rectangle 10">
            <a:extLst>
              <a:ext uri="{FF2B5EF4-FFF2-40B4-BE49-F238E27FC236}">
                <a16:creationId xmlns:a16="http://schemas.microsoft.com/office/drawing/2014/main" id="{749F9C23-2979-4B39-B664-CB5A1284FA19}"/>
              </a:ext>
            </a:extLst>
          </p:cNvPr>
          <p:cNvSpPr/>
          <p:nvPr/>
        </p:nvSpPr>
        <p:spPr>
          <a:xfrm>
            <a:off x="1668655" y="4845631"/>
            <a:ext cx="1370373" cy="744085"/>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2" name="Rectangle 11">
            <a:extLst>
              <a:ext uri="{FF2B5EF4-FFF2-40B4-BE49-F238E27FC236}">
                <a16:creationId xmlns:a16="http://schemas.microsoft.com/office/drawing/2014/main" id="{7832E4AF-B3BD-4F4F-957C-F63A997D5196}"/>
              </a:ext>
            </a:extLst>
          </p:cNvPr>
          <p:cNvSpPr/>
          <p:nvPr/>
        </p:nvSpPr>
        <p:spPr>
          <a:xfrm>
            <a:off x="649480" y="5276850"/>
            <a:ext cx="693545" cy="325758"/>
          </a:xfrm>
          <a:prstGeom prst="rect">
            <a:avLst/>
          </a:prstGeom>
          <a:gradFill>
            <a:gsLst>
              <a:gs pos="45152">
                <a:srgbClr val="F9FBFC"/>
              </a:gs>
              <a:gs pos="0">
                <a:schemeClr val="accent1">
                  <a:lumMod val="5000"/>
                  <a:lumOff val="95000"/>
                </a:schemeClr>
              </a:gs>
              <a:gs pos="62000">
                <a:srgbClr val="FBFBFB"/>
              </a:gs>
              <a:gs pos="54000">
                <a:srgbClr val="FBFBFB"/>
              </a:gs>
              <a:gs pos="100000">
                <a:srgbClr val="E8E8E8"/>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3" name="Rectangle 12">
            <a:extLst>
              <a:ext uri="{FF2B5EF4-FFF2-40B4-BE49-F238E27FC236}">
                <a16:creationId xmlns:a16="http://schemas.microsoft.com/office/drawing/2014/main" id="{9CA2DA6B-EFDC-4B05-9291-8B134C50739F}"/>
              </a:ext>
            </a:extLst>
          </p:cNvPr>
          <p:cNvSpPr/>
          <p:nvPr/>
        </p:nvSpPr>
        <p:spPr>
          <a:xfrm rot="21294746">
            <a:off x="718569" y="2235022"/>
            <a:ext cx="634303" cy="618115"/>
          </a:xfrm>
          <a:prstGeom prst="rect">
            <a:avLst/>
          </a:prstGeom>
          <a:gradFill>
            <a:gsLst>
              <a:gs pos="42500">
                <a:srgbClr val="D09A2F"/>
              </a:gs>
              <a:gs pos="0">
                <a:srgbClr val="E7BF77"/>
              </a:gs>
              <a:gs pos="100000">
                <a:srgbClr val="C99328"/>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pic>
        <p:nvPicPr>
          <p:cNvPr id="14" name="Picture 13" descr="Shape, rectangle&#10;&#10;Description automatically generated">
            <a:extLst>
              <a:ext uri="{FF2B5EF4-FFF2-40B4-BE49-F238E27FC236}">
                <a16:creationId xmlns:a16="http://schemas.microsoft.com/office/drawing/2014/main" id="{2A534A46-FA78-48BA-89B4-27BEBC13F1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3200" y="1126800"/>
            <a:ext cx="929032" cy="619200"/>
          </a:xfrm>
          <a:prstGeom prst="rect">
            <a:avLst/>
          </a:prstGeom>
        </p:spPr>
      </p:pic>
    </p:spTree>
    <p:extLst>
      <p:ext uri="{BB962C8B-B14F-4D97-AF65-F5344CB8AC3E}">
        <p14:creationId xmlns:p14="http://schemas.microsoft.com/office/powerpoint/2010/main" val="145782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Umsetzung in Österreich</a:t>
            </a:r>
          </a:p>
        </p:txBody>
      </p:sp>
      <p:grpSp>
        <p:nvGrpSpPr>
          <p:cNvPr id="14" name="Group 13">
            <a:extLst>
              <a:ext uri="{FF2B5EF4-FFF2-40B4-BE49-F238E27FC236}">
                <a16:creationId xmlns:a16="http://schemas.microsoft.com/office/drawing/2014/main" id="{E0D73699-E648-424D-9D37-5238AACBBEC1}"/>
              </a:ext>
            </a:extLst>
          </p:cNvPr>
          <p:cNvGrpSpPr>
            <a:grpSpLocks noChangeAspect="1"/>
          </p:cNvGrpSpPr>
          <p:nvPr/>
        </p:nvGrpSpPr>
        <p:grpSpPr>
          <a:xfrm>
            <a:off x="1016461" y="1848791"/>
            <a:ext cx="2715215" cy="3688409"/>
            <a:chOff x="9579253" y="1569391"/>
            <a:chExt cx="1454923" cy="1976400"/>
          </a:xfrm>
        </p:grpSpPr>
        <p:pic>
          <p:nvPicPr>
            <p:cNvPr id="15" name="Picture 14" descr="Text, letter&#10;&#10;Description automatically generated">
              <a:extLst>
                <a:ext uri="{FF2B5EF4-FFF2-40B4-BE49-F238E27FC236}">
                  <a16:creationId xmlns:a16="http://schemas.microsoft.com/office/drawing/2014/main" id="{09524808-7C79-4EDF-8B56-A201CCA3B7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5453">
              <a:off x="9654925" y="1569391"/>
              <a:ext cx="1379251" cy="1972761"/>
            </a:xfrm>
            <a:prstGeom prst="rect">
              <a:avLst/>
            </a:prstGeom>
            <a:ln w="15875">
              <a:solidFill>
                <a:schemeClr val="tx1">
                  <a:lumMod val="50000"/>
                  <a:lumOff val="50000"/>
                </a:schemeClr>
              </a:solidFill>
            </a:ln>
          </p:spPr>
        </p:pic>
        <p:graphicFrame>
          <p:nvGraphicFramePr>
            <p:cNvPr id="16" name="Object 15">
              <a:extLst>
                <a:ext uri="{FF2B5EF4-FFF2-40B4-BE49-F238E27FC236}">
                  <a16:creationId xmlns:a16="http://schemas.microsoft.com/office/drawing/2014/main" id="{041DBA8D-0C60-4667-8686-54EE6FC4EC75}"/>
                </a:ext>
              </a:extLst>
            </p:cNvPr>
            <p:cNvGraphicFramePr>
              <a:graphicFrameLocks noChangeAspect="1"/>
            </p:cNvGraphicFramePr>
            <p:nvPr>
              <p:extLst>
                <p:ext uri="{D42A27DB-BD31-4B8C-83A1-F6EECF244321}">
                  <p14:modId xmlns:p14="http://schemas.microsoft.com/office/powerpoint/2010/main" val="1230790815"/>
                </p:ext>
              </p:extLst>
            </p:nvPr>
          </p:nvGraphicFramePr>
          <p:xfrm>
            <a:off x="9579253" y="1573030"/>
            <a:ext cx="1394170" cy="1972761"/>
          </p:xfrm>
          <a:graphic>
            <a:graphicData uri="http://schemas.openxmlformats.org/presentationml/2006/ole">
              <mc:AlternateContent xmlns:mc="http://schemas.openxmlformats.org/markup-compatibility/2006">
                <mc:Choice xmlns:v="urn:schemas-microsoft-com:vml" Requires="v">
                  <p:oleObj spid="_x0000_s1056" name="Acrobat Document" r:id="rId5" imgW="5666913" imgH="8019698" progId="AcroExch.Document.DC">
                    <p:embed/>
                  </p:oleObj>
                </mc:Choice>
                <mc:Fallback>
                  <p:oleObj name="Acrobat Document" r:id="rId5" imgW="5666913" imgH="8019698" progId="AcroExch.Document.DC">
                    <p:embed/>
                    <p:pic>
                      <p:nvPicPr>
                        <p:cNvPr id="5" name="Object 4">
                          <a:extLst>
                            <a:ext uri="{FF2B5EF4-FFF2-40B4-BE49-F238E27FC236}">
                              <a16:creationId xmlns:a16="http://schemas.microsoft.com/office/drawing/2014/main" id="{7C021104-DDCD-4249-9454-26D1729479B5}"/>
                            </a:ext>
                          </a:extLst>
                        </p:cNvPr>
                        <p:cNvPicPr/>
                        <p:nvPr/>
                      </p:nvPicPr>
                      <p:blipFill>
                        <a:blip r:embed="rId6"/>
                        <a:stretch>
                          <a:fillRect/>
                        </a:stretch>
                      </p:blipFill>
                      <p:spPr>
                        <a:xfrm>
                          <a:off x="9579253" y="1573030"/>
                          <a:ext cx="1394170" cy="1972761"/>
                        </a:xfrm>
                        <a:prstGeom prst="rect">
                          <a:avLst/>
                        </a:prstGeom>
                        <a:ln w="15875">
                          <a:solidFill>
                            <a:schemeClr val="tx1">
                              <a:lumMod val="50000"/>
                              <a:lumOff val="50000"/>
                            </a:schemeClr>
                          </a:solidFill>
                        </a:ln>
                      </p:spPr>
                    </p:pic>
                  </p:oleObj>
                </mc:Fallback>
              </mc:AlternateContent>
            </a:graphicData>
          </a:graphic>
        </p:graphicFrame>
      </p:grpSp>
      <p:pic>
        <p:nvPicPr>
          <p:cNvPr id="17" name="Picture 16">
            <a:extLst>
              <a:ext uri="{FF2B5EF4-FFF2-40B4-BE49-F238E27FC236}">
                <a16:creationId xmlns:a16="http://schemas.microsoft.com/office/drawing/2014/main" id="{80E0B190-FFE8-46C1-9AB1-400DDB12D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6778" y="2059195"/>
            <a:ext cx="5838794" cy="2247900"/>
          </a:xfrm>
          <a:prstGeom prst="rect">
            <a:avLst/>
          </a:prstGeom>
        </p:spPr>
      </p:pic>
      <p:pic>
        <p:nvPicPr>
          <p:cNvPr id="18" name="Picture 17" descr="Shape, rectangle&#10;&#10;Description automatically generated">
            <a:extLst>
              <a:ext uri="{FF2B5EF4-FFF2-40B4-BE49-F238E27FC236}">
                <a16:creationId xmlns:a16="http://schemas.microsoft.com/office/drawing/2014/main" id="{08181530-250B-4678-B6BF-ADD56DBB3A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13200" y="1126800"/>
            <a:ext cx="929032" cy="619200"/>
          </a:xfrm>
          <a:prstGeom prst="rect">
            <a:avLst/>
          </a:prstGeom>
        </p:spPr>
      </p:pic>
    </p:spTree>
    <p:extLst>
      <p:ext uri="{BB962C8B-B14F-4D97-AF65-F5344CB8AC3E}">
        <p14:creationId xmlns:p14="http://schemas.microsoft.com/office/powerpoint/2010/main" val="3756221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Inhalt der Richtlinie</a:t>
            </a:r>
          </a:p>
        </p:txBody>
      </p:sp>
      <p:sp>
        <p:nvSpPr>
          <p:cNvPr id="4" name="TextBox 3">
            <a:extLst>
              <a:ext uri="{FF2B5EF4-FFF2-40B4-BE49-F238E27FC236}">
                <a16:creationId xmlns:a16="http://schemas.microsoft.com/office/drawing/2014/main" id="{827C6271-D836-41F0-B13D-1C9891427290}"/>
              </a:ext>
            </a:extLst>
          </p:cNvPr>
          <p:cNvSpPr txBox="1"/>
          <p:nvPr/>
        </p:nvSpPr>
        <p:spPr>
          <a:xfrm>
            <a:off x="5017065" y="2662572"/>
            <a:ext cx="5186478" cy="2031325"/>
          </a:xfrm>
          <a:prstGeom prst="rect">
            <a:avLst/>
          </a:prstGeom>
          <a:noFill/>
        </p:spPr>
        <p:txBody>
          <a:bodyPr wrap="square" rtlCol="0">
            <a:spAutoFit/>
          </a:bodyPr>
          <a:lstStyle/>
          <a:p>
            <a:r>
              <a:rPr lang="en-US" b="1" dirty="0"/>
              <a:t>Art. 3: </a:t>
            </a:r>
            <a:r>
              <a:rPr lang="en-US" dirty="0" err="1"/>
              <a:t>Vorübergehender</a:t>
            </a:r>
            <a:r>
              <a:rPr lang="en-US" dirty="0"/>
              <a:t> Schutz (vs. </a:t>
            </a:r>
            <a:r>
              <a:rPr lang="en-US" dirty="0" err="1"/>
              <a:t>Flüchtlingsstatus</a:t>
            </a:r>
            <a:r>
              <a:rPr lang="en-US" dirty="0"/>
              <a:t>)</a:t>
            </a:r>
          </a:p>
          <a:p>
            <a:endParaRPr lang="en-US" b="1" dirty="0"/>
          </a:p>
          <a:p>
            <a:r>
              <a:rPr lang="en-US" b="1" dirty="0"/>
              <a:t>Art. 8: </a:t>
            </a:r>
            <a:r>
              <a:rPr lang="en-US" dirty="0" err="1"/>
              <a:t>Aufenthaltstitel</a:t>
            </a:r>
            <a:endParaRPr lang="en-US" dirty="0"/>
          </a:p>
          <a:p>
            <a:endParaRPr lang="en-US" dirty="0"/>
          </a:p>
          <a:p>
            <a:r>
              <a:rPr lang="en-US" b="1" dirty="0"/>
              <a:t>Art. 12: </a:t>
            </a:r>
            <a:r>
              <a:rPr lang="en-US" dirty="0" err="1"/>
              <a:t>Arbeitsmarktzugang</a:t>
            </a:r>
            <a:endParaRPr lang="en-AT" dirty="0"/>
          </a:p>
          <a:p>
            <a:endParaRPr lang="en-US" b="1" dirty="0"/>
          </a:p>
          <a:p>
            <a:r>
              <a:rPr lang="en-US" b="1" dirty="0"/>
              <a:t>Art. 13: </a:t>
            </a:r>
            <a:r>
              <a:rPr lang="en-US" dirty="0" err="1"/>
              <a:t>Soziale</a:t>
            </a:r>
            <a:r>
              <a:rPr lang="en-US" dirty="0"/>
              <a:t> </a:t>
            </a:r>
            <a:r>
              <a:rPr lang="en-US" dirty="0" err="1"/>
              <a:t>Absicherung</a:t>
            </a:r>
            <a:r>
              <a:rPr lang="en-US" dirty="0"/>
              <a:t> </a:t>
            </a:r>
          </a:p>
        </p:txBody>
      </p:sp>
      <p:pic>
        <p:nvPicPr>
          <p:cNvPr id="6" name="Picture 5">
            <a:extLst>
              <a:ext uri="{FF2B5EF4-FFF2-40B4-BE49-F238E27FC236}">
                <a16:creationId xmlns:a16="http://schemas.microsoft.com/office/drawing/2014/main" id="{C0221ED5-0435-4493-87F4-6393CDFEF6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547" y="1126878"/>
            <a:ext cx="913802" cy="620211"/>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6985CC2F-E51A-474E-A3B1-E65CFA0187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283" y="1610876"/>
            <a:ext cx="3383349" cy="4781954"/>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06789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1331</TotalTime>
  <Words>2103</Words>
  <Application>Microsoft Office PowerPoint</Application>
  <PresentationFormat>Widescreen</PresentationFormat>
  <Paragraphs>166</Paragraphs>
  <Slides>13</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Arial</vt:lpstr>
      <vt:lpstr>Calibri</vt:lpstr>
      <vt:lpstr>Calibri Light</vt:lpstr>
      <vt:lpstr>Courier New</vt:lpstr>
      <vt:lpstr>Office Theme</vt:lpstr>
      <vt:lpstr>Acrobat Document</vt:lpstr>
      <vt:lpstr>PowerPoint Presentation</vt:lpstr>
      <vt:lpstr>Geschichte der Richtline</vt:lpstr>
      <vt:lpstr>Massenzustromsrichtlinie</vt:lpstr>
      <vt:lpstr>Beschluss des Rates</vt:lpstr>
      <vt:lpstr>Beschluss des Rates</vt:lpstr>
      <vt:lpstr>Asylsituation 2015/2016</vt:lpstr>
      <vt:lpstr>Umsetzung in Österreich</vt:lpstr>
      <vt:lpstr>Umsetzung in Österreich</vt:lpstr>
      <vt:lpstr>Inhalt der Richtlinie</vt:lpstr>
      <vt:lpstr>Leistungen in Österreich</vt:lpstr>
      <vt:lpstr>Zugang zum Arbeitsmarkt</vt:lpstr>
      <vt:lpstr>Ende des vorübergehenden Schutzes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SPIEGELFELD Alexander</dc:creator>
  <cp:lastModifiedBy>STILLER Martin</cp:lastModifiedBy>
  <cp:revision>84</cp:revision>
  <cp:lastPrinted>2022-10-18T10:54:51Z</cp:lastPrinted>
  <dcterms:created xsi:type="dcterms:W3CDTF">2017-08-15T13:14:35Z</dcterms:created>
  <dcterms:modified xsi:type="dcterms:W3CDTF">2022-10-19T18:26:50Z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59aa38-f392-4105-be92-628035578272_Enabled">
    <vt:lpwstr>true</vt:lpwstr>
  </property>
  <property fmtid="{D5CDD505-2E9C-101B-9397-08002B2CF9AE}" pid="3" name="MSIP_Label_2059aa38-f392-4105-be92-628035578272_SetDate">
    <vt:lpwstr>2020-09-09T13:28:48Z</vt:lpwstr>
  </property>
  <property fmtid="{D5CDD505-2E9C-101B-9397-08002B2CF9AE}" pid="4" name="MSIP_Label_2059aa38-f392-4105-be92-628035578272_Method">
    <vt:lpwstr>Standard</vt:lpwstr>
  </property>
  <property fmtid="{D5CDD505-2E9C-101B-9397-08002B2CF9AE}" pid="5" name="MSIP_Label_2059aa38-f392-4105-be92-628035578272_Name">
    <vt:lpwstr>IOMLb0020IN123173</vt:lpwstr>
  </property>
  <property fmtid="{D5CDD505-2E9C-101B-9397-08002B2CF9AE}" pid="6" name="MSIP_Label_2059aa38-f392-4105-be92-628035578272_SiteId">
    <vt:lpwstr>1588262d-23fb-43b4-bd6e-bce49c8e6186</vt:lpwstr>
  </property>
  <property fmtid="{D5CDD505-2E9C-101B-9397-08002B2CF9AE}" pid="7" name="MSIP_Label_2059aa38-f392-4105-be92-628035578272_ActionId">
    <vt:lpwstr>db378bb1-ea2c-4ffe-a55d-0000953903a0</vt:lpwstr>
  </property>
  <property fmtid="{D5CDD505-2E9C-101B-9397-08002B2CF9AE}" pid="8" name="MSIP_Label_2059aa38-f392-4105-be92-628035578272_ContentBits">
    <vt:lpwstr>0</vt:lpwstr>
  </property>
</Properties>
</file>